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1" r:id="rId2"/>
    <p:sldId id="365" r:id="rId3"/>
    <p:sldId id="258" r:id="rId4"/>
    <p:sldId id="265" r:id="rId5"/>
    <p:sldId id="269" r:id="rId6"/>
    <p:sldId id="268" r:id="rId7"/>
    <p:sldId id="343" r:id="rId8"/>
    <p:sldId id="259" r:id="rId9"/>
    <p:sldId id="261" r:id="rId10"/>
    <p:sldId id="278" r:id="rId11"/>
    <p:sldId id="331" r:id="rId12"/>
    <p:sldId id="306" r:id="rId13"/>
    <p:sldId id="297" r:id="rId14"/>
    <p:sldId id="277" r:id="rId15"/>
    <p:sldId id="288" r:id="rId16"/>
    <p:sldId id="307" r:id="rId17"/>
    <p:sldId id="280" r:id="rId18"/>
    <p:sldId id="298" r:id="rId19"/>
    <p:sldId id="330" r:id="rId20"/>
    <p:sldId id="313" r:id="rId21"/>
    <p:sldId id="312" r:id="rId22"/>
    <p:sldId id="318" r:id="rId23"/>
    <p:sldId id="276" r:id="rId24"/>
    <p:sldId id="320" r:id="rId25"/>
    <p:sldId id="321" r:id="rId26"/>
    <p:sldId id="322" r:id="rId27"/>
    <p:sldId id="323" r:id="rId28"/>
    <p:sldId id="382" r:id="rId29"/>
  </p:sldIdLst>
  <p:sldSz cx="9144000" cy="6858000" type="screen4x3"/>
  <p:notesSz cx="67437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88"/>
    <a:srgbClr val="EE7F00"/>
    <a:srgbClr val="FF6565"/>
    <a:srgbClr val="FFE0BD"/>
    <a:srgbClr val="FFCC93"/>
    <a:srgbClr val="FFA23B"/>
    <a:srgbClr val="FF8E11"/>
    <a:srgbClr val="E7E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95107" autoAdjust="0"/>
  </p:normalViewPr>
  <p:slideViewPr>
    <p:cSldViewPr>
      <p:cViewPr varScale="1">
        <p:scale>
          <a:sx n="104" d="100"/>
          <a:sy n="104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A1B98BA3-E3A7-4F04-856F-4429AB40F9D3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C2B1428E-81B0-4368-99CA-FDAD2A3E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47C98411-8C27-43B4-BDBD-12F26AC559AE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3425"/>
            <a:ext cx="4873625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2" tIns="47131" rIns="94262" bIns="47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4262" tIns="47131" rIns="94262" bIns="47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A1E6BCBA-FC34-48CE-B910-988F40C7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5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image" Target="../media/image37.jpeg"/><Relationship Id="rId4" Type="http://schemas.openxmlformats.org/officeDocument/2006/relationships/image" Target="../media/image16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enius\&#1055;&#1088;&#1077;&#1079;&#1077;&#1085;&#1090;&#1072;&#1094;&#1080;&#1103;%20GENIUS\&#1055;&#1086;&#1083;&#1085;&#1072;&#1103;%20&#1087;&#1088;&#1077;&#1079;&#1077;&#1085;&#1090;&#1072;&#1094;&#1080;&#1103;%20&#1085;&#1072;%2006%20-7%202010\G-BAT1024&#1093;768.wm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0" y="0"/>
            <a:ext cx="9144000" cy="5548904"/>
            <a:chOff x="-2157248" y="1"/>
            <a:chExt cx="11301248" cy="6857999"/>
          </a:xfrm>
        </p:grpSpPr>
        <p:pic>
          <p:nvPicPr>
            <p:cNvPr id="1026" name="Picture 2" descr="Z:\Для обмена\Борисов И.В\Новая папка (2)\g-ba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86322" y="1"/>
              <a:ext cx="5657678" cy="6857999"/>
            </a:xfrm>
            <a:prstGeom prst="rect">
              <a:avLst/>
            </a:prstGeom>
            <a:noFill/>
          </p:spPr>
        </p:pic>
        <p:pic>
          <p:nvPicPr>
            <p:cNvPr id="31" name="Picture 2" descr="Z:\Для обмена\Борисов И.В\Новая папка (2)\g-ba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2157248" y="1"/>
              <a:ext cx="5657678" cy="6857999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gradFill flip="none" rotWithShape="1">
            <a:gsLst>
              <a:gs pos="26000">
                <a:srgbClr val="EE7F00"/>
              </a:gs>
              <a:gs pos="68000">
                <a:srgbClr val="EE7F00">
                  <a:alpha val="76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4283" y="1214422"/>
            <a:ext cx="4071965" cy="3440109"/>
          </a:xfrm>
          <a:prstGeom prst="rect">
            <a:avLst/>
          </a:prstGeom>
          <a:blipFill dpi="0" rotWithShape="1">
            <a:blip r:embed="rId3" cstate="print"/>
            <a:srcRect/>
            <a:tile tx="-222250" ty="-122555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286248" y="2214554"/>
            <a:ext cx="3786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E88"/>
                </a:solidFill>
              </a:rPr>
              <a:t>G-BAT 300 KIT</a:t>
            </a:r>
            <a:endParaRPr lang="ru-RU" sz="4400" b="1" dirty="0">
              <a:solidFill>
                <a:srgbClr val="003E88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36" idx="3"/>
          </p:cNvCxnSpPr>
          <p:nvPr/>
        </p:nvCxnSpPr>
        <p:spPr>
          <a:xfrm flipV="1">
            <a:off x="4286248" y="2928934"/>
            <a:ext cx="3714776" cy="5543"/>
          </a:xfrm>
          <a:prstGeom prst="line">
            <a:avLst/>
          </a:prstGeom>
          <a:ln>
            <a:solidFill>
              <a:srgbClr val="003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2"/>
          <p:cNvGrpSpPr/>
          <p:nvPr/>
        </p:nvGrpSpPr>
        <p:grpSpPr>
          <a:xfrm>
            <a:off x="4643438" y="3214686"/>
            <a:ext cx="2571768" cy="1785950"/>
            <a:chOff x="4786314" y="3429000"/>
            <a:chExt cx="2571768" cy="17859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786314" y="3714752"/>
              <a:ext cx="2571768" cy="1500198"/>
            </a:xfrm>
            <a:prstGeom prst="roundRect">
              <a:avLst>
                <a:gd name="adj" fmla="val 5287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786314" y="3929066"/>
              <a:ext cx="12858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Масса створок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786314" y="3429000"/>
              <a:ext cx="2571768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786314" y="3429000"/>
              <a:ext cx="1214446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786314" y="3714752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Тип применения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072198" y="3429000"/>
              <a:ext cx="1214446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Характеристика</a:t>
              </a: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4786314" y="4357694"/>
              <a:ext cx="12858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Усилие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4786314" y="4786322"/>
              <a:ext cx="12858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Ветровая нагрузка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4786314" y="4572008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Интенсивность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6000760" y="3714752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универсальные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6072198" y="3929066"/>
              <a:ext cx="12858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600 кг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6000760" y="4143380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3  м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6072198" y="4357694"/>
              <a:ext cx="12858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3 500 Н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6000760" y="4572008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≥30 цикл/ч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072198" y="4786322"/>
              <a:ext cx="12858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средняя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786314" y="5000636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Напряжение питания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6000760" y="5000636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220 В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4786314" y="4143380"/>
              <a:ext cx="135732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Длина одной створки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grpSp>
          <p:nvGrpSpPr>
            <p:cNvPr id="5" name="Группа 127"/>
            <p:cNvGrpSpPr/>
            <p:nvPr/>
          </p:nvGrpSpPr>
          <p:grpSpPr>
            <a:xfrm>
              <a:off x="6072198" y="3429000"/>
              <a:ext cx="0" cy="1785950"/>
              <a:chOff x="1000100" y="3000372"/>
              <a:chExt cx="0" cy="1785950"/>
            </a:xfrm>
          </p:grpSpPr>
          <p:cxnSp>
            <p:nvCxnSpPr>
              <p:cNvPr id="53" name="Прямая соединительная линия 52"/>
              <p:cNvCxnSpPr>
                <a:stCxn id="12" idx="0"/>
                <a:endCxn id="12" idx="2"/>
              </p:cNvCxnSpPr>
              <p:nvPr/>
            </p:nvCxnSpPr>
            <p:spPr>
              <a:xfrm rot="16200000" flipH="1">
                <a:off x="892943" y="3107529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>
                <a:stCxn id="12" idx="2"/>
                <a:endCxn id="10" idx="2"/>
              </p:cNvCxnSpPr>
              <p:nvPr/>
            </p:nvCxnSpPr>
            <p:spPr>
              <a:xfrm rot="5400000">
                <a:off x="214282" y="4000504"/>
                <a:ext cx="157163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Скругленный прямоугольник 31"/>
          <p:cNvSpPr/>
          <p:nvPr/>
        </p:nvSpPr>
        <p:spPr>
          <a:xfrm>
            <a:off x="821505" y="5929330"/>
            <a:ext cx="7500990" cy="785818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Элементы программирования </a:t>
              </a:r>
              <a:r>
                <a:rPr lang="en-US" b="1" dirty="0" smtClean="0">
                  <a:solidFill>
                    <a:schemeClr val="bg1"/>
                  </a:solidFill>
                </a:rPr>
                <a:t>BRAIN 574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 descr="ja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5429287" cy="361952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857884" y="785794"/>
            <a:ext cx="2928958" cy="1285884"/>
            <a:chOff x="4572000" y="3357562"/>
            <a:chExt cx="2928958" cy="1285884"/>
          </a:xfrm>
        </p:grpSpPr>
        <p:sp>
          <p:nvSpPr>
            <p:cNvPr id="14" name="Овал 13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83"/>
            <p:cNvGrpSpPr/>
            <p:nvPr/>
          </p:nvGrpSpPr>
          <p:grpSpPr>
            <a:xfrm>
              <a:off x="5857884" y="3593617"/>
              <a:ext cx="1643074" cy="954107"/>
              <a:chOff x="1571604" y="3736493"/>
              <a:chExt cx="1643074" cy="95410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571604" y="3736493"/>
                <a:ext cx="1643074" cy="954107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Светодиоды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индикация упрощает программирование</a:t>
                </a:r>
              </a:p>
            </p:txBody>
          </p:sp>
          <p:cxnSp>
            <p:nvCxnSpPr>
              <p:cNvPr id="17" name="Прямая соединительная линия 16"/>
              <p:cNvCxnSpPr>
                <a:stCxn id="14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Группа 17"/>
          <p:cNvGrpSpPr/>
          <p:nvPr/>
        </p:nvGrpSpPr>
        <p:grpSpPr>
          <a:xfrm>
            <a:off x="5857884" y="2643182"/>
            <a:ext cx="3071834" cy="1285884"/>
            <a:chOff x="4572000" y="3357562"/>
            <a:chExt cx="3071834" cy="1285884"/>
          </a:xfrm>
        </p:grpSpPr>
        <p:sp>
          <p:nvSpPr>
            <p:cNvPr id="19" name="Овал 18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83"/>
            <p:cNvGrpSpPr/>
            <p:nvPr/>
          </p:nvGrpSpPr>
          <p:grpSpPr>
            <a:xfrm>
              <a:off x="5857884" y="3593617"/>
              <a:ext cx="1785950" cy="954107"/>
              <a:chOff x="1571604" y="3736493"/>
              <a:chExt cx="1785950" cy="95410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571604" y="3736493"/>
                <a:ext cx="1785950" cy="954107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Кнопка «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F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»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легко программировать единственной кнопкой</a:t>
                </a:r>
              </a:p>
            </p:txBody>
          </p:sp>
          <p:cxnSp>
            <p:nvCxnSpPr>
              <p:cNvPr id="22" name="Прямая соединительная линия 21"/>
              <p:cNvCxnSpPr>
                <a:stCxn id="19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22"/>
          <p:cNvGrpSpPr/>
          <p:nvPr/>
        </p:nvGrpSpPr>
        <p:grpSpPr>
          <a:xfrm>
            <a:off x="428596" y="4286256"/>
            <a:ext cx="3500462" cy="1744160"/>
            <a:chOff x="4572000" y="3357562"/>
            <a:chExt cx="3500462" cy="1744160"/>
          </a:xfrm>
        </p:grpSpPr>
        <p:sp>
          <p:nvSpPr>
            <p:cNvPr id="24" name="Овал 23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83"/>
            <p:cNvGrpSpPr/>
            <p:nvPr/>
          </p:nvGrpSpPr>
          <p:grpSpPr>
            <a:xfrm>
              <a:off x="5857884" y="3593617"/>
              <a:ext cx="2214578" cy="1508105"/>
              <a:chOff x="1571604" y="3736493"/>
              <a:chExt cx="2214578" cy="150810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571604" y="3736493"/>
                <a:ext cx="2214578" cy="1508105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EE7F00"/>
                    </a:solidFill>
                  </a:rPr>
                  <a:t>DS 1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усилие створки 1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усилие створки 2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алгоритм работы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пауза автозакрывания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задержка в фазе закрывания</a:t>
                </a:r>
              </a:p>
            </p:txBody>
          </p:sp>
          <p:cxnSp>
            <p:nvCxnSpPr>
              <p:cNvPr id="27" name="Прямая соединительная линия 26"/>
              <p:cNvCxnSpPr>
                <a:stCxn id="24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Группа 27"/>
          <p:cNvGrpSpPr/>
          <p:nvPr/>
        </p:nvGrpSpPr>
        <p:grpSpPr>
          <a:xfrm>
            <a:off x="3714744" y="4286256"/>
            <a:ext cx="4000528" cy="1374828"/>
            <a:chOff x="4572000" y="3357562"/>
            <a:chExt cx="4000528" cy="1374828"/>
          </a:xfrm>
        </p:grpSpPr>
        <p:sp>
          <p:nvSpPr>
            <p:cNvPr id="29" name="Овал 28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83"/>
            <p:cNvGrpSpPr/>
            <p:nvPr/>
          </p:nvGrpSpPr>
          <p:grpSpPr>
            <a:xfrm>
              <a:off x="5857884" y="3593617"/>
              <a:ext cx="2714644" cy="1138773"/>
              <a:chOff x="1571604" y="3736493"/>
              <a:chExt cx="2714644" cy="113877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571604" y="3736493"/>
                <a:ext cx="2714644" cy="11387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EE7F00"/>
                    </a:solidFill>
                  </a:rPr>
                  <a:t>DS 2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задержка  в фазе открывания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реверс в фазе закрывания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тест фотоэлементов</a:t>
                </a:r>
              </a:p>
            </p:txBody>
          </p:sp>
          <p:cxnSp>
            <p:nvCxnSpPr>
              <p:cNvPr id="32" name="Прямая соединительная линия 31"/>
              <p:cNvCxnSpPr>
                <a:stCxn id="29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178827" y="71414"/>
              <a:ext cx="478634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Программирование операционного времени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214546" y="1214422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Где и когда остановить каждую створку ворот </a:t>
            </a:r>
            <a:r>
              <a:rPr lang="en-US" sz="1200" dirty="0" smtClean="0">
                <a:solidFill>
                  <a:srgbClr val="003E88"/>
                </a:solidFill>
              </a:rPr>
              <a:t>BRAIN 574 </a:t>
            </a:r>
            <a:r>
              <a:rPr lang="ru-RU" sz="1200" dirty="0" smtClean="0">
                <a:solidFill>
                  <a:srgbClr val="003E88"/>
                </a:solidFill>
              </a:rPr>
              <a:t>узнает во время программирования. Он </a:t>
            </a:r>
            <a:r>
              <a:rPr lang="ru-RU" sz="1200" b="1" dirty="0" smtClean="0">
                <a:solidFill>
                  <a:srgbClr val="003E88"/>
                </a:solidFill>
              </a:rPr>
              <a:t>запоминает время </a:t>
            </a:r>
            <a:r>
              <a:rPr lang="ru-RU" sz="1200" dirty="0" smtClean="0">
                <a:solidFill>
                  <a:srgbClr val="003E88"/>
                </a:solidFill>
              </a:rPr>
              <a:t>движения каждой створки во время обучения.</a:t>
            </a: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Осуществляют программирование при помощи кнопок «</a:t>
            </a:r>
            <a:r>
              <a:rPr lang="en-US" sz="1200" dirty="0" smtClean="0">
                <a:solidFill>
                  <a:srgbClr val="003E88"/>
                </a:solidFill>
              </a:rPr>
              <a:t>F</a:t>
            </a:r>
            <a:r>
              <a:rPr lang="ru-RU" sz="1200" dirty="0" smtClean="0">
                <a:solidFill>
                  <a:srgbClr val="003E88"/>
                </a:solidFill>
              </a:rPr>
              <a:t>»</a:t>
            </a:r>
            <a:r>
              <a:rPr lang="en-US" sz="1200" dirty="0" smtClean="0">
                <a:solidFill>
                  <a:srgbClr val="003E88"/>
                </a:solidFill>
              </a:rPr>
              <a:t> </a:t>
            </a:r>
            <a:r>
              <a:rPr lang="ru-RU" sz="1200" dirty="0" smtClean="0">
                <a:solidFill>
                  <a:srgbClr val="003E88"/>
                </a:solidFill>
              </a:rPr>
              <a:t>и «</a:t>
            </a:r>
            <a:r>
              <a:rPr lang="en-US" sz="1200" dirty="0" smtClean="0">
                <a:solidFill>
                  <a:srgbClr val="003E88"/>
                </a:solidFill>
              </a:rPr>
              <a:t>Open A</a:t>
            </a:r>
            <a:r>
              <a:rPr lang="ru-RU" sz="1200" dirty="0" smtClean="0">
                <a:solidFill>
                  <a:srgbClr val="003E88"/>
                </a:solidFill>
              </a:rPr>
              <a:t>»</a:t>
            </a: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428596" y="3271202"/>
          <a:ext cx="8218181" cy="2658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9090"/>
                <a:gridCol w="360000"/>
                <a:gridCol w="3929091"/>
              </a:tblGrid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Простое программирование</a:t>
                      </a:r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Полное программирование</a:t>
                      </a:r>
                      <a:endParaRPr lang="ru-RU" sz="1400" dirty="0"/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Преимущества:</a:t>
                      </a:r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Преимущества:</a:t>
                      </a:r>
                      <a:endParaRPr lang="ru-RU" sz="1200" dirty="0"/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быстрая</a:t>
                      </a: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настройка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одинаковое операционное время для обоих створок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индивидуальное операционное время для каждой створки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замедление створок в крайних точках</a:t>
                      </a:r>
                      <a:endParaRPr lang="en-US" sz="1200" dirty="0" smtClean="0">
                        <a:solidFill>
                          <a:srgbClr val="003E88"/>
                        </a:solidFill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48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</a:t>
                      </a:r>
                      <a:r>
                        <a:rPr lang="en-US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Назначение: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ворота с одинаковой скоростью движения створок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ворота с одинаковыми приводами на каждой створке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ворота с одинаковыми углами открывания створок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ворота с одинаковыми размерами створок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- во всех случаях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1" name="Группа 70"/>
          <p:cNvGrpSpPr/>
          <p:nvPr/>
        </p:nvGrpSpPr>
        <p:grpSpPr>
          <a:xfrm>
            <a:off x="142844" y="500042"/>
            <a:ext cx="4929222" cy="1285884"/>
            <a:chOff x="4000496" y="3357562"/>
            <a:chExt cx="4929222" cy="1285884"/>
          </a:xfrm>
        </p:grpSpPr>
        <p:sp>
          <p:nvSpPr>
            <p:cNvPr id="72" name="Овал 71"/>
            <p:cNvSpPr/>
            <p:nvPr/>
          </p:nvSpPr>
          <p:spPr>
            <a:xfrm>
              <a:off x="4714876" y="3357562"/>
              <a:ext cx="1285884" cy="12858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83"/>
            <p:cNvGrpSpPr/>
            <p:nvPr/>
          </p:nvGrpSpPr>
          <p:grpSpPr>
            <a:xfrm>
              <a:off x="6000760" y="3593617"/>
              <a:ext cx="2928958" cy="584775"/>
              <a:chOff x="1714480" y="3736493"/>
              <a:chExt cx="2928958" cy="58477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714480" y="3736493"/>
                <a:ext cx="2928958" cy="584775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Кнопки «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F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»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и «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Open A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»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/>
                <a:endParaRPr lang="ru-RU" sz="1200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714480" y="4143380"/>
                <a:ext cx="271464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Овал 73"/>
            <p:cNvSpPr/>
            <p:nvPr/>
          </p:nvSpPr>
          <p:spPr>
            <a:xfrm>
              <a:off x="4000496" y="3357562"/>
              <a:ext cx="1285884" cy="128588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57818" y="64291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3E88"/>
                </a:solidFill>
              </a:rPr>
              <a:t> программирование обучением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3E88"/>
                </a:solidFill>
              </a:rPr>
              <a:t> 2 варианта программирования</a:t>
            </a:r>
            <a:endParaRPr lang="ru-RU" sz="2000" dirty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217" name="Пирог 216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8" name="Пирог 217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>
            <a:off x="4395004" y="2357430"/>
            <a:ext cx="1000132" cy="1000132"/>
          </a:xfrm>
          <a:prstGeom prst="ellipse">
            <a:avLst/>
          </a:prstGeom>
          <a:noFill/>
          <a:ln w="25400">
            <a:solidFill>
              <a:srgbClr val="00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117"/>
          <p:cNvGrpSpPr/>
          <p:nvPr/>
        </p:nvGrpSpPr>
        <p:grpSpPr>
          <a:xfrm>
            <a:off x="4438479" y="2400905"/>
            <a:ext cx="917017" cy="913799"/>
            <a:chOff x="4901227" y="4901235"/>
            <a:chExt cx="917017" cy="913799"/>
          </a:xfrm>
        </p:grpSpPr>
        <p:sp>
          <p:nvSpPr>
            <p:cNvPr id="76" name="10-конечная звезда 75"/>
            <p:cNvSpPr/>
            <p:nvPr/>
          </p:nvSpPr>
          <p:spPr>
            <a:xfrm>
              <a:off x="4901227" y="4901235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15875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10-конечная звезда 76"/>
            <p:cNvSpPr/>
            <p:nvPr/>
          </p:nvSpPr>
          <p:spPr>
            <a:xfrm rot="1080000">
              <a:off x="4901833" y="4901852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6350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10-конечная звезда 77"/>
            <p:cNvSpPr/>
            <p:nvPr/>
          </p:nvSpPr>
          <p:spPr>
            <a:xfrm rot="540000">
              <a:off x="4902154" y="4901852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6350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10-конечная звезда 78"/>
            <p:cNvSpPr/>
            <p:nvPr/>
          </p:nvSpPr>
          <p:spPr>
            <a:xfrm rot="1620000">
              <a:off x="4905062" y="4901852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6350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Овал 79"/>
          <p:cNvSpPr/>
          <p:nvPr/>
        </p:nvSpPr>
        <p:spPr>
          <a:xfrm>
            <a:off x="4418807" y="2381233"/>
            <a:ext cx="952526" cy="9525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580732" y="2543158"/>
            <a:ext cx="628676" cy="62867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ирог 81"/>
          <p:cNvSpPr/>
          <p:nvPr/>
        </p:nvSpPr>
        <p:spPr>
          <a:xfrm>
            <a:off x="4425977" y="2388403"/>
            <a:ext cx="938186" cy="938186"/>
          </a:xfrm>
          <a:prstGeom prst="pie">
            <a:avLst>
              <a:gd name="adj1" fmla="val 3395955"/>
              <a:gd name="adj2" fmla="val 73497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3" name="Группа 99"/>
          <p:cNvGrpSpPr/>
          <p:nvPr/>
        </p:nvGrpSpPr>
        <p:grpSpPr>
          <a:xfrm rot="7639252">
            <a:off x="4466442" y="2857496"/>
            <a:ext cx="857256" cy="0"/>
            <a:chOff x="4929189" y="6715151"/>
            <a:chExt cx="857256" cy="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rot="10800000" flipH="1">
              <a:off x="4929189" y="6715151"/>
              <a:ext cx="857256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357819" y="6715151"/>
              <a:ext cx="428626" cy="0"/>
            </a:xfrm>
            <a:prstGeom prst="line">
              <a:avLst/>
            </a:prstGeom>
            <a:ln w="28575">
              <a:solidFill>
                <a:srgbClr val="EE7F00"/>
              </a:solidFill>
              <a:headEnd type="none" w="lg" len="lg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6" name="Пирог 85"/>
          <p:cNvSpPr/>
          <p:nvPr/>
        </p:nvSpPr>
        <p:spPr>
          <a:xfrm>
            <a:off x="4440257" y="2415155"/>
            <a:ext cx="909626" cy="909626"/>
          </a:xfrm>
          <a:prstGeom prst="pie">
            <a:avLst>
              <a:gd name="adj1" fmla="val 971869"/>
              <a:gd name="adj2" fmla="val 3137640"/>
            </a:avLst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823632" y="2786058"/>
            <a:ext cx="142876" cy="142876"/>
          </a:xfrm>
          <a:prstGeom prst="ellipse">
            <a:avLst/>
          </a:prstGeom>
          <a:solidFill>
            <a:srgbClr val="003E88"/>
          </a:solidFill>
          <a:ln w="25400">
            <a:solidFill>
              <a:srgbClr val="00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Shape 165"/>
          <p:cNvCxnSpPr>
            <a:stCxn id="74" idx="0"/>
          </p:cNvCxnSpPr>
          <p:nvPr/>
        </p:nvCxnSpPr>
        <p:spPr>
          <a:xfrm rot="5400000" flipH="1" flipV="1">
            <a:off x="4787913" y="2250273"/>
            <a:ext cx="214314" cy="1588"/>
          </a:xfrm>
          <a:prstGeom prst="straightConnector1">
            <a:avLst/>
          </a:prstGeom>
          <a:ln w="25400">
            <a:solidFill>
              <a:srgbClr val="003E88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hape 165"/>
          <p:cNvCxnSpPr/>
          <p:nvPr/>
        </p:nvCxnSpPr>
        <p:spPr>
          <a:xfrm rot="5400000" flipH="1" flipV="1">
            <a:off x="7096668" y="2250273"/>
            <a:ext cx="214314" cy="1588"/>
          </a:xfrm>
          <a:prstGeom prst="straightConnector1">
            <a:avLst/>
          </a:prstGeom>
          <a:ln w="25400">
            <a:solidFill>
              <a:srgbClr val="003E88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Скругленный прямоугольник 197"/>
          <p:cNvSpPr/>
          <p:nvPr/>
        </p:nvSpPr>
        <p:spPr>
          <a:xfrm>
            <a:off x="4395004" y="2071678"/>
            <a:ext cx="3357586" cy="71438"/>
          </a:xfrm>
          <a:prstGeom prst="roundRect">
            <a:avLst/>
          </a:prstGeom>
          <a:solidFill>
            <a:srgbClr val="00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6709606" y="2357430"/>
            <a:ext cx="1000132" cy="1000132"/>
          </a:xfrm>
          <a:prstGeom prst="ellipse">
            <a:avLst/>
          </a:prstGeom>
          <a:noFill/>
          <a:ln w="25400">
            <a:solidFill>
              <a:srgbClr val="00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2" name="Группа 117"/>
          <p:cNvGrpSpPr/>
          <p:nvPr/>
        </p:nvGrpSpPr>
        <p:grpSpPr>
          <a:xfrm>
            <a:off x="6753081" y="2400905"/>
            <a:ext cx="917017" cy="913799"/>
            <a:chOff x="4901227" y="4901235"/>
            <a:chExt cx="917017" cy="913799"/>
          </a:xfrm>
        </p:grpSpPr>
        <p:sp>
          <p:nvSpPr>
            <p:cNvPr id="203" name="10-конечная звезда 202"/>
            <p:cNvSpPr/>
            <p:nvPr/>
          </p:nvSpPr>
          <p:spPr>
            <a:xfrm>
              <a:off x="4901227" y="4901235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15875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10-конечная звезда 203"/>
            <p:cNvSpPr/>
            <p:nvPr/>
          </p:nvSpPr>
          <p:spPr>
            <a:xfrm rot="1080000">
              <a:off x="4901833" y="4901852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6350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10-конечная звезда 204"/>
            <p:cNvSpPr/>
            <p:nvPr/>
          </p:nvSpPr>
          <p:spPr>
            <a:xfrm rot="540000">
              <a:off x="4902154" y="4901852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6350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10-конечная звезда 205"/>
            <p:cNvSpPr/>
            <p:nvPr/>
          </p:nvSpPr>
          <p:spPr>
            <a:xfrm rot="1620000">
              <a:off x="4905062" y="4901852"/>
              <a:ext cx="913182" cy="913182"/>
            </a:xfrm>
            <a:prstGeom prst="star10">
              <a:avLst>
                <a:gd name="adj" fmla="val 0"/>
                <a:gd name="hf" fmla="val 105146"/>
              </a:avLst>
            </a:prstGeom>
            <a:ln w="6350">
              <a:solidFill>
                <a:srgbClr val="00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7" name="Овал 206"/>
          <p:cNvSpPr/>
          <p:nvPr/>
        </p:nvSpPr>
        <p:spPr>
          <a:xfrm>
            <a:off x="6733409" y="2381233"/>
            <a:ext cx="952526" cy="9525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6895334" y="2543158"/>
            <a:ext cx="628676" cy="62867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ирог 208"/>
          <p:cNvSpPr/>
          <p:nvPr/>
        </p:nvSpPr>
        <p:spPr>
          <a:xfrm>
            <a:off x="6740579" y="2388403"/>
            <a:ext cx="938186" cy="938186"/>
          </a:xfrm>
          <a:prstGeom prst="pie">
            <a:avLst>
              <a:gd name="adj1" fmla="val 3395955"/>
              <a:gd name="adj2" fmla="val 73497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10" name="Группа 99"/>
          <p:cNvGrpSpPr/>
          <p:nvPr/>
        </p:nvGrpSpPr>
        <p:grpSpPr>
          <a:xfrm rot="7639252">
            <a:off x="6781044" y="2857496"/>
            <a:ext cx="857256" cy="0"/>
            <a:chOff x="4929189" y="6715151"/>
            <a:chExt cx="857256" cy="0"/>
          </a:xfrm>
        </p:grpSpPr>
        <p:cxnSp>
          <p:nvCxnSpPr>
            <p:cNvPr id="211" name="Прямая соединительная линия 210"/>
            <p:cNvCxnSpPr/>
            <p:nvPr/>
          </p:nvCxnSpPr>
          <p:spPr>
            <a:xfrm rot="10800000" flipH="1">
              <a:off x="4929189" y="6715151"/>
              <a:ext cx="857256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/>
            <p:cNvCxnSpPr/>
            <p:nvPr/>
          </p:nvCxnSpPr>
          <p:spPr>
            <a:xfrm flipH="1">
              <a:off x="5357819" y="6715151"/>
              <a:ext cx="428626" cy="0"/>
            </a:xfrm>
            <a:prstGeom prst="line">
              <a:avLst/>
            </a:prstGeom>
            <a:ln w="28575">
              <a:solidFill>
                <a:srgbClr val="EE7F00"/>
              </a:solidFill>
              <a:headEnd type="none" w="lg" len="lg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3" name="Пирог 212"/>
          <p:cNvSpPr/>
          <p:nvPr/>
        </p:nvSpPr>
        <p:spPr>
          <a:xfrm>
            <a:off x="6754859" y="2415155"/>
            <a:ext cx="909626" cy="909626"/>
          </a:xfrm>
          <a:prstGeom prst="pie">
            <a:avLst>
              <a:gd name="adj1" fmla="val 971869"/>
              <a:gd name="adj2" fmla="val 3137640"/>
            </a:avLst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7138234" y="2786058"/>
            <a:ext cx="142876" cy="142876"/>
          </a:xfrm>
          <a:prstGeom prst="ellipse">
            <a:avLst/>
          </a:prstGeom>
          <a:solidFill>
            <a:srgbClr val="003E88"/>
          </a:solidFill>
          <a:ln w="25400">
            <a:solidFill>
              <a:srgbClr val="00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Правая створка"/>
          <p:cNvGrpSpPr/>
          <p:nvPr/>
        </p:nvGrpSpPr>
        <p:grpSpPr>
          <a:xfrm rot="10800000">
            <a:off x="6092532" y="4127856"/>
            <a:ext cx="4051632" cy="58932"/>
            <a:chOff x="3571868" y="2668900"/>
            <a:chExt cx="3143272" cy="4572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2857488" y="71414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Программирование усилия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3071802" y="4681847"/>
            <a:ext cx="5786478" cy="1890425"/>
            <a:chOff x="4572000" y="3357562"/>
            <a:chExt cx="5786478" cy="1890425"/>
          </a:xfrm>
        </p:grpSpPr>
        <p:sp>
          <p:nvSpPr>
            <p:cNvPr id="11" name="Овал 10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83"/>
            <p:cNvGrpSpPr/>
            <p:nvPr/>
          </p:nvGrpSpPr>
          <p:grpSpPr>
            <a:xfrm>
              <a:off x="4643438" y="3593617"/>
              <a:ext cx="5715040" cy="1654370"/>
              <a:chOff x="357158" y="3736493"/>
              <a:chExt cx="5715040" cy="165437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571604" y="3736493"/>
                <a:ext cx="1714512" cy="584775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Семисторы</a:t>
                </a:r>
              </a:p>
              <a:p>
                <a:pPr lvl="0"/>
                <a:endParaRPr lang="ru-RU" sz="1200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4" name="Прямая соединительная линия 13"/>
              <p:cNvCxnSpPr>
                <a:stCxn id="11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57158" y="4929198"/>
                <a:ext cx="5715040" cy="461665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b="1" i="1" dirty="0" smtClean="0">
                    <a:solidFill>
                      <a:srgbClr val="EE7F00"/>
                    </a:solidFill>
                  </a:rPr>
                  <a:t>*Скважность – отношение периода следования (повторения) импульсов одной последовательности к их длительности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643042" y="4218207"/>
                <a:ext cx="4357718" cy="64633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200" dirty="0" smtClean="0">
                    <a:solidFill>
                      <a:srgbClr val="003E88"/>
                    </a:solidFill>
                  </a:rPr>
                  <a:t>регулируют развиваемое приводами усилие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- изменяют скважность импульсов управления напряжения питания двигателей приводов</a:t>
                </a:r>
                <a:endParaRPr lang="ru-RU" sz="1200" b="1" i="1" dirty="0" smtClean="0">
                  <a:solidFill>
                    <a:srgbClr val="EE7F00"/>
                  </a:solidFill>
                </a:endParaRPr>
              </a:p>
            </p:txBody>
          </p:sp>
        </p:grpSp>
      </p:grpSp>
      <p:grpSp>
        <p:nvGrpSpPr>
          <p:cNvPr id="7" name="Группа 28"/>
          <p:cNvGrpSpPr/>
          <p:nvPr/>
        </p:nvGrpSpPr>
        <p:grpSpPr>
          <a:xfrm>
            <a:off x="267828" y="2357430"/>
            <a:ext cx="2161032" cy="3847352"/>
            <a:chOff x="285720" y="4439432"/>
            <a:chExt cx="2161032" cy="3847352"/>
          </a:xfrm>
        </p:grpSpPr>
        <p:pic>
          <p:nvPicPr>
            <p:cNvPr id="15" name="Рисунок 14" descr="табл усилие 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4439432"/>
              <a:ext cx="2161032" cy="1847088"/>
            </a:xfrm>
            <a:prstGeom prst="rect">
              <a:avLst/>
            </a:prstGeom>
          </p:spPr>
        </p:pic>
        <p:pic>
          <p:nvPicPr>
            <p:cNvPr id="200" name="Рисунок 199" descr="табл усилие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6439696"/>
              <a:ext cx="2161032" cy="1847088"/>
            </a:xfrm>
            <a:prstGeom prst="rect">
              <a:avLst/>
            </a:prstGeom>
          </p:spPr>
        </p:pic>
      </p:grpSp>
      <p:grpSp>
        <p:nvGrpSpPr>
          <p:cNvPr id="8" name="Группа 27"/>
          <p:cNvGrpSpPr/>
          <p:nvPr/>
        </p:nvGrpSpPr>
        <p:grpSpPr>
          <a:xfrm>
            <a:off x="4143372" y="428604"/>
            <a:ext cx="3857652" cy="1533235"/>
            <a:chOff x="285720" y="428604"/>
            <a:chExt cx="3857652" cy="1533235"/>
          </a:xfrm>
        </p:grpSpPr>
        <p:sp>
          <p:nvSpPr>
            <p:cNvPr id="23" name="TextBox 22"/>
            <p:cNvSpPr txBox="1"/>
            <p:nvPr/>
          </p:nvSpPr>
          <p:spPr>
            <a:xfrm>
              <a:off x="285720" y="428604"/>
              <a:ext cx="3857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2000" dirty="0" smtClean="0">
                  <a:solidFill>
                    <a:srgbClr val="003E88"/>
                  </a:solidFill>
                </a:rPr>
                <a:t> 8 градаций регулировки усилия</a:t>
              </a:r>
            </a:p>
            <a:p>
              <a:pPr>
                <a:buFontTx/>
                <a:buChar char="-"/>
              </a:pPr>
              <a:r>
                <a:rPr lang="ru-RU" sz="2000" dirty="0" smtClean="0">
                  <a:solidFill>
                    <a:srgbClr val="003E88"/>
                  </a:solidFill>
                </a:rPr>
                <a:t> раздельное программирование усилия для каждого привода </a:t>
              </a:r>
              <a:endParaRPr lang="ru-RU" sz="2000" dirty="0">
                <a:solidFill>
                  <a:srgbClr val="003E88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96" y="1500174"/>
              <a:ext cx="371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1" dirty="0" smtClean="0">
                  <a:solidFill>
                    <a:srgbClr val="EE7F00"/>
                  </a:solidFill>
                </a:rPr>
                <a:t>* в соответствии с нормами </a:t>
              </a:r>
              <a:r>
                <a:rPr lang="en-US" sz="1200" b="1" i="1" dirty="0" smtClean="0">
                  <a:solidFill>
                    <a:srgbClr val="EE7F00"/>
                  </a:solidFill>
                </a:rPr>
                <a:t>UNI</a:t>
              </a:r>
              <a:r>
                <a:rPr lang="ru-RU" sz="1200" b="1" i="1" dirty="0" smtClean="0">
                  <a:solidFill>
                    <a:srgbClr val="EE7F00"/>
                  </a:solidFill>
                </a:rPr>
                <a:t> усилие на конце створки не должно превышать 15 кг</a:t>
              </a:r>
              <a:endParaRPr lang="ru-RU" sz="1200" b="1" i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9" name="Группа 26"/>
          <p:cNvGrpSpPr/>
          <p:nvPr/>
        </p:nvGrpSpPr>
        <p:grpSpPr>
          <a:xfrm>
            <a:off x="71406" y="714356"/>
            <a:ext cx="2928958" cy="1285884"/>
            <a:chOff x="285720" y="2928934"/>
            <a:chExt cx="2928958" cy="1285884"/>
          </a:xfrm>
        </p:grpSpPr>
        <p:grpSp>
          <p:nvGrpSpPr>
            <p:cNvPr id="10" name="Группа 16"/>
            <p:cNvGrpSpPr/>
            <p:nvPr/>
          </p:nvGrpSpPr>
          <p:grpSpPr>
            <a:xfrm>
              <a:off x="285720" y="2928934"/>
              <a:ext cx="2928958" cy="1285884"/>
              <a:chOff x="571472" y="642918"/>
              <a:chExt cx="2928958" cy="1285884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1472" y="642918"/>
                <a:ext cx="1285884" cy="1285884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83"/>
              <p:cNvGrpSpPr/>
              <p:nvPr/>
            </p:nvGrpSpPr>
            <p:grpSpPr>
              <a:xfrm>
                <a:off x="1857356" y="878973"/>
                <a:ext cx="1643074" cy="769441"/>
                <a:chOff x="1571604" y="3736493"/>
                <a:chExt cx="1643074" cy="769441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571604" y="3736493"/>
                  <a:ext cx="1643074" cy="769441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EE7F00"/>
                      </a:solidFill>
                    </a:rPr>
                    <a:t>DS 1 </a:t>
                  </a:r>
                  <a:r>
                    <a:rPr lang="en-US" sz="1200" b="1" dirty="0" smtClean="0">
                      <a:solidFill>
                        <a:srgbClr val="EE7F00"/>
                      </a:solidFill>
                    </a:rPr>
                    <a:t>[SW 11, 12]</a:t>
                  </a:r>
                </a:p>
                <a:p>
                  <a:pPr lvl="0">
                    <a:buFontTx/>
                    <a:buChar char="-"/>
                  </a:pPr>
                  <a:endParaRPr lang="ru-RU" sz="1200" dirty="0" smtClean="0">
                    <a:solidFill>
                      <a:srgbClr val="0070C0"/>
                    </a:solidFill>
                  </a:endParaRPr>
                </a:p>
                <a:p>
                  <a:pPr algn="ctr"/>
                  <a:r>
                    <a:rPr lang="ru-RU" sz="1200" dirty="0" smtClean="0">
                      <a:solidFill>
                        <a:srgbClr val="003E88"/>
                      </a:solidFill>
                    </a:rPr>
                    <a:t>микропереключатель</a:t>
                  </a:r>
                </a:p>
              </p:txBody>
            </p:sp>
            <p:cxnSp>
              <p:nvCxnSpPr>
                <p:cNvPr id="21" name="Прямая соединительная линия 20"/>
                <p:cNvCxnSpPr>
                  <a:stCxn id="18" idx="6"/>
                </p:cNvCxnSpPr>
                <p:nvPr/>
              </p:nvCxnSpPr>
              <p:spPr>
                <a:xfrm>
                  <a:off x="1571604" y="4143380"/>
                  <a:ext cx="1285884" cy="0"/>
                </a:xfrm>
                <a:prstGeom prst="line">
                  <a:avLst/>
                </a:prstGeom>
                <a:ln>
                  <a:solidFill>
                    <a:srgbClr val="EE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Овал 25"/>
            <p:cNvSpPr/>
            <p:nvPr/>
          </p:nvSpPr>
          <p:spPr>
            <a:xfrm>
              <a:off x="296353" y="3204053"/>
              <a:ext cx="642942" cy="642942"/>
            </a:xfrm>
            <a:prstGeom prst="ellipse">
              <a:avLst/>
            </a:prstGeom>
            <a:noFill/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54" name="Фигура, имеющая форму буквы L 53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6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Фигура, имеющая форму буквы L 54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6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832034" y="3071810"/>
            <a:ext cx="2143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003E88"/>
                </a:solidFill>
              </a:rPr>
              <a:t>F, </a:t>
            </a:r>
            <a:r>
              <a:rPr lang="ru-RU" sz="800" b="1" dirty="0" err="1" smtClean="0">
                <a:solidFill>
                  <a:srgbClr val="003E88"/>
                </a:solidFill>
              </a:rPr>
              <a:t>н</a:t>
            </a:r>
            <a:endParaRPr lang="ru-RU" sz="800" b="1" dirty="0">
              <a:solidFill>
                <a:srgbClr val="003E8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36338" y="3071810"/>
            <a:ext cx="2143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003E88"/>
                </a:solidFill>
              </a:rPr>
              <a:t>F, </a:t>
            </a:r>
            <a:r>
              <a:rPr lang="ru-RU" sz="800" b="1" dirty="0" err="1" smtClean="0">
                <a:solidFill>
                  <a:srgbClr val="003E88"/>
                </a:solidFill>
              </a:rPr>
              <a:t>н</a:t>
            </a:r>
            <a:endParaRPr lang="ru-RU" sz="800" b="1" dirty="0">
              <a:solidFill>
                <a:srgbClr val="003E88"/>
              </a:solidFill>
            </a:endParaRPr>
          </a:p>
        </p:txBody>
      </p:sp>
      <p:sp>
        <p:nvSpPr>
          <p:cNvPr id="70" name="Дуга 69"/>
          <p:cNvSpPr/>
          <p:nvPr/>
        </p:nvSpPr>
        <p:spPr>
          <a:xfrm>
            <a:off x="5429256" y="2643182"/>
            <a:ext cx="428628" cy="428628"/>
          </a:xfrm>
          <a:prstGeom prst="arc">
            <a:avLst/>
          </a:prstGeom>
          <a:ln>
            <a:solidFill>
              <a:srgbClr val="003E88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 flipH="1">
            <a:off x="6357950" y="2643182"/>
            <a:ext cx="428628" cy="428628"/>
          </a:xfrm>
          <a:prstGeom prst="arc">
            <a:avLst/>
          </a:prstGeom>
          <a:ln>
            <a:solidFill>
              <a:srgbClr val="003E88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000760" y="2643182"/>
            <a:ext cx="2143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003E88"/>
                </a:solidFill>
              </a:rPr>
              <a:t>F, </a:t>
            </a:r>
            <a:r>
              <a:rPr lang="ru-RU" sz="1200" b="1" dirty="0" err="1" smtClean="0">
                <a:solidFill>
                  <a:srgbClr val="003E88"/>
                </a:solidFill>
              </a:rPr>
              <a:t>н</a:t>
            </a:r>
            <a:endParaRPr lang="ru-RU" sz="1200" b="1" dirty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-54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4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">
                                      <p:cBhvr>
                                        <p:cTn id="4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">
                                      <p:cBhvr>
                                        <p:cTn id="4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">
                                      <p:cBhvr>
                                        <p:cTn id="4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4320000">
                                      <p:cBhvr>
                                        <p:cTn id="5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4320000">
                                      <p:cBhvr>
                                        <p:cTn id="5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54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4320000">
                                      <p:cBhvr>
                                        <p:cTn id="5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4320000">
                                      <p:cBhvr>
                                        <p:cTn id="6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5400000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6480000">
                                      <p:cBhvr>
                                        <p:cTn id="6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6480000">
                                      <p:cBhvr>
                                        <p:cTn id="6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5400000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6480000">
                                      <p:cBhvr>
                                        <p:cTn id="7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480000">
                                      <p:cBhvr>
                                        <p:cTn id="7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0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8640000">
                                      <p:cBhvr>
                                        <p:cTn id="7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-8640000">
                                      <p:cBhvr>
                                        <p:cTn id="7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540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8640000">
                                      <p:cBhvr>
                                        <p:cTn id="8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8640000">
                                      <p:cBhvr>
                                        <p:cTn id="8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5400000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10800000">
                                      <p:cBhvr>
                                        <p:cTn id="8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Rot by="-10800000">
                                      <p:cBhvr>
                                        <p:cTn id="9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animRot by="-5400000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animRot by="10800000">
                                      <p:cBhvr>
                                        <p:cTn id="9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-10800000">
                                      <p:cBhvr>
                                        <p:cTn id="9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5400000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12960000">
                                      <p:cBhvr>
                                        <p:cTn id="10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Rot by="-12960000">
                                      <p:cBhvr>
                                        <p:cTn id="10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-54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12960000">
                                      <p:cBhvr>
                                        <p:cTn id="10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Rot by="-12960000">
                                      <p:cBhvr>
                                        <p:cTn id="10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Rot by="5400000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Rot by="15120000">
                                      <p:cBhvr>
                                        <p:cTn id="1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Rot by="-15120000">
                                      <p:cBhvr>
                                        <p:cTn id="11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Rot by="-5400000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Rot by="15120000">
                                      <p:cBhvr>
                                        <p:cTn id="11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Rot by="-15120000">
                                      <p:cBhvr>
                                        <p:cTn id="12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Rot by="5400000"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Rot by="17280000">
                                      <p:cBhvr>
                                        <p:cTn id="12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Rot by="-17280000">
                                      <p:cBhvr>
                                        <p:cTn id="12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Rot by="-5400000">
                                      <p:cBhvr>
                                        <p:cTn id="1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Rot by="17280000">
                                      <p:cBhvr>
                                        <p:cTn id="13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Rot by="-17280000">
                                      <p:cBhvr>
                                        <p:cTn id="13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134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">
                                      <p:cBhvr>
                                        <p:cTn id="136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">
                                      <p:cBhvr>
                                        <p:cTn id="138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">
                                      <p:cBhvr>
                                        <p:cTn id="14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4320000">
                                      <p:cBhvr>
                                        <p:cTn id="14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4320000">
                                      <p:cBhvr>
                                        <p:cTn id="144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4320000">
                                      <p:cBhvr>
                                        <p:cTn id="146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4320000">
                                      <p:cBhvr>
                                        <p:cTn id="148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6480000">
                                      <p:cBhvr>
                                        <p:cTn id="15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6480000">
                                      <p:cBhvr>
                                        <p:cTn id="15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6480000">
                                      <p:cBhvr>
                                        <p:cTn id="154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480000">
                                      <p:cBhvr>
                                        <p:cTn id="156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8640000">
                                      <p:cBhvr>
                                        <p:cTn id="158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-8640000">
                                      <p:cBhvr>
                                        <p:cTn id="16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8640000">
                                      <p:cBhvr>
                                        <p:cTn id="16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8640000">
                                      <p:cBhvr>
                                        <p:cTn id="164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10800000">
                                      <p:cBhvr>
                                        <p:cTn id="166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Rot by="-10800000">
                                      <p:cBhvr>
                                        <p:cTn id="168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animRot by="10800000">
                                      <p:cBhvr>
                                        <p:cTn id="17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-10800000">
                                      <p:cBhvr>
                                        <p:cTn id="1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12960000">
                                      <p:cBhvr>
                                        <p:cTn id="174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Rot by="-12960000">
                                      <p:cBhvr>
                                        <p:cTn id="176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12960000">
                                      <p:cBhvr>
                                        <p:cTn id="178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Rot by="-12960000">
                                      <p:cBhvr>
                                        <p:cTn id="18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Rot by="15120000">
                                      <p:cBhvr>
                                        <p:cTn id="18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Rot by="-15120000">
                                      <p:cBhvr>
                                        <p:cTn id="184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Rot by="15120000">
                                      <p:cBhvr>
                                        <p:cTn id="186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Rot by="-15120000">
                                      <p:cBhvr>
                                        <p:cTn id="188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Rot by="17280000">
                                      <p:cBhvr>
                                        <p:cTn id="19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Rot by="-17280000">
                                      <p:cBhvr>
                                        <p:cTn id="19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Rot by="17280000">
                                      <p:cBhvr>
                                        <p:cTn id="194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Rot by="-17280000">
                                      <p:cBhvr>
                                        <p:cTn id="196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42" name="Пирог 41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ирог 42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Овал 39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 smtClean="0"/>
              <a:t>ЗАМЕДЛЕНИЕ</a:t>
            </a:r>
            <a:endParaRPr lang="ru-RU" sz="1600" b="1" dirty="0"/>
          </a:p>
        </p:txBody>
      </p:sp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642910" y="71414"/>
              <a:ext cx="7858180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Функция «ЗАМЕДЛЕНИЕ СТВОРОК В КОНЕЧНЫХ ТОЧКАХ». Гашение инерции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Правая створка"/>
          <p:cNvGrpSpPr/>
          <p:nvPr/>
        </p:nvGrpSpPr>
        <p:grpSpPr>
          <a:xfrm rot="10800000">
            <a:off x="6000760" y="4071942"/>
            <a:ext cx="4143404" cy="114849"/>
            <a:chOff x="3571868" y="2668900"/>
            <a:chExt cx="3214469" cy="891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620071" y="2702579"/>
              <a:ext cx="166266" cy="554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26" name="Фигура, имеющая форму буквы L 25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Фигура, имеющая форму буквы L 26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85720" y="1285860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Замедление створок при подходе  к конечным точкам позволяет снизить инерцию створок и предотвратить удар  створок об упор.</a:t>
            </a: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Удары створок об упоры или между собой при работе внахлест  приводит к повышенному износу ворот и приводов</a:t>
            </a:r>
            <a:endParaRPr lang="ru-RU" sz="1200" dirty="0">
              <a:solidFill>
                <a:srgbClr val="003E88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42844" y="4857760"/>
            <a:ext cx="4572032" cy="1559494"/>
            <a:chOff x="4214810" y="3357562"/>
            <a:chExt cx="4572032" cy="1559494"/>
          </a:xfrm>
        </p:grpSpPr>
        <p:sp>
          <p:nvSpPr>
            <p:cNvPr id="59" name="Овал 58"/>
            <p:cNvSpPr/>
            <p:nvPr/>
          </p:nvSpPr>
          <p:spPr>
            <a:xfrm>
              <a:off x="4714876" y="3357562"/>
              <a:ext cx="1285884" cy="128588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83"/>
            <p:cNvGrpSpPr/>
            <p:nvPr/>
          </p:nvGrpSpPr>
          <p:grpSpPr>
            <a:xfrm>
              <a:off x="6000760" y="3593617"/>
              <a:ext cx="2786082" cy="1323439"/>
              <a:chOff x="1714480" y="3736493"/>
              <a:chExt cx="2786082" cy="1323439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714480" y="3736493"/>
                <a:ext cx="2786082" cy="132343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Кнопки «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F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»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и «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Open A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»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Во время полного программирования кнопками «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F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»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 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и «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Open A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» устанавливают время начала замедления</a:t>
                </a:r>
              </a:p>
            </p:txBody>
          </p: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714480" y="4143380"/>
                <a:ext cx="200026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Овал 60"/>
            <p:cNvSpPr/>
            <p:nvPr/>
          </p:nvSpPr>
          <p:spPr>
            <a:xfrm>
              <a:off x="4214810" y="3357562"/>
              <a:ext cx="1285884" cy="128588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841562" y="580233"/>
            <a:ext cx="2348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Воротные упоры на открывание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86578" y="4714884"/>
            <a:ext cx="2247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Воротный упор на закрывание</a:t>
            </a:r>
            <a:endParaRPr lang="ru-RU" sz="1200" b="1" dirty="0">
              <a:solidFill>
                <a:schemeClr val="tx2"/>
              </a:solidFill>
            </a:endParaRPr>
          </a:p>
        </p:txBody>
      </p:sp>
      <p:grpSp>
        <p:nvGrpSpPr>
          <p:cNvPr id="68" name="Группа 87"/>
          <p:cNvGrpSpPr/>
          <p:nvPr/>
        </p:nvGrpSpPr>
        <p:grpSpPr>
          <a:xfrm>
            <a:off x="4001943" y="857232"/>
            <a:ext cx="4155290" cy="3996152"/>
            <a:chOff x="4001943" y="857232"/>
            <a:chExt cx="4155290" cy="3996152"/>
          </a:xfrm>
        </p:grpSpPr>
        <p:cxnSp>
          <p:nvCxnSpPr>
            <p:cNvPr id="70" name="Прямая соединительная линия 69"/>
            <p:cNvCxnSpPr>
              <a:stCxn id="67" idx="1"/>
              <a:endCxn id="75" idx="2"/>
            </p:cNvCxnSpPr>
            <p:nvPr/>
          </p:nvCxnSpPr>
          <p:spPr>
            <a:xfrm rot="10800000">
              <a:off x="6075770" y="4231464"/>
              <a:ext cx="710809" cy="62192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6" idx="2"/>
              <a:endCxn id="76" idx="0"/>
            </p:cNvCxnSpPr>
            <p:nvPr/>
          </p:nvCxnSpPr>
          <p:spPr>
            <a:xfrm rot="5400000">
              <a:off x="3366039" y="1493136"/>
              <a:ext cx="1285884" cy="14076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6" idx="2"/>
              <a:endCxn id="77" idx="0"/>
            </p:cNvCxnSpPr>
            <p:nvPr/>
          </p:nvCxnSpPr>
          <p:spPr>
            <a:xfrm rot="16200000" flipH="1">
              <a:off x="5443684" y="-570434"/>
              <a:ext cx="1285884" cy="4141215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Прямоугольник 74"/>
          <p:cNvSpPr/>
          <p:nvPr/>
        </p:nvSpPr>
        <p:spPr>
          <a:xfrm>
            <a:off x="6052909" y="4185745"/>
            <a:ext cx="457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79083" y="2143116"/>
            <a:ext cx="457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8134374" y="2143116"/>
            <a:ext cx="457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214282" y="457122"/>
            <a:ext cx="3571900" cy="614424"/>
            <a:chOff x="214282" y="457122"/>
            <a:chExt cx="3571900" cy="614424"/>
          </a:xfrm>
        </p:grpSpPr>
        <p:sp>
          <p:nvSpPr>
            <p:cNvPr id="50" name="TextBox 49"/>
            <p:cNvSpPr txBox="1"/>
            <p:nvPr/>
          </p:nvSpPr>
          <p:spPr>
            <a:xfrm>
              <a:off x="214282" y="457122"/>
              <a:ext cx="3571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3E88"/>
                  </a:solidFill>
                </a:rPr>
                <a:t>- 2 варианта</a:t>
              </a:r>
              <a:endParaRPr lang="ru-RU" sz="2000" dirty="0">
                <a:solidFill>
                  <a:srgbClr val="003E88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9558" y="794547"/>
              <a:ext cx="990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err="1" smtClean="0">
                  <a:solidFill>
                    <a:srgbClr val="003E88"/>
                  </a:solidFill>
                </a:rPr>
                <a:t>вкл</a:t>
              </a:r>
              <a:r>
                <a:rPr lang="ru-RU" sz="1200" dirty="0" smtClean="0">
                  <a:solidFill>
                    <a:srgbClr val="003E88"/>
                  </a:solidFill>
                </a:rPr>
                <a:t>./выкл.</a:t>
              </a:r>
              <a:endParaRPr lang="ru-RU" sz="1200" dirty="0">
                <a:solidFill>
                  <a:srgbClr val="003E88"/>
                </a:solidFill>
              </a:endParaRPr>
            </a:p>
          </p:txBody>
        </p:sp>
      </p:grpSp>
      <p:grpSp>
        <p:nvGrpSpPr>
          <p:cNvPr id="38" name="Группа 9"/>
          <p:cNvGrpSpPr/>
          <p:nvPr/>
        </p:nvGrpSpPr>
        <p:grpSpPr>
          <a:xfrm>
            <a:off x="4857752" y="4859585"/>
            <a:ext cx="4071966" cy="1733432"/>
            <a:chOff x="4572000" y="3357562"/>
            <a:chExt cx="4071966" cy="1733432"/>
          </a:xfrm>
        </p:grpSpPr>
        <p:sp>
          <p:nvSpPr>
            <p:cNvPr id="39" name="Овал 38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83"/>
            <p:cNvGrpSpPr/>
            <p:nvPr/>
          </p:nvGrpSpPr>
          <p:grpSpPr>
            <a:xfrm>
              <a:off x="5857884" y="3593617"/>
              <a:ext cx="2786082" cy="1497377"/>
              <a:chOff x="1571604" y="3736493"/>
              <a:chExt cx="2786082" cy="149737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571604" y="3736493"/>
                <a:ext cx="1714512" cy="584775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Семисторы</a:t>
                </a:r>
              </a:p>
              <a:p>
                <a:pPr lvl="0"/>
                <a:endParaRPr lang="ru-RU" sz="1200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6" name="Прямая соединительная линия 45"/>
              <p:cNvCxnSpPr>
                <a:stCxn id="39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643042" y="4218207"/>
                <a:ext cx="2714644" cy="101566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регулируют развиваемую приводами  скорость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- изменяют  и частоту импульсов управления питания двигателей приводов</a:t>
                </a:r>
                <a:endParaRPr lang="ru-RU" sz="1200" b="1" i="1" dirty="0" smtClean="0">
                  <a:solidFill>
                    <a:srgbClr val="EE7F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800000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-3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1800000"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1800000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3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1800000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428596" y="71414"/>
              <a:ext cx="828680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Работа с притвором. Функция «ЗАДЕРЖКА ПРИВОДА №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</a:rPr>
                <a:t> в В ФАЗЕ ОТКРЫВАНИЯ»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42844" y="1357298"/>
            <a:ext cx="4000528" cy="1285884"/>
            <a:chOff x="4572000" y="3357562"/>
            <a:chExt cx="4000528" cy="1285884"/>
          </a:xfrm>
        </p:grpSpPr>
        <p:sp>
          <p:nvSpPr>
            <p:cNvPr id="6" name="Овал 5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83"/>
            <p:cNvGrpSpPr/>
            <p:nvPr/>
          </p:nvGrpSpPr>
          <p:grpSpPr>
            <a:xfrm>
              <a:off x="5857884" y="3593617"/>
              <a:ext cx="2714644" cy="769441"/>
              <a:chOff x="1571604" y="3736493"/>
              <a:chExt cx="2714644" cy="76944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71604" y="3736493"/>
                <a:ext cx="2714644" cy="76944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EE7F00"/>
                    </a:solidFill>
                  </a:rPr>
                  <a:t>DS 2 </a:t>
                </a:r>
                <a:r>
                  <a:rPr lang="en-US" sz="1200" b="1" dirty="0" smtClean="0">
                    <a:solidFill>
                      <a:srgbClr val="EE7F00"/>
                    </a:solidFill>
                  </a:rPr>
                  <a:t>[SW 1] 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микропереключатель</a:t>
                </a:r>
              </a:p>
            </p:txBody>
          </p:sp>
          <p:cxnSp>
            <p:nvCxnSpPr>
              <p:cNvPr id="9" name="Прямая соединительная линия 8"/>
              <p:cNvCxnSpPr>
                <a:stCxn id="6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Овал 9"/>
          <p:cNvSpPr/>
          <p:nvPr/>
        </p:nvSpPr>
        <p:spPr>
          <a:xfrm>
            <a:off x="468135" y="1886270"/>
            <a:ext cx="285752" cy="285752"/>
          </a:xfrm>
          <a:prstGeom prst="ellipse">
            <a:avLst/>
          </a:prstGeom>
          <a:noFill/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4500264"/>
            <a:ext cx="1500198" cy="643248"/>
            <a:chOff x="142844" y="3071810"/>
            <a:chExt cx="1500198" cy="6432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28662" y="3500744"/>
              <a:ext cx="714380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OFF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42844" y="3500132"/>
              <a:ext cx="928694" cy="214620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2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42845" y="3071810"/>
              <a:ext cx="1500197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42844" y="3286124"/>
              <a:ext cx="928694" cy="214620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42844" y="3071810"/>
              <a:ext cx="898777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Задержка, с.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071538" y="3071810"/>
              <a:ext cx="50006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SW 12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928662" y="3286124"/>
              <a:ext cx="71438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ON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grpSp>
          <p:nvGrpSpPr>
            <p:cNvPr id="29" name="Группа 128"/>
            <p:cNvGrpSpPr/>
            <p:nvPr/>
          </p:nvGrpSpPr>
          <p:grpSpPr>
            <a:xfrm>
              <a:off x="1000100" y="3071810"/>
              <a:ext cx="0" cy="640363"/>
              <a:chOff x="428596" y="3071810"/>
              <a:chExt cx="0" cy="640363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204554" y="3488131"/>
                <a:ext cx="448084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321439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285720" y="271462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Задержка включения второго привода относительно первого в фазе открывания необходима, если створки  с притвором и работают внахлест</a:t>
            </a:r>
            <a:endParaRPr lang="ru-RU" sz="1200" dirty="0">
              <a:solidFill>
                <a:srgbClr val="003E8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720" y="59999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E88"/>
                </a:solidFill>
              </a:rPr>
              <a:t>- 2 градации</a:t>
            </a:r>
            <a:endParaRPr lang="ru-RU" sz="2000" dirty="0">
              <a:solidFill>
                <a:srgbClr val="003E88"/>
              </a:solidFill>
            </a:endParaRPr>
          </a:p>
        </p:txBody>
      </p:sp>
      <p:grpSp>
        <p:nvGrpSpPr>
          <p:cNvPr id="25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26" name="Пирог 25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ирог 2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Правая створка"/>
          <p:cNvGrpSpPr/>
          <p:nvPr/>
        </p:nvGrpSpPr>
        <p:grpSpPr>
          <a:xfrm rot="10800000">
            <a:off x="6000760" y="4071942"/>
            <a:ext cx="4143404" cy="114849"/>
            <a:chOff x="3571868" y="2668900"/>
            <a:chExt cx="3214469" cy="89101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620071" y="2702579"/>
              <a:ext cx="166266" cy="554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45" name="Фигура, имеющая форму буквы L 44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4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Фигура, имеющая форму буквы L 45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4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7" name="Машина" descr="Машин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4214810" y="2643182"/>
            <a:ext cx="1285884" cy="12858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 smtClean="0"/>
              <a:t>ЗАДЕРЖКА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0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Rot by="-5400000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496 L -8.33333E-7 -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4.72222E-6 -1.85185E-6 L -4.72222E-6 -1.0298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4" name="Пирог 63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Пирог 6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Правая створка"/>
          <p:cNvGrpSpPr/>
          <p:nvPr/>
        </p:nvGrpSpPr>
        <p:grpSpPr>
          <a:xfrm rot="10800000">
            <a:off x="6000760" y="4071942"/>
            <a:ext cx="4143404" cy="114849"/>
            <a:chOff x="3571868" y="2668900"/>
            <a:chExt cx="3214469" cy="8910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620071" y="2702579"/>
              <a:ext cx="166266" cy="554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60" name="Фигура, имеющая форму буквы L 59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Фигура, имеющая форму буквы L 60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" name="Машина" descr="Маш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357158" y="2699089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Задержка включения первого привода относительно второго в фазе закрывания необходима, если створки  с притвором и работают внахлест</a:t>
            </a:r>
            <a:endParaRPr lang="ru-RU" sz="1200" dirty="0">
              <a:solidFill>
                <a:srgbClr val="003E88"/>
              </a:solidFill>
            </a:endParaRPr>
          </a:p>
        </p:txBody>
      </p:sp>
      <p:grpSp>
        <p:nvGrpSpPr>
          <p:cNvPr id="13" name="Группа 122"/>
          <p:cNvGrpSpPr/>
          <p:nvPr/>
        </p:nvGrpSpPr>
        <p:grpSpPr>
          <a:xfrm>
            <a:off x="-32" y="71414"/>
            <a:ext cx="9144000" cy="214314"/>
            <a:chOff x="-71438" y="71414"/>
            <a:chExt cx="9144000" cy="214314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>
              <a:off x="-71438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ЗАГОЛОВОК"/>
            <p:cNvSpPr/>
            <p:nvPr/>
          </p:nvSpPr>
          <p:spPr>
            <a:xfrm>
              <a:off x="392925" y="71414"/>
              <a:ext cx="821533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Работа с притвором. Функция «ЗАДЕРЖКА ПРИВОДА №1 В ФАЗЕ ЗАКРЫВАНИЯ»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40"/>
          <p:cNvGrpSpPr/>
          <p:nvPr/>
        </p:nvGrpSpPr>
        <p:grpSpPr>
          <a:xfrm>
            <a:off x="142844" y="1357298"/>
            <a:ext cx="3071834" cy="1285884"/>
            <a:chOff x="142844" y="714356"/>
            <a:chExt cx="3071834" cy="1285884"/>
          </a:xfrm>
        </p:grpSpPr>
        <p:grpSp>
          <p:nvGrpSpPr>
            <p:cNvPr id="15" name="Группа 87"/>
            <p:cNvGrpSpPr/>
            <p:nvPr/>
          </p:nvGrpSpPr>
          <p:grpSpPr>
            <a:xfrm>
              <a:off x="142844" y="714356"/>
              <a:ext cx="3071834" cy="1285884"/>
              <a:chOff x="571472" y="642918"/>
              <a:chExt cx="3071834" cy="1285884"/>
            </a:xfrm>
          </p:grpSpPr>
          <p:sp>
            <p:nvSpPr>
              <p:cNvPr id="90" name="Овал 89"/>
              <p:cNvSpPr/>
              <p:nvPr/>
            </p:nvSpPr>
            <p:spPr>
              <a:xfrm>
                <a:off x="571472" y="642918"/>
                <a:ext cx="1285884" cy="1285884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83"/>
              <p:cNvGrpSpPr/>
              <p:nvPr/>
            </p:nvGrpSpPr>
            <p:grpSpPr>
              <a:xfrm>
                <a:off x="1857356" y="878973"/>
                <a:ext cx="1785950" cy="769441"/>
                <a:chOff x="1571604" y="3736493"/>
                <a:chExt cx="1785950" cy="769441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1571604" y="3736493"/>
                  <a:ext cx="1785950" cy="769441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EE7F00"/>
                      </a:solidFill>
                    </a:rPr>
                    <a:t>DS 1 </a:t>
                  </a:r>
                  <a:r>
                    <a:rPr lang="en-US" sz="1200" b="1" dirty="0" smtClean="0">
                      <a:solidFill>
                        <a:srgbClr val="EE7F00"/>
                      </a:solidFill>
                    </a:rPr>
                    <a:t>[SW 11, 12]</a:t>
                  </a:r>
                </a:p>
                <a:p>
                  <a:pPr lvl="0">
                    <a:buFontTx/>
                    <a:buChar char="-"/>
                  </a:pPr>
                  <a:endParaRPr lang="ru-RU" sz="1200" dirty="0" smtClean="0">
                    <a:solidFill>
                      <a:srgbClr val="0070C0"/>
                    </a:solidFill>
                  </a:endParaRPr>
                </a:p>
                <a:p>
                  <a:r>
                    <a:rPr lang="ru-RU" sz="1200" dirty="0" smtClean="0">
                      <a:solidFill>
                        <a:srgbClr val="003E88"/>
                      </a:solidFill>
                    </a:rPr>
                    <a:t>микропереключатель</a:t>
                  </a:r>
                </a:p>
              </p:txBody>
            </p:sp>
            <p:cxnSp>
              <p:nvCxnSpPr>
                <p:cNvPr id="93" name="Прямая соединительная линия 92"/>
                <p:cNvCxnSpPr>
                  <a:stCxn id="90" idx="6"/>
                </p:cNvCxnSpPr>
                <p:nvPr/>
              </p:nvCxnSpPr>
              <p:spPr>
                <a:xfrm>
                  <a:off x="1571604" y="4143380"/>
                  <a:ext cx="1285884" cy="0"/>
                </a:xfrm>
                <a:prstGeom prst="line">
                  <a:avLst/>
                </a:prstGeom>
                <a:ln>
                  <a:solidFill>
                    <a:srgbClr val="EE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Овал 116"/>
            <p:cNvSpPr/>
            <p:nvPr/>
          </p:nvSpPr>
          <p:spPr>
            <a:xfrm>
              <a:off x="1142976" y="1142984"/>
              <a:ext cx="285752" cy="285752"/>
            </a:xfrm>
            <a:prstGeom prst="ellipse">
              <a:avLst/>
            </a:prstGeom>
            <a:noFill/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9"/>
          <p:cNvGrpSpPr/>
          <p:nvPr/>
        </p:nvGrpSpPr>
        <p:grpSpPr>
          <a:xfrm>
            <a:off x="428596" y="4714884"/>
            <a:ext cx="2000264" cy="1071876"/>
            <a:chOff x="142844" y="3071810"/>
            <a:chExt cx="2000264" cy="1071876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1571604" y="3500438"/>
              <a:ext cx="5715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ON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142844" y="3500132"/>
              <a:ext cx="928693" cy="214620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10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142845" y="3071810"/>
              <a:ext cx="2000263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142845" y="3714752"/>
              <a:ext cx="928693" cy="214620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142844" y="3286124"/>
              <a:ext cx="928694" cy="214620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20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142844" y="3071810"/>
              <a:ext cx="898777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Задержка, с.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1071538" y="3071810"/>
              <a:ext cx="500066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SW 11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1643042" y="3071810"/>
              <a:ext cx="50006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SW 12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142845" y="3929066"/>
              <a:ext cx="928694" cy="214620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1571604" y="3929066"/>
              <a:ext cx="5715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OFF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2" name="Скругленный прямоугольник 131"/>
            <p:cNvSpPr/>
            <p:nvPr/>
          </p:nvSpPr>
          <p:spPr>
            <a:xfrm>
              <a:off x="928662" y="3500438"/>
              <a:ext cx="714380" cy="214314"/>
            </a:xfrm>
            <a:prstGeom prst="roundRect">
              <a:avLst>
                <a:gd name="adj" fmla="val 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OFF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1000100" y="3286124"/>
              <a:ext cx="571504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ON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1571604" y="3286124"/>
              <a:ext cx="571504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ON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1571604" y="3714752"/>
              <a:ext cx="571504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OFF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1000100" y="3714752"/>
              <a:ext cx="571504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ON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928662" y="3929066"/>
              <a:ext cx="714380" cy="214314"/>
            </a:xfrm>
            <a:prstGeom prst="roundRect">
              <a:avLst>
                <a:gd name="adj" fmla="val 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OFF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grpSp>
          <p:nvGrpSpPr>
            <p:cNvPr id="18" name="Группа 127"/>
            <p:cNvGrpSpPr/>
            <p:nvPr/>
          </p:nvGrpSpPr>
          <p:grpSpPr>
            <a:xfrm>
              <a:off x="1000100" y="3071810"/>
              <a:ext cx="0" cy="1071570"/>
              <a:chOff x="1000100" y="3071810"/>
              <a:chExt cx="0" cy="1071570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>
                <a:off x="561897" y="3705177"/>
                <a:ext cx="87640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28"/>
            <p:cNvGrpSpPr/>
            <p:nvPr/>
          </p:nvGrpSpPr>
          <p:grpSpPr>
            <a:xfrm>
              <a:off x="1571604" y="3071810"/>
              <a:ext cx="0" cy="1071570"/>
              <a:chOff x="1000100" y="3071810"/>
              <a:chExt cx="0" cy="1071570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 rot="5400000">
                <a:off x="561897" y="3705177"/>
                <a:ext cx="87640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TextBox 141"/>
          <p:cNvSpPr txBox="1"/>
          <p:nvPr/>
        </p:nvSpPr>
        <p:spPr>
          <a:xfrm>
            <a:off x="214282" y="57148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E88"/>
                </a:solidFill>
              </a:rPr>
              <a:t>- 4 градации</a:t>
            </a:r>
            <a:endParaRPr lang="ru-RU" sz="2000" dirty="0">
              <a:solidFill>
                <a:srgbClr val="003E88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6643702" y="2643182"/>
            <a:ext cx="1285884" cy="12858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 smtClean="0"/>
              <a:t>ЗАДЕРЖКА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5400000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-5400000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496 L -8.33333E-7 -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4.72222E-6 -1.85185E-6 L -4.72222E-6 -1.0298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857488" y="71414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Функция «КАЛИТКА»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" name="Пирог 5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ирог 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20" name="Фигура, имеющая форму буквы L 19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Фигура, имеющая форму буквы L 20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Машина" descr="Маш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pic>
        <p:nvPicPr>
          <p:cNvPr id="47" name="Брелок" descr="Брело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357826"/>
            <a:ext cx="1493619" cy="1500198"/>
          </a:xfrm>
          <a:prstGeom prst="rect">
            <a:avLst/>
          </a:prstGeom>
        </p:spPr>
      </p:pic>
      <p:pic>
        <p:nvPicPr>
          <p:cNvPr id="48" name="Кнопка Б" descr="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357826"/>
            <a:ext cx="1493619" cy="1500198"/>
          </a:xfrm>
          <a:prstGeom prst="rect">
            <a:avLst/>
          </a:prstGeom>
        </p:spPr>
      </p:pic>
      <p:pic>
        <p:nvPicPr>
          <p:cNvPr id="49" name="Кнопка А" descr="Б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5357826"/>
            <a:ext cx="1493619" cy="1500198"/>
          </a:xfrm>
          <a:prstGeom prst="rect">
            <a:avLst/>
          </a:prstGeom>
        </p:spPr>
      </p:pic>
      <p:sp>
        <p:nvSpPr>
          <p:cNvPr id="50" name="Нажатие"/>
          <p:cNvSpPr/>
          <p:nvPr/>
        </p:nvSpPr>
        <p:spPr>
          <a:xfrm>
            <a:off x="1857356" y="4929198"/>
            <a:ext cx="1071570" cy="428628"/>
          </a:xfrm>
          <a:prstGeom prst="wedgeEllipseCallout">
            <a:avLst>
              <a:gd name="adj1" fmla="val 124102"/>
              <a:gd name="adj2" fmla="val 116736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нажатие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4" name="Нажатие"/>
          <p:cNvSpPr/>
          <p:nvPr/>
        </p:nvSpPr>
        <p:spPr>
          <a:xfrm>
            <a:off x="1142976" y="5429264"/>
            <a:ext cx="1071570" cy="428628"/>
          </a:xfrm>
          <a:prstGeom prst="wedgeEllipseCallout">
            <a:avLst>
              <a:gd name="adj1" fmla="val 143228"/>
              <a:gd name="adj2" fmla="val 35817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нажатие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000892" y="7550975"/>
            <a:ext cx="285752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143768" y="8051041"/>
            <a:ext cx="142876" cy="450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00892" y="8051041"/>
            <a:ext cx="142876" cy="450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 rot="2580000">
            <a:off x="6920856" y="7824995"/>
            <a:ext cx="142876" cy="450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 rot="-2580000">
            <a:off x="7223804" y="7824996"/>
            <a:ext cx="142876" cy="450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992820" y="7836727"/>
            <a:ext cx="293824" cy="42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 smtClean="0"/>
              <a:t>КАЛИТКА</a:t>
            </a:r>
            <a:endParaRPr lang="ru-RU" sz="1600" b="1" dirty="0"/>
          </a:p>
        </p:txBody>
      </p:sp>
      <p:grpSp>
        <p:nvGrpSpPr>
          <p:cNvPr id="16" name="Группа 47"/>
          <p:cNvGrpSpPr/>
          <p:nvPr/>
        </p:nvGrpSpPr>
        <p:grpSpPr>
          <a:xfrm>
            <a:off x="142844" y="500042"/>
            <a:ext cx="2714644" cy="1285884"/>
            <a:chOff x="4572000" y="3357562"/>
            <a:chExt cx="2714644" cy="1285884"/>
          </a:xfrm>
        </p:grpSpPr>
        <p:sp>
          <p:nvSpPr>
            <p:cNvPr id="40" name="Овал 39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83"/>
            <p:cNvGrpSpPr/>
            <p:nvPr/>
          </p:nvGrpSpPr>
          <p:grpSpPr>
            <a:xfrm>
              <a:off x="5857884" y="3593617"/>
              <a:ext cx="1428760" cy="769441"/>
              <a:chOff x="1571604" y="3736493"/>
              <a:chExt cx="1428760" cy="76944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571604" y="3736493"/>
                <a:ext cx="1428760" cy="76944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EE7F00"/>
                    </a:solidFill>
                  </a:rPr>
                  <a:t>Open B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en-US" sz="1200" dirty="0" smtClean="0">
                  <a:solidFill>
                    <a:srgbClr val="003E88"/>
                  </a:solidFill>
                </a:endParaRPr>
              </a:p>
              <a:p>
                <a:pPr lvl="0"/>
                <a:r>
                  <a:rPr lang="ru-RU" sz="1200" dirty="0" smtClean="0">
                    <a:solidFill>
                      <a:srgbClr val="003E88"/>
                    </a:solidFill>
                  </a:rPr>
                  <a:t>Вход управления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>
                <a:stCxn id="40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/>
          <p:cNvSpPr txBox="1"/>
          <p:nvPr/>
        </p:nvSpPr>
        <p:spPr>
          <a:xfrm>
            <a:off x="214282" y="1857364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Калитка позволяет пропустить пешехода или велосипедиста и не пропустить автомобиль.</a:t>
            </a:r>
          </a:p>
          <a:p>
            <a:pPr algn="just"/>
            <a:r>
              <a:rPr lang="en-US" sz="1200" dirty="0" smtClean="0">
                <a:solidFill>
                  <a:srgbClr val="003E88"/>
                </a:solidFill>
              </a:rPr>
              <a:t>Brain 574 </a:t>
            </a:r>
            <a:r>
              <a:rPr lang="ru-RU" sz="1200" dirty="0" smtClean="0">
                <a:solidFill>
                  <a:srgbClr val="003E88"/>
                </a:solidFill>
              </a:rPr>
              <a:t>имеет 2 входа управления. Вход «</a:t>
            </a:r>
            <a:r>
              <a:rPr lang="en-US" sz="1200" dirty="0" smtClean="0">
                <a:solidFill>
                  <a:srgbClr val="003E88"/>
                </a:solidFill>
              </a:rPr>
              <a:t>Open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A</a:t>
            </a:r>
            <a:r>
              <a:rPr lang="ru-RU" sz="1200" dirty="0" smtClean="0">
                <a:solidFill>
                  <a:srgbClr val="003E88"/>
                </a:solidFill>
              </a:rPr>
              <a:t>» открывает две створки. Вход «</a:t>
            </a:r>
            <a:r>
              <a:rPr lang="en-US" sz="1200" dirty="0" smtClean="0">
                <a:solidFill>
                  <a:srgbClr val="003E88"/>
                </a:solidFill>
              </a:rPr>
              <a:t>Open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B</a:t>
            </a:r>
            <a:r>
              <a:rPr lang="ru-RU" sz="1200" dirty="0" smtClean="0">
                <a:solidFill>
                  <a:srgbClr val="003E88"/>
                </a:solidFill>
              </a:rPr>
              <a:t>» открывает одну створку, реализуя функцию «Калитка»</a:t>
            </a:r>
            <a:r>
              <a:rPr lang="en-US" sz="1200" dirty="0" smtClean="0">
                <a:solidFill>
                  <a:srgbClr val="003E88"/>
                </a:solidFill>
              </a:rPr>
              <a:t>.</a:t>
            </a:r>
            <a:endParaRPr lang="ru-RU" sz="1200" dirty="0">
              <a:solidFill>
                <a:srgbClr val="003E88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46338" y="774908"/>
            <a:ext cx="285752" cy="285752"/>
          </a:xfrm>
          <a:prstGeom prst="ellipse">
            <a:avLst/>
          </a:prstGeom>
          <a:noFill/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54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496 L -8.33333E-7 -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2222E-6 -1.85185E-6 L -4.72222E-6 -1.0298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5400000">
                                      <p:cBhvr>
                                        <p:cTn id="3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1000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1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1000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45139 " pathEditMode="relative" ptsTypes="AA">
                                      <p:cBhvr>
                                        <p:cTn id="44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45139 " pathEditMode="relative" ptsTypes="AA">
                                      <p:cBhvr>
                                        <p:cTn id="4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45139 " pathEditMode="relative" ptsTypes="AA">
                                      <p:cBhvr>
                                        <p:cTn id="4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45139 " pathEditMode="relative" ptsTypes="AA">
                                      <p:cBhvr>
                                        <p:cTn id="5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45139 " pathEditMode="relative" ptsTypes="AA">
                                      <p:cBhvr>
                                        <p:cTn id="5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-0.45139 " pathEditMode="relative" ptsTypes="AA">
                                      <p:cBhvr>
                                        <p:cTn id="54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-0.4365 L -0.00017 -1.49618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grpId="2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2.5E-6 -0.40995 L -2.5E-6 -1.47037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2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2.5E-6 -0.40995 L 2.5E-6 -1.47037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grpId="2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8 -0.43357 L -0.00018 -1.4930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2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-0.43357 L -0.00017 -1.4930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-0.43356 L -0.00017 -1.4930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15000" fill="hold" grpId="3" nodeType="withEffect">
                                  <p:stCondLst>
                                    <p:cond delay="17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15000" fill="hold" grpId="3" nodeType="withEffect">
                                  <p:stCondLst>
                                    <p:cond delay="17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15000" fill="hold" grpId="3" nodeType="withEffect">
                                  <p:stCondLst>
                                    <p:cond delay="17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15000" fill="hold" grpId="3" nodeType="withEffect">
                                  <p:stCondLst>
                                    <p:cond delay="17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-5400000">
                                      <p:cBhvr>
                                        <p:cTn id="7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64" grpId="0" animBg="1"/>
      <p:bldP spid="64" grpId="1" animBg="1"/>
      <p:bldP spid="73" grpId="0" animBg="1"/>
      <p:bldP spid="73" grpId="1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38" grpId="0" animBg="1"/>
      <p:bldP spid="38" grpId="1" animBg="1"/>
      <p:bldP spid="38" grpId="2" animBg="1"/>
      <p:bldP spid="3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57422" y="71414"/>
              <a:ext cx="442915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Функция «ПАРКОВКА»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34" name="Пирог 33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Пирог 34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46" name="Фигура, имеющая форму буквы L 45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Фигура, имеющая форму буквы L 46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Машина" descr="Маш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pic>
        <p:nvPicPr>
          <p:cNvPr id="55" name="Брелок" descr="Брело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357826"/>
            <a:ext cx="1493619" cy="1500198"/>
          </a:xfrm>
          <a:prstGeom prst="rect">
            <a:avLst/>
          </a:prstGeom>
        </p:spPr>
      </p:pic>
      <p:pic>
        <p:nvPicPr>
          <p:cNvPr id="57" name="Кнопка А" descr="Б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357826"/>
            <a:ext cx="1493619" cy="1500198"/>
          </a:xfrm>
          <a:prstGeom prst="rect">
            <a:avLst/>
          </a:prstGeom>
        </p:spPr>
      </p:pic>
      <p:sp>
        <p:nvSpPr>
          <p:cNvPr id="58" name="Нажатие"/>
          <p:cNvSpPr/>
          <p:nvPr/>
        </p:nvSpPr>
        <p:spPr>
          <a:xfrm>
            <a:off x="1857356" y="4929198"/>
            <a:ext cx="1071570" cy="428628"/>
          </a:xfrm>
          <a:prstGeom prst="wedgeEllipseCallout">
            <a:avLst>
              <a:gd name="adj1" fmla="val 124102"/>
              <a:gd name="adj2" fmla="val 116736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нажатие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3714744" y="4786322"/>
            <a:ext cx="1000132" cy="1000132"/>
            <a:chOff x="4071934" y="4786322"/>
            <a:chExt cx="571504" cy="571504"/>
          </a:xfrm>
        </p:grpSpPr>
        <p:sp>
          <p:nvSpPr>
            <p:cNvPr id="61" name="Овал 60"/>
            <p:cNvSpPr/>
            <p:nvPr/>
          </p:nvSpPr>
          <p:spPr>
            <a:xfrm>
              <a:off x="4071934" y="4786322"/>
              <a:ext cx="571504" cy="5715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1600" b="1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165964" y="5005633"/>
              <a:ext cx="383444" cy="13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Овал 70"/>
          <p:cNvSpPr/>
          <p:nvPr/>
        </p:nvSpPr>
        <p:spPr>
          <a:xfrm>
            <a:off x="5429256" y="1428736"/>
            <a:ext cx="1285884" cy="12858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ru-RU" sz="1600" b="1" dirty="0" smtClean="0"/>
              <a:t>фаза</a:t>
            </a:r>
          </a:p>
          <a:p>
            <a:pPr algn="ctr"/>
            <a:r>
              <a:rPr lang="ru-RU" sz="1600" b="1" dirty="0" smtClean="0"/>
              <a:t>ОТКРЫВАНИЕ</a:t>
            </a:r>
            <a:endParaRPr lang="ru-RU" sz="16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42844" y="571480"/>
            <a:ext cx="2786082" cy="3665646"/>
            <a:chOff x="142844" y="1071546"/>
            <a:chExt cx="2786082" cy="3665646"/>
          </a:xfrm>
        </p:grpSpPr>
        <p:grpSp>
          <p:nvGrpSpPr>
            <p:cNvPr id="62" name="Группа 47"/>
            <p:cNvGrpSpPr/>
            <p:nvPr/>
          </p:nvGrpSpPr>
          <p:grpSpPr>
            <a:xfrm>
              <a:off x="142844" y="1071546"/>
              <a:ext cx="2714644" cy="1285884"/>
              <a:chOff x="4572000" y="3357562"/>
              <a:chExt cx="2714644" cy="1285884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4572000" y="3357562"/>
                <a:ext cx="1285884" cy="1285884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4" name="Группа 83"/>
              <p:cNvGrpSpPr/>
              <p:nvPr/>
            </p:nvGrpSpPr>
            <p:grpSpPr>
              <a:xfrm>
                <a:off x="5857884" y="3593617"/>
                <a:ext cx="1428760" cy="769441"/>
                <a:chOff x="1571604" y="3736493"/>
                <a:chExt cx="1428760" cy="769441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1571604" y="3736493"/>
                  <a:ext cx="1428760" cy="769441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EE7F00"/>
                      </a:solidFill>
                    </a:rPr>
                    <a:t>Open A</a:t>
                  </a:r>
                  <a:endParaRPr lang="ru-RU" sz="1200" b="1" dirty="0" smtClean="0">
                    <a:solidFill>
                      <a:srgbClr val="EE7F00"/>
                    </a:solidFill>
                  </a:endParaRPr>
                </a:p>
                <a:p>
                  <a:pPr lvl="0">
                    <a:buFontTx/>
                    <a:buChar char="-"/>
                  </a:pPr>
                  <a:endParaRPr lang="en-US" sz="1200" dirty="0" smtClean="0">
                    <a:solidFill>
                      <a:srgbClr val="003E88"/>
                    </a:solidFill>
                  </a:endParaRPr>
                </a:p>
                <a:p>
                  <a:pPr lvl="0"/>
                  <a:r>
                    <a:rPr lang="ru-RU" sz="1200" dirty="0" smtClean="0">
                      <a:solidFill>
                        <a:srgbClr val="003E88"/>
                      </a:solidFill>
                    </a:rPr>
                    <a:t>Вход управления</a:t>
                  </a:r>
                  <a:endParaRPr lang="ru-RU" sz="1200" dirty="0" smtClean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66" name="Прямая соединительная линия 65"/>
                <p:cNvCxnSpPr>
                  <a:stCxn id="63" idx="6"/>
                </p:cNvCxnSpPr>
                <p:nvPr/>
              </p:nvCxnSpPr>
              <p:spPr>
                <a:xfrm>
                  <a:off x="1571604" y="4143380"/>
                  <a:ext cx="1285884" cy="0"/>
                </a:xfrm>
                <a:prstGeom prst="line">
                  <a:avLst/>
                </a:prstGeom>
                <a:ln>
                  <a:solidFill>
                    <a:srgbClr val="EE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TextBox 66"/>
            <p:cNvSpPr txBox="1"/>
            <p:nvPr/>
          </p:nvSpPr>
          <p:spPr>
            <a:xfrm>
              <a:off x="285720" y="2428868"/>
              <a:ext cx="264320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rgbClr val="003E88"/>
                  </a:solidFill>
                </a:rPr>
                <a:t>В фазе «ОТКРЫВАНИЕ» блок управления не учитывает  сигналы с кнопок  управления</a:t>
              </a:r>
            </a:p>
            <a:p>
              <a:endParaRPr lang="ru-RU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предотвращает случайное закрывание ворот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позволяет создавать </a:t>
              </a:r>
              <a:r>
                <a:rPr lang="ru-RU" sz="1200" dirty="0" err="1" smtClean="0">
                  <a:solidFill>
                    <a:srgbClr val="003E88"/>
                  </a:solidFill>
                </a:rPr>
                <a:t>минипарковки</a:t>
              </a:r>
              <a:r>
                <a:rPr lang="ru-RU" sz="1200" dirty="0" smtClean="0">
                  <a:solidFill>
                    <a:srgbClr val="003E88"/>
                  </a:solidFill>
                </a:rPr>
                <a:t> при сопряжении с простейшими СКД</a:t>
              </a:r>
            </a:p>
            <a:p>
              <a:endParaRPr lang="ru-RU" sz="1200" dirty="0" smtClean="0">
                <a:solidFill>
                  <a:srgbClr val="003E88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Функция реализована в алгоритмах «</a:t>
              </a:r>
              <a:r>
                <a:rPr lang="en-US" sz="1200" dirty="0" smtClean="0">
                  <a:solidFill>
                    <a:srgbClr val="003E88"/>
                  </a:solidFill>
                </a:rPr>
                <a:t>A</a:t>
              </a:r>
              <a:r>
                <a:rPr lang="ru-RU" sz="1200" dirty="0" smtClean="0">
                  <a:solidFill>
                    <a:srgbClr val="003E88"/>
                  </a:solidFill>
                </a:rPr>
                <a:t>»</a:t>
              </a:r>
              <a:r>
                <a:rPr lang="en-US" sz="1200" dirty="0" smtClean="0">
                  <a:solidFill>
                    <a:srgbClr val="003E88"/>
                  </a:solidFill>
                </a:rPr>
                <a:t> </a:t>
              </a:r>
              <a:r>
                <a:rPr lang="ru-RU" sz="1200" dirty="0" smtClean="0">
                  <a:solidFill>
                    <a:srgbClr val="003E88"/>
                  </a:solidFill>
                </a:rPr>
                <a:t>и «</a:t>
              </a:r>
              <a:r>
                <a:rPr lang="en-US" sz="1200" dirty="0" smtClean="0">
                  <a:solidFill>
                    <a:srgbClr val="003E88"/>
                  </a:solidFill>
                </a:rPr>
                <a:t>B</a:t>
              </a:r>
              <a:r>
                <a:rPr lang="ru-RU" sz="1200" dirty="0" smtClean="0">
                  <a:solidFill>
                    <a:srgbClr val="003E88"/>
                  </a:solidFill>
                </a:rPr>
                <a:t>»</a:t>
              </a:r>
            </a:p>
            <a:p>
              <a:pPr algn="just"/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553184" y="1348154"/>
              <a:ext cx="285752" cy="285752"/>
            </a:xfrm>
            <a:prstGeom prst="ellipse">
              <a:avLst/>
            </a:prstGeom>
            <a:noFill/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6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10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5400000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496 L -8.33333E-7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-4.72222E-6 -1.85185E-6 L -4.72222E-6 -1.0298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2" dur="9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9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9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6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71" grpId="0" animBg="1"/>
      <p:bldP spid="7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1000100" y="71414"/>
              <a:ext cx="7143800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Функция «ПРЕДВАРИТЕЛЬНОЕ ВКЛЮЧЕНИЕ СИГНАЛЬНОЙ ЛАМПЫ»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" name="Пирог 5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ирог 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Маяк" descr="GUARD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580" y="3731388"/>
            <a:ext cx="507660" cy="769182"/>
          </a:xfrm>
          <a:prstGeom prst="rect">
            <a:avLst/>
          </a:prstGeom>
        </p:spPr>
      </p:pic>
      <p:grpSp>
        <p:nvGrpSpPr>
          <p:cNvPr id="5" name="Правая створка"/>
          <p:cNvGrpSpPr/>
          <p:nvPr/>
        </p:nvGrpSpPr>
        <p:grpSpPr>
          <a:xfrm rot="10800000">
            <a:off x="6092532" y="4127856"/>
            <a:ext cx="4051632" cy="58932"/>
            <a:chOff x="3571868" y="2668900"/>
            <a:chExt cx="3143272" cy="457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21" name="Фигура, имеющая форму буквы L 20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4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Фигура, имеющая форму буквы L 21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4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Брелок" descr="Брело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7471" y="5214950"/>
            <a:ext cx="1493619" cy="1500198"/>
          </a:xfrm>
          <a:prstGeom prst="rect">
            <a:avLst/>
          </a:prstGeom>
        </p:spPr>
      </p:pic>
      <p:pic>
        <p:nvPicPr>
          <p:cNvPr id="45" name="Кнопка Б" descr="А.gif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5214950"/>
            <a:ext cx="1493619" cy="1500198"/>
          </a:xfrm>
          <a:prstGeom prst="rect">
            <a:avLst/>
          </a:prstGeom>
        </p:spPr>
      </p:pic>
      <p:pic>
        <p:nvPicPr>
          <p:cNvPr id="46" name="Кнопка А" descr="Б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7471" y="5214950"/>
            <a:ext cx="1493619" cy="150019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5720" y="242886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Миганием в течении 5 секунд предупреждает пользователя об открывании створок ворот. Это существенно  повышает безопасность пользования автоматическими воротами</a:t>
            </a:r>
            <a:endParaRPr lang="ru-RU" sz="1200" dirty="0">
              <a:solidFill>
                <a:srgbClr val="003E88"/>
              </a:solidFill>
            </a:endParaRPr>
          </a:p>
        </p:txBody>
      </p:sp>
      <p:grpSp>
        <p:nvGrpSpPr>
          <p:cNvPr id="17" name="Группа 47"/>
          <p:cNvGrpSpPr/>
          <p:nvPr/>
        </p:nvGrpSpPr>
        <p:grpSpPr>
          <a:xfrm>
            <a:off x="142844" y="1071546"/>
            <a:ext cx="2714644" cy="1285884"/>
            <a:chOff x="4572000" y="3357562"/>
            <a:chExt cx="2714644" cy="1285884"/>
          </a:xfrm>
        </p:grpSpPr>
        <p:sp>
          <p:nvSpPr>
            <p:cNvPr id="49" name="Овал 48"/>
            <p:cNvSpPr/>
            <p:nvPr/>
          </p:nvSpPr>
          <p:spPr>
            <a:xfrm>
              <a:off x="4572000" y="3357562"/>
              <a:ext cx="1285884" cy="1285884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0" name="Группа 83"/>
            <p:cNvGrpSpPr/>
            <p:nvPr/>
          </p:nvGrpSpPr>
          <p:grpSpPr>
            <a:xfrm>
              <a:off x="5857884" y="3593617"/>
              <a:ext cx="1428760" cy="769441"/>
              <a:chOff x="1571604" y="3736493"/>
              <a:chExt cx="1428760" cy="769441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571604" y="3736493"/>
                <a:ext cx="1428760" cy="76944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EE7F00"/>
                    </a:solidFill>
                  </a:rPr>
                  <a:t>GUARD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сигнальная лампа</a:t>
                </a:r>
              </a:p>
            </p:txBody>
          </p:sp>
          <p:cxnSp>
            <p:nvCxnSpPr>
              <p:cNvPr id="52" name="Прямая соединительная линия 51"/>
              <p:cNvCxnSpPr>
                <a:stCxn id="49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Овал 38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8800" b="1" dirty="0" smtClean="0">
                <a:solidFill>
                  <a:srgbClr val="003E88"/>
                </a:solidFill>
              </a:rPr>
              <a:t>5</a:t>
            </a:r>
            <a:endParaRPr lang="ru-RU" sz="8800" b="1" dirty="0">
              <a:solidFill>
                <a:srgbClr val="003E88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8800" b="1" dirty="0" smtClean="0">
                <a:solidFill>
                  <a:srgbClr val="003E88"/>
                </a:solidFill>
              </a:rPr>
              <a:t>4</a:t>
            </a:r>
            <a:endParaRPr lang="ru-RU" sz="8800" b="1" dirty="0">
              <a:solidFill>
                <a:srgbClr val="003E88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8800" b="1" dirty="0" smtClean="0">
                <a:solidFill>
                  <a:srgbClr val="003E88"/>
                </a:solidFill>
              </a:rPr>
              <a:t>3</a:t>
            </a:r>
            <a:endParaRPr lang="ru-RU" sz="8800" b="1" dirty="0">
              <a:solidFill>
                <a:srgbClr val="003E88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8800" b="1" dirty="0" smtClean="0">
                <a:solidFill>
                  <a:srgbClr val="003E88"/>
                </a:solidFill>
              </a:rPr>
              <a:t>2</a:t>
            </a:r>
            <a:endParaRPr lang="ru-RU" sz="8800" b="1" dirty="0">
              <a:solidFill>
                <a:srgbClr val="003E88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8800" b="1" dirty="0" smtClean="0">
                <a:solidFill>
                  <a:srgbClr val="003E88"/>
                </a:solidFill>
              </a:rPr>
              <a:t>1</a:t>
            </a:r>
            <a:endParaRPr lang="ru-RU" sz="8800" b="1" dirty="0">
              <a:solidFill>
                <a:srgbClr val="003E88"/>
              </a:solidFill>
            </a:endParaRPr>
          </a:p>
        </p:txBody>
      </p:sp>
      <p:sp>
        <p:nvSpPr>
          <p:cNvPr id="47" name="Нажатие"/>
          <p:cNvSpPr/>
          <p:nvPr/>
        </p:nvSpPr>
        <p:spPr>
          <a:xfrm>
            <a:off x="6150215" y="4786322"/>
            <a:ext cx="1071570" cy="428628"/>
          </a:xfrm>
          <a:prstGeom prst="wedgeEllipseCallout">
            <a:avLst>
              <a:gd name="adj1" fmla="val 124102"/>
              <a:gd name="adj2" fmla="val 116736"/>
            </a:avLst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нажатие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285720" y="4786322"/>
            <a:ext cx="4643470" cy="1559494"/>
            <a:chOff x="4000496" y="3357562"/>
            <a:chExt cx="4643470" cy="1559494"/>
          </a:xfrm>
        </p:grpSpPr>
        <p:sp>
          <p:nvSpPr>
            <p:cNvPr id="50" name="Овал 49"/>
            <p:cNvSpPr/>
            <p:nvPr/>
          </p:nvSpPr>
          <p:spPr>
            <a:xfrm>
              <a:off x="4714876" y="3357562"/>
              <a:ext cx="1285884" cy="1285884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83"/>
            <p:cNvGrpSpPr/>
            <p:nvPr/>
          </p:nvGrpSpPr>
          <p:grpSpPr>
            <a:xfrm>
              <a:off x="6000760" y="3593617"/>
              <a:ext cx="2643206" cy="1323439"/>
              <a:chOff x="1714480" y="3736493"/>
              <a:chExt cx="2643206" cy="132343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714480" y="3736493"/>
                <a:ext cx="2643206" cy="132343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Кнопки «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F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»,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«</a:t>
                </a:r>
                <a:r>
                  <a:rPr lang="en-US" sz="2000" b="1" dirty="0" smtClean="0">
                    <a:solidFill>
                      <a:srgbClr val="EE7F00"/>
                    </a:solidFill>
                  </a:rPr>
                  <a:t>STOP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»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Нажатием кнопок «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F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»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 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и «Стоп» предварительное включение  сигнальной лампы можно включить или отключить</a:t>
                </a: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714480" y="4143380"/>
                <a:ext cx="200026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Овал 65"/>
            <p:cNvSpPr/>
            <p:nvPr/>
          </p:nvSpPr>
          <p:spPr>
            <a:xfrm>
              <a:off x="4000496" y="3357562"/>
              <a:ext cx="1285884" cy="1285884"/>
            </a:xfrm>
            <a:prstGeom prst="ellipse">
              <a:avLst/>
            </a:prstGeom>
            <a:blipFill>
              <a:blip r:embed="rId10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14282" y="357166"/>
            <a:ext cx="3571900" cy="614424"/>
            <a:chOff x="214282" y="457122"/>
            <a:chExt cx="3571900" cy="614424"/>
          </a:xfrm>
        </p:grpSpPr>
        <p:sp>
          <p:nvSpPr>
            <p:cNvPr id="58" name="TextBox 57"/>
            <p:cNvSpPr txBox="1"/>
            <p:nvPr/>
          </p:nvSpPr>
          <p:spPr>
            <a:xfrm>
              <a:off x="214282" y="457122"/>
              <a:ext cx="3571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3E88"/>
                  </a:solidFill>
                </a:rPr>
                <a:t>- 2 варианта</a:t>
              </a:r>
              <a:endParaRPr lang="ru-RU" sz="2000" dirty="0">
                <a:solidFill>
                  <a:srgbClr val="003E88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9558" y="794547"/>
              <a:ext cx="990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err="1" smtClean="0">
                  <a:solidFill>
                    <a:srgbClr val="003E88"/>
                  </a:solidFill>
                </a:rPr>
                <a:t>вкл</a:t>
              </a:r>
              <a:r>
                <a:rPr lang="ru-RU" sz="1200" dirty="0" smtClean="0">
                  <a:solidFill>
                    <a:srgbClr val="003E88"/>
                  </a:solidFill>
                </a:rPr>
                <a:t>./выкл.</a:t>
              </a:r>
              <a:endParaRPr lang="ru-RU" sz="1200" dirty="0">
                <a:solidFill>
                  <a:srgbClr val="003E88"/>
                </a:solidFill>
              </a:endParaRPr>
            </a:p>
          </p:txBody>
        </p:sp>
      </p:grpSp>
      <p:sp>
        <p:nvSpPr>
          <p:cNvPr id="23" name="Вспышка маяка"/>
          <p:cNvSpPr/>
          <p:nvPr/>
        </p:nvSpPr>
        <p:spPr>
          <a:xfrm>
            <a:off x="2193534" y="3357562"/>
            <a:ext cx="1306896" cy="130689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4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5400000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5400000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5400000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16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3" nodeType="withEffect">
                                  <p:stCondLst>
                                    <p:cond delay="20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  <p:bldP spid="39" grpId="1" animBg="1"/>
      <p:bldP spid="39" grpId="2" animBg="1"/>
      <p:bldP spid="39" grpId="3" animBg="1"/>
      <p:bldP spid="40" grpId="0" animBg="1" autoUpdateAnimBg="0"/>
      <p:bldP spid="40" grpId="1" animBg="1"/>
      <p:bldP spid="40" grpId="2" animBg="1"/>
      <p:bldP spid="40" grpId="3" animBg="1"/>
      <p:bldP spid="41" grpId="0" animBg="1" autoUpdateAnimBg="0"/>
      <p:bldP spid="41" grpId="1" animBg="1"/>
      <p:bldP spid="41" grpId="2" animBg="1"/>
      <p:bldP spid="41" grpId="3" animBg="1"/>
      <p:bldP spid="42" grpId="0" animBg="1" autoUpdateAnimBg="0"/>
      <p:bldP spid="42" grpId="1" animBg="1"/>
      <p:bldP spid="42" grpId="2" animBg="1"/>
      <p:bldP spid="42" grpId="3" animBg="1"/>
      <p:bldP spid="43" grpId="0" animBg="1" autoUpdateAnimBg="0"/>
      <p:bldP spid="43" grpId="1" animBg="1"/>
      <p:bldP spid="43" grpId="2" animBg="1"/>
      <p:bldP spid="43" grpId="3" animBg="1"/>
      <p:bldP spid="47" grpId="0" animBg="1"/>
      <p:bldP spid="47" grpId="1" animBg="1"/>
      <p:bldP spid="47" grpId="2" animBg="1"/>
      <p:bldP spid="47" grpId="3" animBg="1"/>
      <p:bldP spid="23" grpId="0" animBg="1"/>
      <p:bldP spid="23" grpId="1" animBg="1"/>
      <p:bldP spid="23" grpId="2" animBg="1"/>
      <p:bldP spid="23" grpId="3" animBg="1"/>
      <p:bldP spid="23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4" name="Пирог 63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Пирог 6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6" name="Сигн. ф. ЗАКРЫВАНИЕ"/>
          <p:cNvCxnSpPr/>
          <p:nvPr/>
        </p:nvCxnSpPr>
        <p:spPr>
          <a:xfrm rot="5400000" flipH="1" flipV="1">
            <a:off x="6089343" y="2495377"/>
            <a:ext cx="0" cy="3710342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Ф ЗАКРЫТИЕ"/>
          <p:cNvGrpSpPr/>
          <p:nvPr/>
        </p:nvGrpSpPr>
        <p:grpSpPr>
          <a:xfrm>
            <a:off x="4134872" y="4251998"/>
            <a:ext cx="3899420" cy="189077"/>
            <a:chOff x="5257954" y="902666"/>
            <a:chExt cx="2946587" cy="142876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061665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60" name="Фигура, имеющая форму буквы L 59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Фигура, имеющая форму буквы L 60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0" name="Сигн. Ф. О/З"/>
          <p:cNvCxnSpPr/>
          <p:nvPr/>
        </p:nvCxnSpPr>
        <p:spPr>
          <a:xfrm rot="5400000" flipH="1" flipV="1">
            <a:off x="6089343" y="2193"/>
            <a:ext cx="0" cy="3710342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Ф О/З"/>
          <p:cNvGrpSpPr/>
          <p:nvPr/>
        </p:nvGrpSpPr>
        <p:grpSpPr>
          <a:xfrm>
            <a:off x="4134872" y="1758814"/>
            <a:ext cx="3899420" cy="189077"/>
            <a:chOff x="5257954" y="902666"/>
            <a:chExt cx="2946587" cy="14287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061665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Подписи Ф."/>
          <p:cNvGrpSpPr/>
          <p:nvPr/>
        </p:nvGrpSpPr>
        <p:grpSpPr>
          <a:xfrm>
            <a:off x="3084447" y="928670"/>
            <a:ext cx="4855306" cy="3981892"/>
            <a:chOff x="3084447" y="928670"/>
            <a:chExt cx="4855306" cy="3981892"/>
          </a:xfrm>
        </p:grpSpPr>
        <p:sp>
          <p:nvSpPr>
            <p:cNvPr id="59" name="TextBox 58"/>
            <p:cNvSpPr txBox="1"/>
            <p:nvPr/>
          </p:nvSpPr>
          <p:spPr>
            <a:xfrm>
              <a:off x="3405115" y="928670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«Открывание / Закрывание»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84447" y="4572008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«Закрывание»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1" name="Группа 87"/>
            <p:cNvGrpSpPr/>
            <p:nvPr/>
          </p:nvGrpSpPr>
          <p:grpSpPr>
            <a:xfrm>
              <a:off x="3934360" y="1267224"/>
              <a:ext cx="4005393" cy="3474061"/>
              <a:chOff x="3934360" y="1267224"/>
              <a:chExt cx="4005393" cy="3474061"/>
            </a:xfrm>
          </p:grpSpPr>
          <p:cxnSp>
            <p:nvCxnSpPr>
              <p:cNvPr id="65" name="Прямая соединительная линия 64"/>
              <p:cNvCxnSpPr>
                <a:stCxn id="63" idx="3"/>
                <a:endCxn id="46" idx="2"/>
              </p:cNvCxnSpPr>
              <p:nvPr/>
            </p:nvCxnSpPr>
            <p:spPr>
              <a:xfrm flipV="1">
                <a:off x="3934360" y="4441075"/>
                <a:ext cx="295051" cy="300210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>
                <a:stCxn id="63" idx="3"/>
                <a:endCxn id="47" idx="2"/>
              </p:cNvCxnSpPr>
              <p:nvPr/>
            </p:nvCxnSpPr>
            <p:spPr>
              <a:xfrm flipV="1">
                <a:off x="3934360" y="4441075"/>
                <a:ext cx="4005393" cy="300210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>
                <a:stCxn id="59" idx="2"/>
                <a:endCxn id="102" idx="0"/>
              </p:cNvCxnSpPr>
              <p:nvPr/>
            </p:nvCxnSpPr>
            <p:spPr>
              <a:xfrm rot="16200000" flipH="1">
                <a:off x="3943445" y="1472848"/>
                <a:ext cx="491590" cy="8034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>
                <a:stCxn id="59" idx="2"/>
                <a:endCxn id="103" idx="0"/>
              </p:cNvCxnSpPr>
              <p:nvPr/>
            </p:nvCxnSpPr>
            <p:spPr>
              <a:xfrm rot="16200000" flipH="1">
                <a:off x="5798616" y="-382323"/>
                <a:ext cx="491590" cy="3790684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Машина" descr="Маш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grpSp>
        <p:nvGrpSpPr>
          <p:cNvPr id="1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857488" y="71414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Функция «АВТОЗАКРЫВАНИЕ»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Овал 87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</a:rPr>
              <a:t>0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9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8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ПЕРЕЗАПУСК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ОТСЧЕТА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7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6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5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4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3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2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1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428596" y="4857760"/>
            <a:ext cx="1857388" cy="1500504"/>
            <a:chOff x="357158" y="4714884"/>
            <a:chExt cx="1857388" cy="1500504"/>
          </a:xfrm>
        </p:grpSpPr>
        <p:grpSp>
          <p:nvGrpSpPr>
            <p:cNvPr id="105" name="Группа 139"/>
            <p:cNvGrpSpPr/>
            <p:nvPr/>
          </p:nvGrpSpPr>
          <p:grpSpPr>
            <a:xfrm>
              <a:off x="357158" y="4714884"/>
              <a:ext cx="1857388" cy="1500504"/>
              <a:chOff x="142844" y="3071810"/>
              <a:chExt cx="1857388" cy="1500504"/>
            </a:xfrm>
          </p:grpSpPr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1000100" y="4143380"/>
                <a:ext cx="928694" cy="214314"/>
              </a:xfrm>
              <a:prstGeom prst="roundRect">
                <a:avLst>
                  <a:gd name="adj" fmla="val 376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dirty="0" smtClean="0">
                    <a:solidFill>
                      <a:srgbClr val="003E88"/>
                    </a:solidFill>
                  </a:rPr>
                  <a:t>60</a:t>
                </a:r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142845" y="4357694"/>
                <a:ext cx="928694" cy="214620"/>
              </a:xfrm>
              <a:prstGeom prst="roundRect">
                <a:avLst>
                  <a:gd name="adj" fmla="val 37650"/>
                </a:avLst>
              </a:prstGeom>
              <a:solidFill>
                <a:srgbClr val="E7E8F2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928662" y="4357694"/>
                <a:ext cx="1000132" cy="214314"/>
              </a:xfrm>
              <a:prstGeom prst="roundRect">
                <a:avLst>
                  <a:gd name="adj" fmla="val 37650"/>
                </a:avLst>
              </a:prstGeom>
              <a:solidFill>
                <a:srgbClr val="E7E8F2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dirty="0" smtClean="0">
                    <a:solidFill>
                      <a:srgbClr val="003E88"/>
                    </a:solidFill>
                  </a:rPr>
                  <a:t>120</a:t>
                </a:r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  <p:sp>
            <p:nvSpPr>
              <p:cNvPr id="108" name="Скругленный прямоугольник 107"/>
              <p:cNvSpPr/>
              <p:nvPr/>
            </p:nvSpPr>
            <p:spPr>
              <a:xfrm>
                <a:off x="1000100" y="3500438"/>
                <a:ext cx="928694" cy="214314"/>
              </a:xfrm>
              <a:prstGeom prst="roundRect">
                <a:avLst>
                  <a:gd name="adj" fmla="val 37650"/>
                </a:avLst>
              </a:prstGeom>
              <a:solidFill>
                <a:srgbClr val="E7E8F2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dirty="0" smtClean="0">
                    <a:solidFill>
                      <a:srgbClr val="003E88"/>
                    </a:solidFill>
                  </a:rPr>
                  <a:t>10</a:t>
                </a:r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142845" y="3071810"/>
                <a:ext cx="1785949" cy="214314"/>
              </a:xfrm>
              <a:prstGeom prst="roundRect">
                <a:avLst>
                  <a:gd name="adj" fmla="val 37650"/>
                </a:avLst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142844" y="3071810"/>
                <a:ext cx="898777" cy="214314"/>
              </a:xfrm>
              <a:prstGeom prst="roundRect">
                <a:avLst>
                  <a:gd name="adj" fmla="val 37650"/>
                </a:avLst>
              </a:prstGeom>
              <a:solidFill>
                <a:srgbClr val="003E8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Алгоритм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Скругленный прямоугольник 122"/>
              <p:cNvSpPr/>
              <p:nvPr/>
            </p:nvSpPr>
            <p:spPr>
              <a:xfrm>
                <a:off x="928662" y="3071810"/>
                <a:ext cx="1071570" cy="214314"/>
              </a:xfrm>
              <a:prstGeom prst="roundRect">
                <a:avLst>
                  <a:gd name="adj" fmla="val 37650"/>
                </a:avLst>
              </a:prstGeom>
              <a:no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Задержка, с.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Скругленный прямоугольник 126"/>
              <p:cNvSpPr/>
              <p:nvPr/>
            </p:nvSpPr>
            <p:spPr>
              <a:xfrm>
                <a:off x="1000100" y="3929066"/>
                <a:ext cx="928694" cy="214314"/>
              </a:xfrm>
              <a:prstGeom prst="roundRect">
                <a:avLst>
                  <a:gd name="adj" fmla="val 37650"/>
                </a:avLst>
              </a:prstGeom>
              <a:solidFill>
                <a:srgbClr val="E7E8F2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dirty="0" smtClean="0">
                    <a:solidFill>
                      <a:srgbClr val="003E88"/>
                    </a:solidFill>
                  </a:rPr>
                  <a:t>30</a:t>
                </a:r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  <p:sp>
            <p:nvSpPr>
              <p:cNvPr id="130" name="Скругленный прямоугольник 129"/>
              <p:cNvSpPr/>
              <p:nvPr/>
            </p:nvSpPr>
            <p:spPr>
              <a:xfrm>
                <a:off x="1000100" y="3286124"/>
                <a:ext cx="928694" cy="214314"/>
              </a:xfrm>
              <a:prstGeom prst="roundRect">
                <a:avLst>
                  <a:gd name="adj" fmla="val 376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dirty="0" smtClean="0">
                    <a:solidFill>
                      <a:srgbClr val="003E88"/>
                    </a:solidFill>
                  </a:rPr>
                  <a:t>0</a:t>
                </a:r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  <p:sp>
            <p:nvSpPr>
              <p:cNvPr id="131" name="Скругленный прямоугольник 130"/>
              <p:cNvSpPr/>
              <p:nvPr/>
            </p:nvSpPr>
            <p:spPr>
              <a:xfrm>
                <a:off x="1000100" y="3714752"/>
                <a:ext cx="928694" cy="214314"/>
              </a:xfrm>
              <a:prstGeom prst="roundRect">
                <a:avLst>
                  <a:gd name="adj" fmla="val 376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r>
                  <a:rPr lang="ru-RU" sz="1000" dirty="0" smtClean="0">
                    <a:solidFill>
                      <a:srgbClr val="003E88"/>
                    </a:solidFill>
                  </a:rPr>
                  <a:t>20</a:t>
                </a:r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  <p:grpSp>
            <p:nvGrpSpPr>
              <p:cNvPr id="134" name="Группа 127"/>
              <p:cNvGrpSpPr/>
              <p:nvPr/>
            </p:nvGrpSpPr>
            <p:grpSpPr>
              <a:xfrm>
                <a:off x="1000100" y="3071810"/>
                <a:ext cx="0" cy="1500198"/>
                <a:chOff x="1000100" y="3071810"/>
                <a:chExt cx="0" cy="1500198"/>
              </a:xfrm>
            </p:grpSpPr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 rot="5400000">
                  <a:off x="892943" y="3178967"/>
                  <a:ext cx="214314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 rot="5400000">
                  <a:off x="357158" y="3929066"/>
                  <a:ext cx="1285884" cy="0"/>
                </a:xfrm>
                <a:prstGeom prst="line">
                  <a:avLst/>
                </a:prstGeom>
                <a:ln>
                  <a:solidFill>
                    <a:srgbClr val="003E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Скругленный прямоугольник 165"/>
              <p:cNvSpPr/>
              <p:nvPr/>
            </p:nvSpPr>
            <p:spPr>
              <a:xfrm>
                <a:off x="142845" y="3286124"/>
                <a:ext cx="857255" cy="214314"/>
              </a:xfrm>
              <a:prstGeom prst="roundRect">
                <a:avLst>
                  <a:gd name="adj" fmla="val 37650"/>
                </a:avLst>
              </a:prstGeom>
              <a:solidFill>
                <a:srgbClr val="E7E8F2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 anchorCtr="0"/>
              <a:lstStyle/>
              <a:p>
                <a:pPr algn="ctr"/>
                <a:endParaRPr lang="ru-RU" sz="1000" dirty="0">
                  <a:solidFill>
                    <a:srgbClr val="003E88"/>
                  </a:solidFill>
                </a:endParaRPr>
              </a:p>
            </p:txBody>
          </p:sp>
        </p:grpSp>
        <p:sp>
          <p:nvSpPr>
            <p:cNvPr id="168" name="Прямоугольник 167"/>
            <p:cNvSpPr/>
            <p:nvPr/>
          </p:nvSpPr>
          <p:spPr>
            <a:xfrm>
              <a:off x="357158" y="5000636"/>
              <a:ext cx="857256" cy="1071570"/>
            </a:xfrm>
            <a:prstGeom prst="rect">
              <a:avLst/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3E88"/>
                  </a:solidFill>
                </a:rPr>
                <a:t>A, S</a:t>
              </a:r>
              <a:endParaRPr lang="ru-RU" dirty="0">
                <a:solidFill>
                  <a:srgbClr val="003E88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85720" y="929232"/>
            <a:ext cx="2500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Автозакрывание  сводит управление воротами к минимуму, повышает уровень комфорта пользования воротами</a:t>
            </a:r>
          </a:p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 – достаточно лишь один раз нажать кнопку для открывания ворот, а закрывание произойдет автоматически через заданный промежуток времени</a:t>
            </a:r>
          </a:p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При срабатывании фотоэлементов «ЗАКРЫВАНИЕ» или «ОТКРЫВАНИЕ/ЗАКРЫВАНИЕ» происходит перезапуск отсчета паузы.</a:t>
            </a:r>
          </a:p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Автозакрывание реализовано в автоматическом режиме в алгоритмах «</a:t>
            </a:r>
            <a:r>
              <a:rPr lang="en-US" sz="1200" dirty="0" smtClean="0">
                <a:solidFill>
                  <a:srgbClr val="003E88"/>
                </a:solidFill>
              </a:rPr>
              <a:t>A</a:t>
            </a:r>
            <a:r>
              <a:rPr lang="ru-RU" sz="1200" dirty="0" smtClean="0">
                <a:solidFill>
                  <a:srgbClr val="003E88"/>
                </a:solidFill>
              </a:rPr>
              <a:t>» и «</a:t>
            </a:r>
            <a:r>
              <a:rPr lang="en-US" sz="1200" dirty="0" smtClean="0">
                <a:solidFill>
                  <a:srgbClr val="003E88"/>
                </a:solidFill>
              </a:rPr>
              <a:t>S</a:t>
            </a:r>
            <a:r>
              <a:rPr lang="ru-RU" sz="1200" dirty="0" smtClean="0">
                <a:solidFill>
                  <a:srgbClr val="003E88"/>
                </a:solidFill>
              </a:rPr>
              <a:t>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4282" y="45712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E88"/>
                </a:solidFill>
              </a:rPr>
              <a:t>- 6 градаций</a:t>
            </a:r>
            <a:endParaRPr lang="ru-RU" sz="2000" dirty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496 L -8.33333E-7 -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2222E-6 -1.85185E-6 L -4.72222E-6 -1.02986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3.33333E-6 L 0.00902 -3.33333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1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31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31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3.33333E-6 L 0.00902 -3.33333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1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7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 autoUpdateAnimBg="0"/>
      <p:bldP spid="88" grpId="1" animBg="1"/>
      <p:bldP spid="88" grpId="2" animBg="1"/>
      <p:bldP spid="88" grpId="3" animBg="1"/>
      <p:bldP spid="90" grpId="0" animBg="1" autoUpdateAnimBg="0"/>
      <p:bldP spid="90" grpId="1" animBg="1"/>
      <p:bldP spid="90" grpId="2" animBg="1"/>
      <p:bldP spid="90" grpId="3" animBg="1"/>
      <p:bldP spid="91" grpId="0" animBg="1" autoUpdateAnimBg="0"/>
      <p:bldP spid="91" grpId="1" animBg="1"/>
      <p:bldP spid="91" grpId="2" animBg="1"/>
      <p:bldP spid="91" grpId="3" animBg="1"/>
      <p:bldP spid="92" grpId="0" animBg="1" autoUpdateAnimBg="0"/>
      <p:bldP spid="92" grpId="1" animBg="1"/>
      <p:bldP spid="93" grpId="0" animBg="1" autoUpdateAnimBg="0"/>
      <p:bldP spid="93" grpId="1" animBg="1"/>
      <p:bldP spid="94" grpId="0" animBg="1" autoUpdateAnimBg="0"/>
      <p:bldP spid="94" grpId="1" animBg="1"/>
      <p:bldP spid="95" grpId="0" animBg="1" autoUpdateAnimBg="0"/>
      <p:bldP spid="95" grpId="1" animBg="1"/>
      <p:bldP spid="96" grpId="0" animBg="1" autoUpdateAnimBg="0"/>
      <p:bldP spid="96" grpId="1" animBg="1"/>
      <p:bldP spid="97" grpId="0" animBg="1" autoUpdateAnimBg="0"/>
      <p:bldP spid="97" grpId="1" animBg="1"/>
      <p:bldP spid="99" grpId="0" animBg="1" autoUpdateAnimBg="0"/>
      <p:bldP spid="99" grpId="1" animBg="1"/>
      <p:bldP spid="101" grpId="0" animBg="1" autoUpdateAnimBg="0"/>
      <p:bldP spid="1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лект G-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1958"/>
            <a:ext cx="9144000" cy="6096000"/>
          </a:xfrm>
          <a:prstGeom prst="rect">
            <a:avLst/>
          </a:prstGeom>
        </p:spPr>
      </p:pic>
      <p:grpSp>
        <p:nvGrpSpPr>
          <p:cNvPr id="3" name="Группа 3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2857488" y="71414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G-BAT KIT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000232" y="71414"/>
              <a:ext cx="514353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фотоэлементы «ОТКРЫВАНИЕ». Логика работы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" name="Пирог 5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ирог 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20" name="Фигура, имеющая форму буквы L 19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Фигура, имеющая форму буквы L 20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Машина" descr="Маш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grpSp>
        <p:nvGrpSpPr>
          <p:cNvPr id="16" name="Группа 58"/>
          <p:cNvGrpSpPr/>
          <p:nvPr/>
        </p:nvGrpSpPr>
        <p:grpSpPr>
          <a:xfrm>
            <a:off x="214282" y="5357824"/>
            <a:ext cx="4857784" cy="714382"/>
            <a:chOff x="214282" y="500042"/>
            <a:chExt cx="4857784" cy="71438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4282" y="1000110"/>
              <a:ext cx="48577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214282" y="785796"/>
              <a:ext cx="478634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42910" y="571480"/>
              <a:ext cx="4429156" cy="214316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14282" y="571480"/>
              <a:ext cx="928694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Алгоритм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142976" y="571480"/>
              <a:ext cx="857256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Рабочая фаза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000232" y="571480"/>
              <a:ext cx="278608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Реакция на препятствие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720" y="785794"/>
              <a:ext cx="714380" cy="214316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A-S-E-EP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142976" y="785794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открывание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000232" y="785794"/>
              <a:ext cx="307183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Моментальное закрывание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142976" y="1000108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открывание</a:t>
              </a: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000232" y="1000108"/>
              <a:ext cx="300039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остановка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14282" y="1000108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B-C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grpSp>
          <p:nvGrpSpPr>
            <p:cNvPr id="19" name="Группа 84"/>
            <p:cNvGrpSpPr/>
            <p:nvPr/>
          </p:nvGrpSpPr>
          <p:grpSpPr>
            <a:xfrm>
              <a:off x="2000232" y="500042"/>
              <a:ext cx="2" cy="714382"/>
              <a:chOff x="1357290" y="3857628"/>
              <a:chExt cx="2" cy="714382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 rot="5400000">
                <a:off x="1142976" y="4357694"/>
                <a:ext cx="428630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84"/>
            <p:cNvGrpSpPr/>
            <p:nvPr/>
          </p:nvGrpSpPr>
          <p:grpSpPr>
            <a:xfrm>
              <a:off x="1071538" y="500042"/>
              <a:ext cx="2" cy="714382"/>
              <a:chOff x="1357290" y="3857628"/>
              <a:chExt cx="2" cy="714382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>
                <a:off x="1142976" y="4357694"/>
                <a:ext cx="428630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Сигн. Ф. ОТКРЫТИЕ"/>
          <p:cNvCxnSpPr/>
          <p:nvPr/>
        </p:nvCxnSpPr>
        <p:spPr>
          <a:xfrm rot="5400000" flipH="1" flipV="1">
            <a:off x="7549984" y="2960841"/>
            <a:ext cx="1791018" cy="2556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Ф. ОТКРЫВАНИЕ"/>
          <p:cNvGrpSpPr/>
          <p:nvPr/>
        </p:nvGrpSpPr>
        <p:grpSpPr>
          <a:xfrm rot="16200000">
            <a:off x="7438372" y="2867894"/>
            <a:ext cx="2016794" cy="189078"/>
            <a:chOff x="5257954" y="902666"/>
            <a:chExt cx="1523983" cy="14287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639061" y="902667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Подписи Ф."/>
          <p:cNvGrpSpPr/>
          <p:nvPr/>
        </p:nvGrpSpPr>
        <p:grpSpPr>
          <a:xfrm>
            <a:off x="3934360" y="2143115"/>
            <a:ext cx="5178452" cy="2767447"/>
            <a:chOff x="3934360" y="2143115"/>
            <a:chExt cx="5178452" cy="2767447"/>
          </a:xfrm>
        </p:grpSpPr>
        <p:sp>
          <p:nvSpPr>
            <p:cNvPr id="52" name="TextBox 51"/>
            <p:cNvSpPr txBox="1"/>
            <p:nvPr/>
          </p:nvSpPr>
          <p:spPr>
            <a:xfrm>
              <a:off x="8262899" y="4572008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«Открывание»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57" name="Группа 87"/>
            <p:cNvGrpSpPr/>
            <p:nvPr/>
          </p:nvGrpSpPr>
          <p:grpSpPr>
            <a:xfrm>
              <a:off x="3934360" y="2143115"/>
              <a:ext cx="4753497" cy="2598170"/>
              <a:chOff x="3934360" y="2143115"/>
              <a:chExt cx="4753497" cy="2598170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3934360" y="4441075"/>
                <a:ext cx="295051" cy="300210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>
                <a:stCxn id="52" idx="0"/>
                <a:endCxn id="48" idx="1"/>
              </p:cNvCxnSpPr>
              <p:nvPr/>
            </p:nvCxnSpPr>
            <p:spPr>
              <a:xfrm rot="16200000" flipV="1">
                <a:off x="8266725" y="4150876"/>
                <a:ext cx="601177" cy="241087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>
                <a:stCxn id="52" idx="0"/>
                <a:endCxn id="49" idx="1"/>
              </p:cNvCxnSpPr>
              <p:nvPr/>
            </p:nvCxnSpPr>
            <p:spPr>
              <a:xfrm rot="16200000" flipV="1">
                <a:off x="7352868" y="3237019"/>
                <a:ext cx="2428893" cy="241085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15"/>
          <p:cNvGrpSpPr>
            <a:grpSpLocks noChangeAspect="1"/>
          </p:cNvGrpSpPr>
          <p:nvPr/>
        </p:nvGrpSpPr>
        <p:grpSpPr bwMode="auto">
          <a:xfrm flipH="1">
            <a:off x="2500298" y="-1357346"/>
            <a:ext cx="817240" cy="1123944"/>
            <a:chOff x="2565" y="1575"/>
            <a:chExt cx="842" cy="1158"/>
          </a:xfrm>
        </p:grpSpPr>
        <p:sp>
          <p:nvSpPr>
            <p:cNvPr id="53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565" y="1575"/>
              <a:ext cx="842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2857" y="2545"/>
              <a:ext cx="160" cy="18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2" y="42"/>
                </a:cxn>
                <a:cxn ang="0">
                  <a:pos x="4" y="54"/>
                </a:cxn>
                <a:cxn ang="0">
                  <a:pos x="8" y="64"/>
                </a:cxn>
                <a:cxn ang="0">
                  <a:pos x="16" y="78"/>
                </a:cxn>
                <a:cxn ang="0">
                  <a:pos x="16" y="78"/>
                </a:cxn>
                <a:cxn ang="0">
                  <a:pos x="24" y="90"/>
                </a:cxn>
                <a:cxn ang="0">
                  <a:pos x="34" y="104"/>
                </a:cxn>
                <a:cxn ang="0">
                  <a:pos x="58" y="132"/>
                </a:cxn>
                <a:cxn ang="0">
                  <a:pos x="88" y="158"/>
                </a:cxn>
                <a:cxn ang="0">
                  <a:pos x="124" y="184"/>
                </a:cxn>
                <a:cxn ang="0">
                  <a:pos x="124" y="184"/>
                </a:cxn>
                <a:cxn ang="0">
                  <a:pos x="160" y="156"/>
                </a:cxn>
                <a:cxn ang="0">
                  <a:pos x="160" y="156"/>
                </a:cxn>
                <a:cxn ang="0">
                  <a:pos x="154" y="134"/>
                </a:cxn>
                <a:cxn ang="0">
                  <a:pos x="144" y="118"/>
                </a:cxn>
                <a:cxn ang="0">
                  <a:pos x="132" y="104"/>
                </a:cxn>
                <a:cxn ang="0">
                  <a:pos x="118" y="94"/>
                </a:cxn>
                <a:cxn ang="0">
                  <a:pos x="118" y="94"/>
                </a:cxn>
                <a:cxn ang="0">
                  <a:pos x="102" y="68"/>
                </a:cxn>
                <a:cxn ang="0">
                  <a:pos x="86" y="46"/>
                </a:cxn>
                <a:cxn ang="0">
                  <a:pos x="72" y="28"/>
                </a:cxn>
                <a:cxn ang="0">
                  <a:pos x="60" y="14"/>
                </a:cxn>
                <a:cxn ang="0">
                  <a:pos x="48" y="6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60" h="184">
                  <a:moveTo>
                    <a:pt x="0" y="32"/>
                  </a:moveTo>
                  <a:lnTo>
                    <a:pt x="0" y="32"/>
                  </a:lnTo>
                  <a:lnTo>
                    <a:pt x="2" y="42"/>
                  </a:lnTo>
                  <a:lnTo>
                    <a:pt x="4" y="54"/>
                  </a:lnTo>
                  <a:lnTo>
                    <a:pt x="8" y="64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24" y="90"/>
                  </a:lnTo>
                  <a:lnTo>
                    <a:pt x="34" y="104"/>
                  </a:lnTo>
                  <a:lnTo>
                    <a:pt x="58" y="132"/>
                  </a:lnTo>
                  <a:lnTo>
                    <a:pt x="88" y="158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54" y="134"/>
                  </a:lnTo>
                  <a:lnTo>
                    <a:pt x="144" y="118"/>
                  </a:lnTo>
                  <a:lnTo>
                    <a:pt x="132" y="104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02" y="68"/>
                  </a:lnTo>
                  <a:lnTo>
                    <a:pt x="86" y="46"/>
                  </a:lnTo>
                  <a:lnTo>
                    <a:pt x="72" y="28"/>
                  </a:lnTo>
                  <a:lnTo>
                    <a:pt x="60" y="14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419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2973" y="2403"/>
              <a:ext cx="102" cy="160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10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70" y="12"/>
                </a:cxn>
                <a:cxn ang="0">
                  <a:pos x="54" y="24"/>
                </a:cxn>
                <a:cxn ang="0">
                  <a:pos x="42" y="40"/>
                </a:cxn>
                <a:cxn ang="0">
                  <a:pos x="34" y="56"/>
                </a:cxn>
                <a:cxn ang="0">
                  <a:pos x="34" y="56"/>
                </a:cxn>
                <a:cxn ang="0">
                  <a:pos x="20" y="74"/>
                </a:cxn>
                <a:cxn ang="0">
                  <a:pos x="10" y="92"/>
                </a:cxn>
                <a:cxn ang="0">
                  <a:pos x="4" y="108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2" y="138"/>
                </a:cxn>
                <a:cxn ang="0">
                  <a:pos x="4" y="150"/>
                </a:cxn>
                <a:cxn ang="0">
                  <a:pos x="10" y="156"/>
                </a:cxn>
                <a:cxn ang="0">
                  <a:pos x="18" y="160"/>
                </a:cxn>
                <a:cxn ang="0">
                  <a:pos x="18" y="160"/>
                </a:cxn>
                <a:cxn ang="0">
                  <a:pos x="22" y="160"/>
                </a:cxn>
                <a:cxn ang="0">
                  <a:pos x="28" y="160"/>
                </a:cxn>
                <a:cxn ang="0">
                  <a:pos x="38" y="154"/>
                </a:cxn>
                <a:cxn ang="0">
                  <a:pos x="48" y="144"/>
                </a:cxn>
                <a:cxn ang="0">
                  <a:pos x="60" y="128"/>
                </a:cxn>
                <a:cxn ang="0">
                  <a:pos x="60" y="128"/>
                </a:cxn>
                <a:cxn ang="0">
                  <a:pos x="72" y="106"/>
                </a:cxn>
                <a:cxn ang="0">
                  <a:pos x="84" y="76"/>
                </a:cxn>
                <a:cxn ang="0">
                  <a:pos x="94" y="44"/>
                </a:cxn>
                <a:cxn ang="0">
                  <a:pos x="102" y="4"/>
                </a:cxn>
                <a:cxn ang="0">
                  <a:pos x="102" y="4"/>
                </a:cxn>
              </a:cxnLst>
              <a:rect l="0" t="0" r="r" b="b"/>
              <a:pathLst>
                <a:path w="102" h="160">
                  <a:moveTo>
                    <a:pt x="102" y="4"/>
                  </a:moveTo>
                  <a:lnTo>
                    <a:pt x="10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0" y="12"/>
                  </a:lnTo>
                  <a:lnTo>
                    <a:pt x="54" y="24"/>
                  </a:lnTo>
                  <a:lnTo>
                    <a:pt x="42" y="4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0" y="74"/>
                  </a:lnTo>
                  <a:lnTo>
                    <a:pt x="10" y="92"/>
                  </a:lnTo>
                  <a:lnTo>
                    <a:pt x="4" y="10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10" y="156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22" y="160"/>
                  </a:lnTo>
                  <a:lnTo>
                    <a:pt x="28" y="160"/>
                  </a:lnTo>
                  <a:lnTo>
                    <a:pt x="38" y="154"/>
                  </a:lnTo>
                  <a:lnTo>
                    <a:pt x="48" y="144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72" y="106"/>
                  </a:lnTo>
                  <a:lnTo>
                    <a:pt x="84" y="76"/>
                  </a:lnTo>
                  <a:lnTo>
                    <a:pt x="94" y="44"/>
                  </a:lnTo>
                  <a:lnTo>
                    <a:pt x="102" y="4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3419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2927" y="2137"/>
              <a:ext cx="330" cy="19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2" y="170"/>
                </a:cxn>
                <a:cxn ang="0">
                  <a:pos x="92" y="170"/>
                </a:cxn>
                <a:cxn ang="0">
                  <a:pos x="98" y="160"/>
                </a:cxn>
                <a:cxn ang="0">
                  <a:pos x="116" y="138"/>
                </a:cxn>
                <a:cxn ang="0">
                  <a:pos x="126" y="126"/>
                </a:cxn>
                <a:cxn ang="0">
                  <a:pos x="140" y="114"/>
                </a:cxn>
                <a:cxn ang="0">
                  <a:pos x="152" y="104"/>
                </a:cxn>
                <a:cxn ang="0">
                  <a:pos x="166" y="96"/>
                </a:cxn>
                <a:cxn ang="0">
                  <a:pos x="166" y="96"/>
                </a:cxn>
                <a:cxn ang="0">
                  <a:pos x="174" y="104"/>
                </a:cxn>
                <a:cxn ang="0">
                  <a:pos x="180" y="110"/>
                </a:cxn>
                <a:cxn ang="0">
                  <a:pos x="186" y="120"/>
                </a:cxn>
                <a:cxn ang="0">
                  <a:pos x="190" y="130"/>
                </a:cxn>
                <a:cxn ang="0">
                  <a:pos x="194" y="142"/>
                </a:cxn>
                <a:cxn ang="0">
                  <a:pos x="196" y="156"/>
                </a:cxn>
                <a:cxn ang="0">
                  <a:pos x="198" y="188"/>
                </a:cxn>
                <a:cxn ang="0">
                  <a:pos x="328" y="198"/>
                </a:cxn>
                <a:cxn ang="0">
                  <a:pos x="328" y="198"/>
                </a:cxn>
                <a:cxn ang="0">
                  <a:pos x="330" y="176"/>
                </a:cxn>
                <a:cxn ang="0">
                  <a:pos x="330" y="156"/>
                </a:cxn>
                <a:cxn ang="0">
                  <a:pos x="328" y="134"/>
                </a:cxn>
                <a:cxn ang="0">
                  <a:pos x="324" y="112"/>
                </a:cxn>
                <a:cxn ang="0">
                  <a:pos x="318" y="90"/>
                </a:cxn>
                <a:cxn ang="0">
                  <a:pos x="312" y="70"/>
                </a:cxn>
                <a:cxn ang="0">
                  <a:pos x="304" y="50"/>
                </a:cxn>
                <a:cxn ang="0">
                  <a:pos x="296" y="32"/>
                </a:cxn>
                <a:cxn ang="0">
                  <a:pos x="296" y="32"/>
                </a:cxn>
                <a:cxn ang="0">
                  <a:pos x="268" y="18"/>
                </a:cxn>
                <a:cxn ang="0">
                  <a:pos x="242" y="10"/>
                </a:cxn>
                <a:cxn ang="0">
                  <a:pos x="214" y="4"/>
                </a:cxn>
                <a:cxn ang="0">
                  <a:pos x="188" y="0"/>
                </a:cxn>
                <a:cxn ang="0">
                  <a:pos x="160" y="0"/>
                </a:cxn>
                <a:cxn ang="0">
                  <a:pos x="134" y="4"/>
                </a:cxn>
                <a:cxn ang="0">
                  <a:pos x="106" y="10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56" y="44"/>
                </a:cxn>
                <a:cxn ang="0">
                  <a:pos x="34" y="70"/>
                </a:cxn>
                <a:cxn ang="0">
                  <a:pos x="16" y="92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330" h="198">
                  <a:moveTo>
                    <a:pt x="0" y="116"/>
                  </a:moveTo>
                  <a:lnTo>
                    <a:pt x="92" y="170"/>
                  </a:lnTo>
                  <a:lnTo>
                    <a:pt x="92" y="170"/>
                  </a:lnTo>
                  <a:lnTo>
                    <a:pt x="98" y="160"/>
                  </a:lnTo>
                  <a:lnTo>
                    <a:pt x="116" y="138"/>
                  </a:lnTo>
                  <a:lnTo>
                    <a:pt x="126" y="126"/>
                  </a:lnTo>
                  <a:lnTo>
                    <a:pt x="140" y="114"/>
                  </a:lnTo>
                  <a:lnTo>
                    <a:pt x="152" y="104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74" y="104"/>
                  </a:lnTo>
                  <a:lnTo>
                    <a:pt x="180" y="110"/>
                  </a:lnTo>
                  <a:lnTo>
                    <a:pt x="186" y="120"/>
                  </a:lnTo>
                  <a:lnTo>
                    <a:pt x="190" y="130"/>
                  </a:lnTo>
                  <a:lnTo>
                    <a:pt x="194" y="142"/>
                  </a:lnTo>
                  <a:lnTo>
                    <a:pt x="196" y="156"/>
                  </a:lnTo>
                  <a:lnTo>
                    <a:pt x="198" y="188"/>
                  </a:lnTo>
                  <a:lnTo>
                    <a:pt x="328" y="198"/>
                  </a:lnTo>
                  <a:lnTo>
                    <a:pt x="328" y="198"/>
                  </a:lnTo>
                  <a:lnTo>
                    <a:pt x="330" y="176"/>
                  </a:lnTo>
                  <a:lnTo>
                    <a:pt x="330" y="156"/>
                  </a:lnTo>
                  <a:lnTo>
                    <a:pt x="328" y="134"/>
                  </a:lnTo>
                  <a:lnTo>
                    <a:pt x="324" y="112"/>
                  </a:lnTo>
                  <a:lnTo>
                    <a:pt x="318" y="90"/>
                  </a:lnTo>
                  <a:lnTo>
                    <a:pt x="312" y="70"/>
                  </a:lnTo>
                  <a:lnTo>
                    <a:pt x="304" y="50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68" y="18"/>
                  </a:lnTo>
                  <a:lnTo>
                    <a:pt x="242" y="10"/>
                  </a:lnTo>
                  <a:lnTo>
                    <a:pt x="214" y="4"/>
                  </a:lnTo>
                  <a:lnTo>
                    <a:pt x="188" y="0"/>
                  </a:lnTo>
                  <a:lnTo>
                    <a:pt x="160" y="0"/>
                  </a:lnTo>
                  <a:lnTo>
                    <a:pt x="134" y="4"/>
                  </a:lnTo>
                  <a:lnTo>
                    <a:pt x="106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56" y="44"/>
                  </a:lnTo>
                  <a:lnTo>
                    <a:pt x="34" y="70"/>
                  </a:lnTo>
                  <a:lnTo>
                    <a:pt x="16" y="92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3139" y="1733"/>
              <a:ext cx="264" cy="256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110" y="84"/>
                </a:cxn>
                <a:cxn ang="0">
                  <a:pos x="144" y="98"/>
                </a:cxn>
                <a:cxn ang="0">
                  <a:pos x="176" y="122"/>
                </a:cxn>
                <a:cxn ang="0">
                  <a:pos x="204" y="150"/>
                </a:cxn>
                <a:cxn ang="0">
                  <a:pos x="190" y="148"/>
                </a:cxn>
                <a:cxn ang="0">
                  <a:pos x="170" y="154"/>
                </a:cxn>
                <a:cxn ang="0">
                  <a:pos x="162" y="160"/>
                </a:cxn>
                <a:cxn ang="0">
                  <a:pos x="152" y="180"/>
                </a:cxn>
                <a:cxn ang="0">
                  <a:pos x="154" y="210"/>
                </a:cxn>
                <a:cxn ang="0">
                  <a:pos x="158" y="220"/>
                </a:cxn>
                <a:cxn ang="0">
                  <a:pos x="168" y="236"/>
                </a:cxn>
                <a:cxn ang="0">
                  <a:pos x="176" y="244"/>
                </a:cxn>
                <a:cxn ang="0">
                  <a:pos x="192" y="252"/>
                </a:cxn>
                <a:cxn ang="0">
                  <a:pos x="210" y="256"/>
                </a:cxn>
                <a:cxn ang="0">
                  <a:pos x="220" y="256"/>
                </a:cxn>
                <a:cxn ang="0">
                  <a:pos x="238" y="252"/>
                </a:cxn>
                <a:cxn ang="0">
                  <a:pos x="244" y="246"/>
                </a:cxn>
                <a:cxn ang="0">
                  <a:pos x="256" y="232"/>
                </a:cxn>
                <a:cxn ang="0">
                  <a:pos x="262" y="210"/>
                </a:cxn>
                <a:cxn ang="0">
                  <a:pos x="264" y="186"/>
                </a:cxn>
                <a:cxn ang="0">
                  <a:pos x="258" y="140"/>
                </a:cxn>
                <a:cxn ang="0">
                  <a:pos x="242" y="98"/>
                </a:cxn>
                <a:cxn ang="0">
                  <a:pos x="216" y="64"/>
                </a:cxn>
                <a:cxn ang="0">
                  <a:pos x="200" y="48"/>
                </a:cxn>
                <a:cxn ang="0">
                  <a:pos x="160" y="24"/>
                </a:cxn>
                <a:cxn ang="0">
                  <a:pos x="114" y="8"/>
                </a:cxn>
                <a:cxn ang="0">
                  <a:pos x="62" y="0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6" y="48"/>
                </a:cxn>
                <a:cxn ang="0">
                  <a:pos x="20" y="66"/>
                </a:cxn>
                <a:cxn ang="0">
                  <a:pos x="28" y="74"/>
                </a:cxn>
                <a:cxn ang="0">
                  <a:pos x="74" y="74"/>
                </a:cxn>
              </a:cxnLst>
              <a:rect l="0" t="0" r="r" b="b"/>
              <a:pathLst>
                <a:path w="264" h="256">
                  <a:moveTo>
                    <a:pt x="74" y="74"/>
                  </a:moveTo>
                  <a:lnTo>
                    <a:pt x="74" y="74"/>
                  </a:lnTo>
                  <a:lnTo>
                    <a:pt x="92" y="78"/>
                  </a:lnTo>
                  <a:lnTo>
                    <a:pt x="110" y="84"/>
                  </a:lnTo>
                  <a:lnTo>
                    <a:pt x="128" y="90"/>
                  </a:lnTo>
                  <a:lnTo>
                    <a:pt x="144" y="98"/>
                  </a:lnTo>
                  <a:lnTo>
                    <a:pt x="160" y="110"/>
                  </a:lnTo>
                  <a:lnTo>
                    <a:pt x="176" y="122"/>
                  </a:lnTo>
                  <a:lnTo>
                    <a:pt x="190" y="136"/>
                  </a:lnTo>
                  <a:lnTo>
                    <a:pt x="204" y="150"/>
                  </a:lnTo>
                  <a:lnTo>
                    <a:pt x="204" y="150"/>
                  </a:lnTo>
                  <a:lnTo>
                    <a:pt x="190" y="148"/>
                  </a:lnTo>
                  <a:lnTo>
                    <a:pt x="180" y="150"/>
                  </a:lnTo>
                  <a:lnTo>
                    <a:pt x="170" y="154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56" y="170"/>
                  </a:lnTo>
                  <a:lnTo>
                    <a:pt x="152" y="180"/>
                  </a:lnTo>
                  <a:lnTo>
                    <a:pt x="152" y="194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8" y="220"/>
                  </a:lnTo>
                  <a:lnTo>
                    <a:pt x="162" y="228"/>
                  </a:lnTo>
                  <a:lnTo>
                    <a:pt x="168" y="236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2" y="252"/>
                  </a:lnTo>
                  <a:lnTo>
                    <a:pt x="202" y="256"/>
                  </a:lnTo>
                  <a:lnTo>
                    <a:pt x="210" y="256"/>
                  </a:lnTo>
                  <a:lnTo>
                    <a:pt x="210" y="256"/>
                  </a:lnTo>
                  <a:lnTo>
                    <a:pt x="220" y="256"/>
                  </a:lnTo>
                  <a:lnTo>
                    <a:pt x="230" y="254"/>
                  </a:lnTo>
                  <a:lnTo>
                    <a:pt x="238" y="252"/>
                  </a:lnTo>
                  <a:lnTo>
                    <a:pt x="244" y="246"/>
                  </a:lnTo>
                  <a:lnTo>
                    <a:pt x="244" y="246"/>
                  </a:lnTo>
                  <a:lnTo>
                    <a:pt x="252" y="240"/>
                  </a:lnTo>
                  <a:lnTo>
                    <a:pt x="256" y="232"/>
                  </a:lnTo>
                  <a:lnTo>
                    <a:pt x="260" y="222"/>
                  </a:lnTo>
                  <a:lnTo>
                    <a:pt x="262" y="210"/>
                  </a:lnTo>
                  <a:lnTo>
                    <a:pt x="262" y="210"/>
                  </a:lnTo>
                  <a:lnTo>
                    <a:pt x="264" y="186"/>
                  </a:lnTo>
                  <a:lnTo>
                    <a:pt x="262" y="162"/>
                  </a:lnTo>
                  <a:lnTo>
                    <a:pt x="258" y="140"/>
                  </a:lnTo>
                  <a:lnTo>
                    <a:pt x="252" y="118"/>
                  </a:lnTo>
                  <a:lnTo>
                    <a:pt x="242" y="98"/>
                  </a:lnTo>
                  <a:lnTo>
                    <a:pt x="232" y="80"/>
                  </a:lnTo>
                  <a:lnTo>
                    <a:pt x="216" y="64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180" y="36"/>
                  </a:lnTo>
                  <a:lnTo>
                    <a:pt x="160" y="24"/>
                  </a:lnTo>
                  <a:lnTo>
                    <a:pt x="138" y="14"/>
                  </a:lnTo>
                  <a:lnTo>
                    <a:pt x="114" y="8"/>
                  </a:lnTo>
                  <a:lnTo>
                    <a:pt x="88" y="2"/>
                  </a:lnTo>
                  <a:lnTo>
                    <a:pt x="62" y="0"/>
                  </a:lnTo>
                  <a:lnTo>
                    <a:pt x="3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50" y="72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95" y="2251"/>
              <a:ext cx="110" cy="180"/>
            </a:xfrm>
            <a:custGeom>
              <a:avLst/>
              <a:gdLst/>
              <a:ahLst/>
              <a:cxnLst>
                <a:cxn ang="0">
                  <a:pos x="108" y="36"/>
                </a:cxn>
                <a:cxn ang="0">
                  <a:pos x="108" y="36"/>
                </a:cxn>
                <a:cxn ang="0">
                  <a:pos x="100" y="24"/>
                </a:cxn>
                <a:cxn ang="0">
                  <a:pos x="92" y="16"/>
                </a:cxn>
                <a:cxn ang="0">
                  <a:pos x="84" y="10"/>
                </a:cxn>
                <a:cxn ang="0">
                  <a:pos x="76" y="4"/>
                </a:cxn>
                <a:cxn ang="0">
                  <a:pos x="66" y="2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18" y="30"/>
                </a:cxn>
                <a:cxn ang="0">
                  <a:pos x="6" y="56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0" y="104"/>
                </a:cxn>
                <a:cxn ang="0">
                  <a:pos x="2" y="114"/>
                </a:cxn>
                <a:cxn ang="0">
                  <a:pos x="4" y="126"/>
                </a:cxn>
                <a:cxn ang="0">
                  <a:pos x="10" y="136"/>
                </a:cxn>
                <a:cxn ang="0">
                  <a:pos x="14" y="144"/>
                </a:cxn>
                <a:cxn ang="0">
                  <a:pos x="22" y="154"/>
                </a:cxn>
                <a:cxn ang="0">
                  <a:pos x="30" y="162"/>
                </a:cxn>
                <a:cxn ang="0">
                  <a:pos x="48" y="178"/>
                </a:cxn>
                <a:cxn ang="0">
                  <a:pos x="48" y="178"/>
                </a:cxn>
                <a:cxn ang="0">
                  <a:pos x="64" y="180"/>
                </a:cxn>
                <a:cxn ang="0">
                  <a:pos x="76" y="180"/>
                </a:cxn>
                <a:cxn ang="0">
                  <a:pos x="88" y="176"/>
                </a:cxn>
                <a:cxn ang="0">
                  <a:pos x="96" y="172"/>
                </a:cxn>
                <a:cxn ang="0">
                  <a:pos x="104" y="164"/>
                </a:cxn>
                <a:cxn ang="0">
                  <a:pos x="108" y="154"/>
                </a:cxn>
                <a:cxn ang="0">
                  <a:pos x="110" y="142"/>
                </a:cxn>
                <a:cxn ang="0">
                  <a:pos x="110" y="128"/>
                </a:cxn>
                <a:cxn ang="0">
                  <a:pos x="110" y="128"/>
                </a:cxn>
                <a:cxn ang="0">
                  <a:pos x="108" y="126"/>
                </a:cxn>
                <a:cxn ang="0">
                  <a:pos x="108" y="126"/>
                </a:cxn>
                <a:cxn ang="0">
                  <a:pos x="96" y="116"/>
                </a:cxn>
                <a:cxn ang="0">
                  <a:pos x="88" y="106"/>
                </a:cxn>
                <a:cxn ang="0">
                  <a:pos x="84" y="94"/>
                </a:cxn>
                <a:cxn ang="0">
                  <a:pos x="82" y="82"/>
                </a:cxn>
                <a:cxn ang="0">
                  <a:pos x="82" y="82"/>
                </a:cxn>
                <a:cxn ang="0">
                  <a:pos x="84" y="70"/>
                </a:cxn>
                <a:cxn ang="0">
                  <a:pos x="90" y="58"/>
                </a:cxn>
                <a:cxn ang="0">
                  <a:pos x="96" y="4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110" h="180">
                  <a:moveTo>
                    <a:pt x="108" y="36"/>
                  </a:moveTo>
                  <a:lnTo>
                    <a:pt x="108" y="36"/>
                  </a:lnTo>
                  <a:lnTo>
                    <a:pt x="100" y="24"/>
                  </a:lnTo>
                  <a:lnTo>
                    <a:pt x="92" y="16"/>
                  </a:lnTo>
                  <a:lnTo>
                    <a:pt x="84" y="10"/>
                  </a:lnTo>
                  <a:lnTo>
                    <a:pt x="76" y="4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18" y="30"/>
                  </a:lnTo>
                  <a:lnTo>
                    <a:pt x="6" y="56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4" y="12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22" y="154"/>
                  </a:lnTo>
                  <a:lnTo>
                    <a:pt x="30" y="16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64" y="180"/>
                  </a:lnTo>
                  <a:lnTo>
                    <a:pt x="76" y="180"/>
                  </a:lnTo>
                  <a:lnTo>
                    <a:pt x="88" y="176"/>
                  </a:lnTo>
                  <a:lnTo>
                    <a:pt x="96" y="172"/>
                  </a:lnTo>
                  <a:lnTo>
                    <a:pt x="104" y="164"/>
                  </a:lnTo>
                  <a:lnTo>
                    <a:pt x="108" y="154"/>
                  </a:lnTo>
                  <a:lnTo>
                    <a:pt x="110" y="142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96" y="116"/>
                  </a:lnTo>
                  <a:lnTo>
                    <a:pt x="88" y="106"/>
                  </a:lnTo>
                  <a:lnTo>
                    <a:pt x="84" y="94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4" y="70"/>
                  </a:lnTo>
                  <a:lnTo>
                    <a:pt x="90" y="58"/>
                  </a:lnTo>
                  <a:lnTo>
                    <a:pt x="96" y="46"/>
                  </a:lnTo>
                  <a:lnTo>
                    <a:pt x="108" y="36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2707" y="2043"/>
              <a:ext cx="226" cy="210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24" y="104"/>
                </a:cxn>
                <a:cxn ang="0">
                  <a:pos x="18" y="110"/>
                </a:cxn>
                <a:cxn ang="0">
                  <a:pos x="10" y="116"/>
                </a:cxn>
                <a:cxn ang="0">
                  <a:pos x="6" y="124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40"/>
                </a:cxn>
                <a:cxn ang="0">
                  <a:pos x="0" y="150"/>
                </a:cxn>
                <a:cxn ang="0">
                  <a:pos x="2" y="158"/>
                </a:cxn>
                <a:cxn ang="0">
                  <a:pos x="6" y="164"/>
                </a:cxn>
                <a:cxn ang="0">
                  <a:pos x="6" y="164"/>
                </a:cxn>
                <a:cxn ang="0">
                  <a:pos x="20" y="182"/>
                </a:cxn>
                <a:cxn ang="0">
                  <a:pos x="36" y="196"/>
                </a:cxn>
                <a:cxn ang="0">
                  <a:pos x="52" y="204"/>
                </a:cxn>
                <a:cxn ang="0">
                  <a:pos x="70" y="208"/>
                </a:cxn>
                <a:cxn ang="0">
                  <a:pos x="70" y="208"/>
                </a:cxn>
                <a:cxn ang="0">
                  <a:pos x="80" y="210"/>
                </a:cxn>
                <a:cxn ang="0">
                  <a:pos x="92" y="208"/>
                </a:cxn>
                <a:cxn ang="0">
                  <a:pos x="102" y="204"/>
                </a:cxn>
                <a:cxn ang="0">
                  <a:pos x="114" y="200"/>
                </a:cxn>
                <a:cxn ang="0">
                  <a:pos x="126" y="194"/>
                </a:cxn>
                <a:cxn ang="0">
                  <a:pos x="136" y="186"/>
                </a:cxn>
                <a:cxn ang="0">
                  <a:pos x="160" y="164"/>
                </a:cxn>
                <a:cxn ang="0">
                  <a:pos x="160" y="164"/>
                </a:cxn>
                <a:cxn ang="0">
                  <a:pos x="172" y="150"/>
                </a:cxn>
                <a:cxn ang="0">
                  <a:pos x="184" y="136"/>
                </a:cxn>
                <a:cxn ang="0">
                  <a:pos x="194" y="120"/>
                </a:cxn>
                <a:cxn ang="0">
                  <a:pos x="204" y="102"/>
                </a:cxn>
                <a:cxn ang="0">
                  <a:pos x="212" y="84"/>
                </a:cxn>
                <a:cxn ang="0">
                  <a:pos x="218" y="64"/>
                </a:cxn>
                <a:cxn ang="0">
                  <a:pos x="222" y="42"/>
                </a:cxn>
                <a:cxn ang="0">
                  <a:pos x="226" y="20"/>
                </a:cxn>
                <a:cxn ang="0">
                  <a:pos x="226" y="20"/>
                </a:cxn>
                <a:cxn ang="0">
                  <a:pos x="218" y="12"/>
                </a:cxn>
                <a:cxn ang="0">
                  <a:pos x="210" y="8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6" y="0"/>
                </a:cxn>
                <a:cxn ang="0">
                  <a:pos x="176" y="0"/>
                </a:cxn>
                <a:cxn ang="0">
                  <a:pos x="166" y="4"/>
                </a:cxn>
                <a:cxn ang="0">
                  <a:pos x="158" y="8"/>
                </a:cxn>
                <a:cxn ang="0">
                  <a:pos x="158" y="8"/>
                </a:cxn>
                <a:cxn ang="0">
                  <a:pos x="156" y="26"/>
                </a:cxn>
                <a:cxn ang="0">
                  <a:pos x="154" y="44"/>
                </a:cxn>
                <a:cxn ang="0">
                  <a:pos x="150" y="60"/>
                </a:cxn>
                <a:cxn ang="0">
                  <a:pos x="146" y="76"/>
                </a:cxn>
                <a:cxn ang="0">
                  <a:pos x="138" y="90"/>
                </a:cxn>
                <a:cxn ang="0">
                  <a:pos x="130" y="104"/>
                </a:cxn>
                <a:cxn ang="0">
                  <a:pos x="120" y="118"/>
                </a:cxn>
                <a:cxn ang="0">
                  <a:pos x="108" y="130"/>
                </a:cxn>
                <a:cxn ang="0">
                  <a:pos x="108" y="130"/>
                </a:cxn>
                <a:cxn ang="0">
                  <a:pos x="96" y="118"/>
                </a:cxn>
                <a:cxn ang="0">
                  <a:pos x="86" y="108"/>
                </a:cxn>
                <a:cxn ang="0">
                  <a:pos x="74" y="102"/>
                </a:cxn>
                <a:cxn ang="0">
                  <a:pos x="64" y="98"/>
                </a:cxn>
                <a:cxn ang="0">
                  <a:pos x="64" y="98"/>
                </a:cxn>
                <a:cxn ang="0">
                  <a:pos x="54" y="96"/>
                </a:cxn>
                <a:cxn ang="0">
                  <a:pos x="44" y="98"/>
                </a:cxn>
                <a:cxn ang="0">
                  <a:pos x="34" y="100"/>
                </a:cxn>
                <a:cxn ang="0">
                  <a:pos x="24" y="104"/>
                </a:cxn>
                <a:cxn ang="0">
                  <a:pos x="24" y="104"/>
                </a:cxn>
              </a:cxnLst>
              <a:rect l="0" t="0" r="r" b="b"/>
              <a:pathLst>
                <a:path w="226" h="210">
                  <a:moveTo>
                    <a:pt x="24" y="104"/>
                  </a:moveTo>
                  <a:lnTo>
                    <a:pt x="24" y="104"/>
                  </a:lnTo>
                  <a:lnTo>
                    <a:pt x="18" y="110"/>
                  </a:lnTo>
                  <a:lnTo>
                    <a:pt x="10" y="116"/>
                  </a:lnTo>
                  <a:lnTo>
                    <a:pt x="6" y="12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40"/>
                  </a:lnTo>
                  <a:lnTo>
                    <a:pt x="0" y="150"/>
                  </a:lnTo>
                  <a:lnTo>
                    <a:pt x="2" y="158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20" y="182"/>
                  </a:lnTo>
                  <a:lnTo>
                    <a:pt x="36" y="196"/>
                  </a:lnTo>
                  <a:lnTo>
                    <a:pt x="52" y="204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80" y="210"/>
                  </a:lnTo>
                  <a:lnTo>
                    <a:pt x="92" y="208"/>
                  </a:lnTo>
                  <a:lnTo>
                    <a:pt x="102" y="204"/>
                  </a:lnTo>
                  <a:lnTo>
                    <a:pt x="114" y="200"/>
                  </a:lnTo>
                  <a:lnTo>
                    <a:pt x="126" y="194"/>
                  </a:lnTo>
                  <a:lnTo>
                    <a:pt x="136" y="186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72" y="150"/>
                  </a:lnTo>
                  <a:lnTo>
                    <a:pt x="184" y="136"/>
                  </a:lnTo>
                  <a:lnTo>
                    <a:pt x="194" y="120"/>
                  </a:lnTo>
                  <a:lnTo>
                    <a:pt x="204" y="102"/>
                  </a:lnTo>
                  <a:lnTo>
                    <a:pt x="212" y="84"/>
                  </a:lnTo>
                  <a:lnTo>
                    <a:pt x="218" y="64"/>
                  </a:lnTo>
                  <a:lnTo>
                    <a:pt x="222" y="42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18" y="12"/>
                  </a:lnTo>
                  <a:lnTo>
                    <a:pt x="210" y="8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166" y="4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56" y="26"/>
                  </a:lnTo>
                  <a:lnTo>
                    <a:pt x="154" y="44"/>
                  </a:lnTo>
                  <a:lnTo>
                    <a:pt x="150" y="60"/>
                  </a:lnTo>
                  <a:lnTo>
                    <a:pt x="146" y="76"/>
                  </a:lnTo>
                  <a:lnTo>
                    <a:pt x="138" y="90"/>
                  </a:lnTo>
                  <a:lnTo>
                    <a:pt x="130" y="104"/>
                  </a:lnTo>
                  <a:lnTo>
                    <a:pt x="120" y="11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74" y="102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54" y="96"/>
                  </a:lnTo>
                  <a:lnTo>
                    <a:pt x="44" y="98"/>
                  </a:lnTo>
                  <a:lnTo>
                    <a:pt x="34" y="100"/>
                  </a:lnTo>
                  <a:lnTo>
                    <a:pt x="24" y="104"/>
                  </a:lnTo>
                  <a:lnTo>
                    <a:pt x="24" y="104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3061" y="2317"/>
              <a:ext cx="162" cy="272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234"/>
                </a:cxn>
                <a:cxn ang="0">
                  <a:pos x="12" y="250"/>
                </a:cxn>
                <a:cxn ang="0">
                  <a:pos x="26" y="262"/>
                </a:cxn>
                <a:cxn ang="0">
                  <a:pos x="42" y="270"/>
                </a:cxn>
                <a:cxn ang="0">
                  <a:pos x="58" y="272"/>
                </a:cxn>
                <a:cxn ang="0">
                  <a:pos x="58" y="272"/>
                </a:cxn>
                <a:cxn ang="0">
                  <a:pos x="76" y="244"/>
                </a:cxn>
                <a:cxn ang="0">
                  <a:pos x="92" y="216"/>
                </a:cxn>
                <a:cxn ang="0">
                  <a:pos x="108" y="186"/>
                </a:cxn>
                <a:cxn ang="0">
                  <a:pos x="122" y="154"/>
                </a:cxn>
                <a:cxn ang="0">
                  <a:pos x="134" y="120"/>
                </a:cxn>
                <a:cxn ang="0">
                  <a:pos x="144" y="86"/>
                </a:cxn>
                <a:cxn ang="0">
                  <a:pos x="154" y="50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40" y="4"/>
                </a:cxn>
                <a:cxn ang="0">
                  <a:pos x="116" y="0"/>
                </a:cxn>
                <a:cxn ang="0">
                  <a:pos x="90" y="2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2" y="40"/>
                </a:cxn>
                <a:cxn ang="0">
                  <a:pos x="56" y="80"/>
                </a:cxn>
                <a:cxn ang="0">
                  <a:pos x="46" y="122"/>
                </a:cxn>
                <a:cxn ang="0">
                  <a:pos x="32" y="170"/>
                </a:cxn>
                <a:cxn ang="0">
                  <a:pos x="32" y="170"/>
                </a:cxn>
                <a:cxn ang="0">
                  <a:pos x="18" y="204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162" h="272">
                  <a:moveTo>
                    <a:pt x="0" y="234"/>
                  </a:moveTo>
                  <a:lnTo>
                    <a:pt x="0" y="234"/>
                  </a:lnTo>
                  <a:lnTo>
                    <a:pt x="12" y="250"/>
                  </a:lnTo>
                  <a:lnTo>
                    <a:pt x="26" y="262"/>
                  </a:lnTo>
                  <a:lnTo>
                    <a:pt x="42" y="270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76" y="244"/>
                  </a:lnTo>
                  <a:lnTo>
                    <a:pt x="92" y="216"/>
                  </a:lnTo>
                  <a:lnTo>
                    <a:pt x="108" y="186"/>
                  </a:lnTo>
                  <a:lnTo>
                    <a:pt x="122" y="154"/>
                  </a:lnTo>
                  <a:lnTo>
                    <a:pt x="134" y="120"/>
                  </a:lnTo>
                  <a:lnTo>
                    <a:pt x="144" y="86"/>
                  </a:lnTo>
                  <a:lnTo>
                    <a:pt x="154" y="50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0" y="2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2" y="40"/>
                  </a:lnTo>
                  <a:lnTo>
                    <a:pt x="56" y="80"/>
                  </a:lnTo>
                  <a:lnTo>
                    <a:pt x="46" y="122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18" y="204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2863" y="1733"/>
              <a:ext cx="360" cy="43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78" y="0"/>
                </a:cxn>
                <a:cxn ang="0">
                  <a:pos x="268" y="2"/>
                </a:cxn>
                <a:cxn ang="0">
                  <a:pos x="268" y="2"/>
                </a:cxn>
                <a:cxn ang="0">
                  <a:pos x="236" y="10"/>
                </a:cxn>
                <a:cxn ang="0">
                  <a:pos x="204" y="20"/>
                </a:cxn>
                <a:cxn ang="0">
                  <a:pos x="176" y="32"/>
                </a:cxn>
                <a:cxn ang="0">
                  <a:pos x="150" y="46"/>
                </a:cxn>
                <a:cxn ang="0">
                  <a:pos x="124" y="60"/>
                </a:cxn>
                <a:cxn ang="0">
                  <a:pos x="102" y="76"/>
                </a:cxn>
                <a:cxn ang="0">
                  <a:pos x="82" y="92"/>
                </a:cxn>
                <a:cxn ang="0">
                  <a:pos x="62" y="112"/>
                </a:cxn>
                <a:cxn ang="0">
                  <a:pos x="62" y="112"/>
                </a:cxn>
                <a:cxn ang="0">
                  <a:pos x="46" y="132"/>
                </a:cxn>
                <a:cxn ang="0">
                  <a:pos x="32" y="154"/>
                </a:cxn>
                <a:cxn ang="0">
                  <a:pos x="22" y="176"/>
                </a:cxn>
                <a:cxn ang="0">
                  <a:pos x="12" y="198"/>
                </a:cxn>
                <a:cxn ang="0">
                  <a:pos x="6" y="224"/>
                </a:cxn>
                <a:cxn ang="0">
                  <a:pos x="2" y="250"/>
                </a:cxn>
                <a:cxn ang="0">
                  <a:pos x="0" y="276"/>
                </a:cxn>
                <a:cxn ang="0">
                  <a:pos x="0" y="304"/>
                </a:cxn>
                <a:cxn ang="0">
                  <a:pos x="0" y="304"/>
                </a:cxn>
                <a:cxn ang="0">
                  <a:pos x="2" y="318"/>
                </a:cxn>
                <a:cxn ang="0">
                  <a:pos x="70" y="330"/>
                </a:cxn>
                <a:cxn ang="0">
                  <a:pos x="70" y="330"/>
                </a:cxn>
                <a:cxn ang="0">
                  <a:pos x="74" y="296"/>
                </a:cxn>
                <a:cxn ang="0">
                  <a:pos x="74" y="260"/>
                </a:cxn>
                <a:cxn ang="0">
                  <a:pos x="74" y="260"/>
                </a:cxn>
                <a:cxn ang="0">
                  <a:pos x="90" y="280"/>
                </a:cxn>
                <a:cxn ang="0">
                  <a:pos x="104" y="300"/>
                </a:cxn>
                <a:cxn ang="0">
                  <a:pos x="116" y="320"/>
                </a:cxn>
                <a:cxn ang="0">
                  <a:pos x="126" y="340"/>
                </a:cxn>
                <a:cxn ang="0">
                  <a:pos x="132" y="360"/>
                </a:cxn>
                <a:cxn ang="0">
                  <a:pos x="138" y="380"/>
                </a:cxn>
                <a:cxn ang="0">
                  <a:pos x="142" y="402"/>
                </a:cxn>
                <a:cxn ang="0">
                  <a:pos x="144" y="422"/>
                </a:cxn>
                <a:cxn ang="0">
                  <a:pos x="360" y="436"/>
                </a:cxn>
                <a:cxn ang="0">
                  <a:pos x="360" y="436"/>
                </a:cxn>
                <a:cxn ang="0">
                  <a:pos x="352" y="384"/>
                </a:cxn>
                <a:cxn ang="0">
                  <a:pos x="338" y="332"/>
                </a:cxn>
                <a:cxn ang="0">
                  <a:pos x="338" y="332"/>
                </a:cxn>
                <a:cxn ang="0">
                  <a:pos x="328" y="302"/>
                </a:cxn>
                <a:cxn ang="0">
                  <a:pos x="318" y="274"/>
                </a:cxn>
                <a:cxn ang="0">
                  <a:pos x="306" y="246"/>
                </a:cxn>
                <a:cxn ang="0">
                  <a:pos x="292" y="220"/>
                </a:cxn>
                <a:cxn ang="0">
                  <a:pos x="276" y="192"/>
                </a:cxn>
                <a:cxn ang="0">
                  <a:pos x="258" y="168"/>
                </a:cxn>
                <a:cxn ang="0">
                  <a:pos x="240" y="144"/>
                </a:cxn>
                <a:cxn ang="0">
                  <a:pos x="220" y="120"/>
                </a:cxn>
                <a:cxn ang="0">
                  <a:pos x="220" y="120"/>
                </a:cxn>
                <a:cxn ang="0">
                  <a:pos x="240" y="102"/>
                </a:cxn>
                <a:cxn ang="0">
                  <a:pos x="260" y="90"/>
                </a:cxn>
                <a:cxn ang="0">
                  <a:pos x="280" y="80"/>
                </a:cxn>
                <a:cxn ang="0">
                  <a:pos x="304" y="74"/>
                </a:cxn>
                <a:cxn ang="0">
                  <a:pos x="278" y="0"/>
                </a:cxn>
                <a:cxn ang="0">
                  <a:pos x="278" y="0"/>
                </a:cxn>
              </a:cxnLst>
              <a:rect l="0" t="0" r="r" b="b"/>
              <a:pathLst>
                <a:path w="360" h="436">
                  <a:moveTo>
                    <a:pt x="278" y="0"/>
                  </a:moveTo>
                  <a:lnTo>
                    <a:pt x="278" y="0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36" y="10"/>
                  </a:lnTo>
                  <a:lnTo>
                    <a:pt x="204" y="20"/>
                  </a:lnTo>
                  <a:lnTo>
                    <a:pt x="176" y="32"/>
                  </a:lnTo>
                  <a:lnTo>
                    <a:pt x="150" y="46"/>
                  </a:lnTo>
                  <a:lnTo>
                    <a:pt x="124" y="60"/>
                  </a:lnTo>
                  <a:lnTo>
                    <a:pt x="102" y="76"/>
                  </a:lnTo>
                  <a:lnTo>
                    <a:pt x="82" y="9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46" y="132"/>
                  </a:lnTo>
                  <a:lnTo>
                    <a:pt x="32" y="154"/>
                  </a:lnTo>
                  <a:lnTo>
                    <a:pt x="22" y="176"/>
                  </a:lnTo>
                  <a:lnTo>
                    <a:pt x="12" y="198"/>
                  </a:lnTo>
                  <a:lnTo>
                    <a:pt x="6" y="224"/>
                  </a:lnTo>
                  <a:lnTo>
                    <a:pt x="2" y="250"/>
                  </a:lnTo>
                  <a:lnTo>
                    <a:pt x="0" y="276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" y="318"/>
                  </a:lnTo>
                  <a:lnTo>
                    <a:pt x="70" y="330"/>
                  </a:lnTo>
                  <a:lnTo>
                    <a:pt x="70" y="330"/>
                  </a:lnTo>
                  <a:lnTo>
                    <a:pt x="74" y="296"/>
                  </a:lnTo>
                  <a:lnTo>
                    <a:pt x="74" y="260"/>
                  </a:lnTo>
                  <a:lnTo>
                    <a:pt x="74" y="260"/>
                  </a:lnTo>
                  <a:lnTo>
                    <a:pt x="90" y="280"/>
                  </a:lnTo>
                  <a:lnTo>
                    <a:pt x="104" y="300"/>
                  </a:lnTo>
                  <a:lnTo>
                    <a:pt x="116" y="320"/>
                  </a:lnTo>
                  <a:lnTo>
                    <a:pt x="126" y="340"/>
                  </a:lnTo>
                  <a:lnTo>
                    <a:pt x="132" y="360"/>
                  </a:lnTo>
                  <a:lnTo>
                    <a:pt x="138" y="380"/>
                  </a:lnTo>
                  <a:lnTo>
                    <a:pt x="142" y="402"/>
                  </a:lnTo>
                  <a:lnTo>
                    <a:pt x="144" y="422"/>
                  </a:lnTo>
                  <a:lnTo>
                    <a:pt x="360" y="436"/>
                  </a:lnTo>
                  <a:lnTo>
                    <a:pt x="360" y="436"/>
                  </a:lnTo>
                  <a:lnTo>
                    <a:pt x="352" y="384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28" y="302"/>
                  </a:lnTo>
                  <a:lnTo>
                    <a:pt x="318" y="274"/>
                  </a:lnTo>
                  <a:lnTo>
                    <a:pt x="306" y="246"/>
                  </a:lnTo>
                  <a:lnTo>
                    <a:pt x="292" y="220"/>
                  </a:lnTo>
                  <a:lnTo>
                    <a:pt x="276" y="192"/>
                  </a:lnTo>
                  <a:lnTo>
                    <a:pt x="258" y="168"/>
                  </a:lnTo>
                  <a:lnTo>
                    <a:pt x="240" y="144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40" y="102"/>
                  </a:lnTo>
                  <a:lnTo>
                    <a:pt x="260" y="90"/>
                  </a:lnTo>
                  <a:lnTo>
                    <a:pt x="280" y="80"/>
                  </a:lnTo>
                  <a:lnTo>
                    <a:pt x="304" y="74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21AB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2943" y="2379"/>
              <a:ext cx="118" cy="8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60" y="10"/>
                </a:cxn>
                <a:cxn ang="0">
                  <a:pos x="56" y="18"/>
                </a:cxn>
                <a:cxn ang="0">
                  <a:pos x="50" y="26"/>
                </a:cxn>
                <a:cxn ang="0">
                  <a:pos x="44" y="34"/>
                </a:cxn>
                <a:cxn ang="0">
                  <a:pos x="34" y="40"/>
                </a:cxn>
                <a:cxn ang="0">
                  <a:pos x="24" y="44"/>
                </a:cxn>
                <a:cxn ang="0">
                  <a:pos x="14" y="4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4" y="58"/>
                </a:cxn>
                <a:cxn ang="0">
                  <a:pos x="28" y="66"/>
                </a:cxn>
                <a:cxn ang="0">
                  <a:pos x="64" y="80"/>
                </a:cxn>
                <a:cxn ang="0">
                  <a:pos x="64" y="80"/>
                </a:cxn>
                <a:cxn ang="0">
                  <a:pos x="80" y="70"/>
                </a:cxn>
                <a:cxn ang="0">
                  <a:pos x="94" y="58"/>
                </a:cxn>
                <a:cxn ang="0">
                  <a:pos x="108" y="42"/>
                </a:cxn>
                <a:cxn ang="0">
                  <a:pos x="118" y="24"/>
                </a:cxn>
                <a:cxn ang="0">
                  <a:pos x="118" y="24"/>
                </a:cxn>
                <a:cxn ang="0">
                  <a:pos x="102" y="20"/>
                </a:cxn>
                <a:cxn ang="0">
                  <a:pos x="88" y="14"/>
                </a:cxn>
                <a:cxn ang="0">
                  <a:pos x="74" y="8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8" h="80">
                  <a:moveTo>
                    <a:pt x="62" y="0"/>
                  </a:moveTo>
                  <a:lnTo>
                    <a:pt x="62" y="0"/>
                  </a:lnTo>
                  <a:lnTo>
                    <a:pt x="60" y="10"/>
                  </a:lnTo>
                  <a:lnTo>
                    <a:pt x="56" y="18"/>
                  </a:lnTo>
                  <a:lnTo>
                    <a:pt x="50" y="26"/>
                  </a:lnTo>
                  <a:lnTo>
                    <a:pt x="44" y="34"/>
                  </a:lnTo>
                  <a:lnTo>
                    <a:pt x="34" y="40"/>
                  </a:lnTo>
                  <a:lnTo>
                    <a:pt x="24" y="44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4" y="58"/>
                  </a:lnTo>
                  <a:lnTo>
                    <a:pt x="28" y="6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70"/>
                  </a:lnTo>
                  <a:lnTo>
                    <a:pt x="94" y="58"/>
                  </a:lnTo>
                  <a:lnTo>
                    <a:pt x="108" y="42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02" y="20"/>
                  </a:lnTo>
                  <a:lnTo>
                    <a:pt x="88" y="14"/>
                  </a:lnTo>
                  <a:lnTo>
                    <a:pt x="74" y="8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2975" y="2551"/>
              <a:ext cx="144" cy="150"/>
            </a:xfrm>
            <a:custGeom>
              <a:avLst/>
              <a:gdLst/>
              <a:ahLst/>
              <a:cxnLst>
                <a:cxn ang="0">
                  <a:pos x="144" y="38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68" y="24"/>
                </a:cxn>
                <a:cxn ang="0">
                  <a:pos x="48" y="46"/>
                </a:cxn>
                <a:cxn ang="0">
                  <a:pos x="26" y="6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8" y="106"/>
                </a:cxn>
                <a:cxn ang="0">
                  <a:pos x="18" y="122"/>
                </a:cxn>
                <a:cxn ang="0">
                  <a:pos x="30" y="136"/>
                </a:cxn>
                <a:cxn ang="0">
                  <a:pos x="42" y="150"/>
                </a:cxn>
                <a:cxn ang="0">
                  <a:pos x="42" y="150"/>
                </a:cxn>
                <a:cxn ang="0">
                  <a:pos x="72" y="124"/>
                </a:cxn>
                <a:cxn ang="0">
                  <a:pos x="98" y="98"/>
                </a:cxn>
                <a:cxn ang="0">
                  <a:pos x="122" y="70"/>
                </a:cxn>
                <a:cxn ang="0">
                  <a:pos x="144" y="38"/>
                </a:cxn>
                <a:cxn ang="0">
                  <a:pos x="144" y="38"/>
                </a:cxn>
              </a:cxnLst>
              <a:rect l="0" t="0" r="r" b="b"/>
              <a:pathLst>
                <a:path w="144" h="150">
                  <a:moveTo>
                    <a:pt x="144" y="38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68" y="24"/>
                  </a:lnTo>
                  <a:lnTo>
                    <a:pt x="48" y="46"/>
                  </a:lnTo>
                  <a:lnTo>
                    <a:pt x="26" y="6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8" y="106"/>
                  </a:lnTo>
                  <a:lnTo>
                    <a:pt x="18" y="122"/>
                  </a:lnTo>
                  <a:lnTo>
                    <a:pt x="30" y="136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72" y="124"/>
                  </a:lnTo>
                  <a:lnTo>
                    <a:pt x="98" y="98"/>
                  </a:lnTo>
                  <a:lnTo>
                    <a:pt x="122" y="70"/>
                  </a:lnTo>
                  <a:lnTo>
                    <a:pt x="144" y="38"/>
                  </a:lnTo>
                  <a:lnTo>
                    <a:pt x="144" y="38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2933" y="1825"/>
              <a:ext cx="102" cy="12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76"/>
                </a:cxn>
                <a:cxn ang="0">
                  <a:pos x="16" y="92"/>
                </a:cxn>
                <a:cxn ang="0">
                  <a:pos x="26" y="106"/>
                </a:cxn>
                <a:cxn ang="0">
                  <a:pos x="38" y="116"/>
                </a:cxn>
                <a:cxn ang="0">
                  <a:pos x="38" y="116"/>
                </a:cxn>
                <a:cxn ang="0">
                  <a:pos x="50" y="124"/>
                </a:cxn>
                <a:cxn ang="0">
                  <a:pos x="62" y="126"/>
                </a:cxn>
                <a:cxn ang="0">
                  <a:pos x="72" y="124"/>
                </a:cxn>
                <a:cxn ang="0">
                  <a:pos x="84" y="118"/>
                </a:cxn>
                <a:cxn ang="0">
                  <a:pos x="84" y="118"/>
                </a:cxn>
                <a:cxn ang="0">
                  <a:pos x="94" y="104"/>
                </a:cxn>
                <a:cxn ang="0">
                  <a:pos x="98" y="98"/>
                </a:cxn>
                <a:cxn ang="0">
                  <a:pos x="100" y="90"/>
                </a:cxn>
                <a:cxn ang="0">
                  <a:pos x="102" y="82"/>
                </a:cxn>
                <a:cxn ang="0">
                  <a:pos x="102" y="74"/>
                </a:cxn>
                <a:cxn ang="0">
                  <a:pos x="98" y="56"/>
                </a:cxn>
                <a:cxn ang="0">
                  <a:pos x="98" y="56"/>
                </a:cxn>
                <a:cxn ang="0">
                  <a:pos x="90" y="40"/>
                </a:cxn>
                <a:cxn ang="0">
                  <a:pos x="78" y="24"/>
                </a:cxn>
                <a:cxn ang="0">
                  <a:pos x="64" y="1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102" h="126">
                  <a:moveTo>
                    <a:pt x="46" y="0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6" y="76"/>
                  </a:lnTo>
                  <a:lnTo>
                    <a:pt x="16" y="92"/>
                  </a:lnTo>
                  <a:lnTo>
                    <a:pt x="26" y="10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50" y="124"/>
                  </a:lnTo>
                  <a:lnTo>
                    <a:pt x="62" y="126"/>
                  </a:lnTo>
                  <a:lnTo>
                    <a:pt x="72" y="124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94" y="104"/>
                  </a:lnTo>
                  <a:lnTo>
                    <a:pt x="98" y="98"/>
                  </a:lnTo>
                  <a:lnTo>
                    <a:pt x="100" y="90"/>
                  </a:lnTo>
                  <a:lnTo>
                    <a:pt x="102" y="82"/>
                  </a:lnTo>
                  <a:lnTo>
                    <a:pt x="102" y="74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0" y="40"/>
                  </a:lnTo>
                  <a:lnTo>
                    <a:pt x="78" y="24"/>
                  </a:lnTo>
                  <a:lnTo>
                    <a:pt x="64" y="1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9B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2781" y="1653"/>
              <a:ext cx="236" cy="320"/>
            </a:xfrm>
            <a:custGeom>
              <a:avLst/>
              <a:gdLst/>
              <a:ahLst/>
              <a:cxnLst>
                <a:cxn ang="0">
                  <a:pos x="196" y="32"/>
                </a:cxn>
                <a:cxn ang="0">
                  <a:pos x="196" y="32"/>
                </a:cxn>
                <a:cxn ang="0">
                  <a:pos x="180" y="18"/>
                </a:cxn>
                <a:cxn ang="0">
                  <a:pos x="164" y="8"/>
                </a:cxn>
                <a:cxn ang="0">
                  <a:pos x="146" y="2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10" y="2"/>
                </a:cxn>
                <a:cxn ang="0">
                  <a:pos x="92" y="4"/>
                </a:cxn>
                <a:cxn ang="0">
                  <a:pos x="74" y="10"/>
                </a:cxn>
                <a:cxn ang="0">
                  <a:pos x="56" y="18"/>
                </a:cxn>
                <a:cxn ang="0">
                  <a:pos x="56" y="18"/>
                </a:cxn>
                <a:cxn ang="0">
                  <a:pos x="40" y="30"/>
                </a:cxn>
                <a:cxn ang="0">
                  <a:pos x="28" y="44"/>
                </a:cxn>
                <a:cxn ang="0">
                  <a:pos x="18" y="62"/>
                </a:cxn>
                <a:cxn ang="0">
                  <a:pos x="10" y="86"/>
                </a:cxn>
                <a:cxn ang="0">
                  <a:pos x="10" y="86"/>
                </a:cxn>
                <a:cxn ang="0">
                  <a:pos x="6" y="106"/>
                </a:cxn>
                <a:cxn ang="0">
                  <a:pos x="2" y="124"/>
                </a:cxn>
                <a:cxn ang="0">
                  <a:pos x="0" y="144"/>
                </a:cxn>
                <a:cxn ang="0">
                  <a:pos x="0" y="162"/>
                </a:cxn>
                <a:cxn ang="0">
                  <a:pos x="2" y="182"/>
                </a:cxn>
                <a:cxn ang="0">
                  <a:pos x="6" y="200"/>
                </a:cxn>
                <a:cxn ang="0">
                  <a:pos x="10" y="218"/>
                </a:cxn>
                <a:cxn ang="0">
                  <a:pos x="18" y="234"/>
                </a:cxn>
                <a:cxn ang="0">
                  <a:pos x="18" y="234"/>
                </a:cxn>
                <a:cxn ang="0">
                  <a:pos x="26" y="252"/>
                </a:cxn>
                <a:cxn ang="0">
                  <a:pos x="34" y="268"/>
                </a:cxn>
                <a:cxn ang="0">
                  <a:pos x="46" y="280"/>
                </a:cxn>
                <a:cxn ang="0">
                  <a:pos x="58" y="292"/>
                </a:cxn>
                <a:cxn ang="0">
                  <a:pos x="70" y="302"/>
                </a:cxn>
                <a:cxn ang="0">
                  <a:pos x="84" y="310"/>
                </a:cxn>
                <a:cxn ang="0">
                  <a:pos x="100" y="314"/>
                </a:cxn>
                <a:cxn ang="0">
                  <a:pos x="116" y="318"/>
                </a:cxn>
                <a:cxn ang="0">
                  <a:pos x="116" y="318"/>
                </a:cxn>
                <a:cxn ang="0">
                  <a:pos x="128" y="320"/>
                </a:cxn>
                <a:cxn ang="0">
                  <a:pos x="140" y="318"/>
                </a:cxn>
                <a:cxn ang="0">
                  <a:pos x="152" y="314"/>
                </a:cxn>
                <a:cxn ang="0">
                  <a:pos x="164" y="308"/>
                </a:cxn>
                <a:cxn ang="0">
                  <a:pos x="164" y="308"/>
                </a:cxn>
                <a:cxn ang="0">
                  <a:pos x="174" y="300"/>
                </a:cxn>
                <a:cxn ang="0">
                  <a:pos x="186" y="290"/>
                </a:cxn>
                <a:cxn ang="0">
                  <a:pos x="194" y="280"/>
                </a:cxn>
                <a:cxn ang="0">
                  <a:pos x="204" y="266"/>
                </a:cxn>
                <a:cxn ang="0">
                  <a:pos x="204" y="266"/>
                </a:cxn>
                <a:cxn ang="0">
                  <a:pos x="214" y="250"/>
                </a:cxn>
                <a:cxn ang="0">
                  <a:pos x="220" y="234"/>
                </a:cxn>
                <a:cxn ang="0">
                  <a:pos x="226" y="218"/>
                </a:cxn>
                <a:cxn ang="0">
                  <a:pos x="232" y="200"/>
                </a:cxn>
                <a:cxn ang="0">
                  <a:pos x="234" y="182"/>
                </a:cxn>
                <a:cxn ang="0">
                  <a:pos x="236" y="164"/>
                </a:cxn>
                <a:cxn ang="0">
                  <a:pos x="236" y="144"/>
                </a:cxn>
                <a:cxn ang="0">
                  <a:pos x="234" y="126"/>
                </a:cxn>
                <a:cxn ang="0">
                  <a:pos x="234" y="126"/>
                </a:cxn>
                <a:cxn ang="0">
                  <a:pos x="228" y="98"/>
                </a:cxn>
                <a:cxn ang="0">
                  <a:pos x="220" y="72"/>
                </a:cxn>
                <a:cxn ang="0">
                  <a:pos x="210" y="52"/>
                </a:cxn>
                <a:cxn ang="0">
                  <a:pos x="196" y="32"/>
                </a:cxn>
                <a:cxn ang="0">
                  <a:pos x="196" y="32"/>
                </a:cxn>
              </a:cxnLst>
              <a:rect l="0" t="0" r="r" b="b"/>
              <a:pathLst>
                <a:path w="236" h="320">
                  <a:moveTo>
                    <a:pt x="196" y="32"/>
                  </a:moveTo>
                  <a:lnTo>
                    <a:pt x="196" y="32"/>
                  </a:lnTo>
                  <a:lnTo>
                    <a:pt x="180" y="18"/>
                  </a:lnTo>
                  <a:lnTo>
                    <a:pt x="164" y="8"/>
                  </a:lnTo>
                  <a:lnTo>
                    <a:pt x="146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0" y="2"/>
                  </a:lnTo>
                  <a:lnTo>
                    <a:pt x="92" y="4"/>
                  </a:lnTo>
                  <a:lnTo>
                    <a:pt x="74" y="1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40" y="30"/>
                  </a:lnTo>
                  <a:lnTo>
                    <a:pt x="28" y="44"/>
                  </a:lnTo>
                  <a:lnTo>
                    <a:pt x="18" y="62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6" y="106"/>
                  </a:lnTo>
                  <a:lnTo>
                    <a:pt x="2" y="124"/>
                  </a:lnTo>
                  <a:lnTo>
                    <a:pt x="0" y="144"/>
                  </a:lnTo>
                  <a:lnTo>
                    <a:pt x="0" y="162"/>
                  </a:lnTo>
                  <a:lnTo>
                    <a:pt x="2" y="182"/>
                  </a:lnTo>
                  <a:lnTo>
                    <a:pt x="6" y="200"/>
                  </a:lnTo>
                  <a:lnTo>
                    <a:pt x="10" y="218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26" y="252"/>
                  </a:lnTo>
                  <a:lnTo>
                    <a:pt x="34" y="268"/>
                  </a:lnTo>
                  <a:lnTo>
                    <a:pt x="46" y="280"/>
                  </a:lnTo>
                  <a:lnTo>
                    <a:pt x="58" y="292"/>
                  </a:lnTo>
                  <a:lnTo>
                    <a:pt x="70" y="302"/>
                  </a:lnTo>
                  <a:lnTo>
                    <a:pt x="84" y="310"/>
                  </a:lnTo>
                  <a:lnTo>
                    <a:pt x="100" y="314"/>
                  </a:lnTo>
                  <a:lnTo>
                    <a:pt x="116" y="318"/>
                  </a:lnTo>
                  <a:lnTo>
                    <a:pt x="116" y="318"/>
                  </a:lnTo>
                  <a:lnTo>
                    <a:pt x="128" y="320"/>
                  </a:lnTo>
                  <a:lnTo>
                    <a:pt x="140" y="318"/>
                  </a:lnTo>
                  <a:lnTo>
                    <a:pt x="152" y="314"/>
                  </a:lnTo>
                  <a:lnTo>
                    <a:pt x="164" y="308"/>
                  </a:lnTo>
                  <a:lnTo>
                    <a:pt x="164" y="308"/>
                  </a:lnTo>
                  <a:lnTo>
                    <a:pt x="174" y="300"/>
                  </a:lnTo>
                  <a:lnTo>
                    <a:pt x="186" y="290"/>
                  </a:lnTo>
                  <a:lnTo>
                    <a:pt x="194" y="280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14" y="250"/>
                  </a:lnTo>
                  <a:lnTo>
                    <a:pt x="220" y="234"/>
                  </a:lnTo>
                  <a:lnTo>
                    <a:pt x="226" y="218"/>
                  </a:lnTo>
                  <a:lnTo>
                    <a:pt x="232" y="200"/>
                  </a:lnTo>
                  <a:lnTo>
                    <a:pt x="234" y="182"/>
                  </a:lnTo>
                  <a:lnTo>
                    <a:pt x="236" y="164"/>
                  </a:lnTo>
                  <a:lnTo>
                    <a:pt x="236" y="144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28" y="98"/>
                  </a:lnTo>
                  <a:lnTo>
                    <a:pt x="220" y="72"/>
                  </a:lnTo>
                  <a:lnTo>
                    <a:pt x="210" y="52"/>
                  </a:lnTo>
                  <a:lnTo>
                    <a:pt x="196" y="32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2745" y="2147"/>
              <a:ext cx="50" cy="76"/>
            </a:xfrm>
            <a:custGeom>
              <a:avLst/>
              <a:gdLst/>
              <a:ahLst/>
              <a:cxnLst>
                <a:cxn ang="0">
                  <a:pos x="36" y="70"/>
                </a:cxn>
                <a:cxn ang="0">
                  <a:pos x="36" y="70"/>
                </a:cxn>
                <a:cxn ang="0">
                  <a:pos x="30" y="70"/>
                </a:cxn>
                <a:cxn ang="0">
                  <a:pos x="24" y="64"/>
                </a:cxn>
                <a:cxn ang="0">
                  <a:pos x="16" y="58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8" y="42"/>
                </a:cxn>
                <a:cxn ang="0">
                  <a:pos x="8" y="3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14"/>
                </a:cxn>
                <a:cxn ang="0">
                  <a:pos x="24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0" y="2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12" y="62"/>
                </a:cxn>
                <a:cxn ang="0">
                  <a:pos x="20" y="70"/>
                </a:cxn>
                <a:cxn ang="0">
                  <a:pos x="28" y="76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44" y="7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0" y="60"/>
                </a:cxn>
                <a:cxn ang="0">
                  <a:pos x="48" y="50"/>
                </a:cxn>
                <a:cxn ang="0">
                  <a:pos x="48" y="50"/>
                </a:cxn>
                <a:cxn ang="0">
                  <a:pos x="48" y="60"/>
                </a:cxn>
                <a:cxn ang="0">
                  <a:pos x="46" y="66"/>
                </a:cxn>
                <a:cxn ang="0">
                  <a:pos x="42" y="70"/>
                </a:cxn>
                <a:cxn ang="0">
                  <a:pos x="36" y="70"/>
                </a:cxn>
                <a:cxn ang="0">
                  <a:pos x="36" y="70"/>
                </a:cxn>
              </a:cxnLst>
              <a:rect l="0" t="0" r="r" b="b"/>
              <a:pathLst>
                <a:path w="50" h="76">
                  <a:moveTo>
                    <a:pt x="36" y="70"/>
                  </a:moveTo>
                  <a:lnTo>
                    <a:pt x="36" y="70"/>
                  </a:lnTo>
                  <a:lnTo>
                    <a:pt x="30" y="70"/>
                  </a:lnTo>
                  <a:lnTo>
                    <a:pt x="24" y="64"/>
                  </a:lnTo>
                  <a:lnTo>
                    <a:pt x="16" y="5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14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0" y="2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2" y="62"/>
                  </a:lnTo>
                  <a:lnTo>
                    <a:pt x="20" y="70"/>
                  </a:lnTo>
                  <a:lnTo>
                    <a:pt x="28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4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60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3295" y="1903"/>
              <a:ext cx="50" cy="44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4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30"/>
                </a:cxn>
                <a:cxn ang="0">
                  <a:pos x="8" y="18"/>
                </a:cxn>
                <a:cxn ang="0">
                  <a:pos x="16" y="10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34" y="4"/>
                </a:cxn>
                <a:cxn ang="0">
                  <a:pos x="38" y="4"/>
                </a:cxn>
                <a:cxn ang="0">
                  <a:pos x="42" y="6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46" y="16"/>
                </a:cxn>
                <a:cxn ang="0">
                  <a:pos x="46" y="22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8" y="30"/>
                </a:cxn>
                <a:cxn ang="0">
                  <a:pos x="50" y="22"/>
                </a:cxn>
                <a:cxn ang="0">
                  <a:pos x="50" y="14"/>
                </a:cxn>
                <a:cxn ang="0">
                  <a:pos x="50" y="8"/>
                </a:cxn>
                <a:cxn ang="0">
                  <a:pos x="50" y="8"/>
                </a:cxn>
              </a:cxnLst>
              <a:rect l="0" t="0" r="r" b="b"/>
              <a:pathLst>
                <a:path w="50" h="44">
                  <a:moveTo>
                    <a:pt x="50" y="8"/>
                  </a:moveTo>
                  <a:lnTo>
                    <a:pt x="50" y="8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6" y="1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6" y="22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8" y="30"/>
                  </a:lnTo>
                  <a:lnTo>
                    <a:pt x="50" y="22"/>
                  </a:lnTo>
                  <a:lnTo>
                    <a:pt x="50" y="14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2789" y="1579"/>
              <a:ext cx="286" cy="260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30" y="6"/>
                </a:cxn>
                <a:cxn ang="0">
                  <a:pos x="102" y="22"/>
                </a:cxn>
                <a:cxn ang="0">
                  <a:pos x="78" y="44"/>
                </a:cxn>
                <a:cxn ang="0">
                  <a:pos x="58" y="70"/>
                </a:cxn>
                <a:cxn ang="0">
                  <a:pos x="44" y="34"/>
                </a:cxn>
                <a:cxn ang="0">
                  <a:pos x="24" y="68"/>
                </a:cxn>
                <a:cxn ang="0">
                  <a:pos x="6" y="120"/>
                </a:cxn>
                <a:cxn ang="0">
                  <a:pos x="0" y="152"/>
                </a:cxn>
                <a:cxn ang="0">
                  <a:pos x="0" y="168"/>
                </a:cxn>
                <a:cxn ang="0">
                  <a:pos x="58" y="188"/>
                </a:cxn>
                <a:cxn ang="0">
                  <a:pos x="118" y="194"/>
                </a:cxn>
                <a:cxn ang="0">
                  <a:pos x="100" y="184"/>
                </a:cxn>
                <a:cxn ang="0">
                  <a:pos x="74" y="158"/>
                </a:cxn>
                <a:cxn ang="0">
                  <a:pos x="66" y="142"/>
                </a:cxn>
                <a:cxn ang="0">
                  <a:pos x="98" y="162"/>
                </a:cxn>
                <a:cxn ang="0">
                  <a:pos x="134" y="172"/>
                </a:cxn>
                <a:cxn ang="0">
                  <a:pos x="132" y="160"/>
                </a:cxn>
                <a:cxn ang="0">
                  <a:pos x="132" y="142"/>
                </a:cxn>
                <a:cxn ang="0">
                  <a:pos x="134" y="136"/>
                </a:cxn>
                <a:cxn ang="0">
                  <a:pos x="170" y="170"/>
                </a:cxn>
                <a:cxn ang="0">
                  <a:pos x="190" y="216"/>
                </a:cxn>
                <a:cxn ang="0">
                  <a:pos x="194" y="206"/>
                </a:cxn>
                <a:cxn ang="0">
                  <a:pos x="204" y="196"/>
                </a:cxn>
                <a:cxn ang="0">
                  <a:pos x="210" y="194"/>
                </a:cxn>
                <a:cxn ang="0">
                  <a:pos x="220" y="198"/>
                </a:cxn>
                <a:cxn ang="0">
                  <a:pos x="226" y="214"/>
                </a:cxn>
                <a:cxn ang="0">
                  <a:pos x="228" y="226"/>
                </a:cxn>
                <a:cxn ang="0">
                  <a:pos x="224" y="238"/>
                </a:cxn>
                <a:cxn ang="0">
                  <a:pos x="218" y="248"/>
                </a:cxn>
                <a:cxn ang="0">
                  <a:pos x="212" y="250"/>
                </a:cxn>
                <a:cxn ang="0">
                  <a:pos x="226" y="260"/>
                </a:cxn>
                <a:cxn ang="0">
                  <a:pos x="234" y="208"/>
                </a:cxn>
                <a:cxn ang="0">
                  <a:pos x="282" y="132"/>
                </a:cxn>
                <a:cxn ang="0">
                  <a:pos x="228" y="148"/>
                </a:cxn>
                <a:cxn ang="0">
                  <a:pos x="250" y="104"/>
                </a:cxn>
                <a:cxn ang="0">
                  <a:pos x="286" y="60"/>
                </a:cxn>
                <a:cxn ang="0">
                  <a:pos x="264" y="62"/>
                </a:cxn>
                <a:cxn ang="0">
                  <a:pos x="222" y="70"/>
                </a:cxn>
                <a:cxn ang="0">
                  <a:pos x="248" y="14"/>
                </a:cxn>
                <a:cxn ang="0">
                  <a:pos x="216" y="18"/>
                </a:cxn>
                <a:cxn ang="0">
                  <a:pos x="158" y="38"/>
                </a:cxn>
                <a:cxn ang="0">
                  <a:pos x="130" y="54"/>
                </a:cxn>
              </a:cxnLst>
              <a:rect l="0" t="0" r="r" b="b"/>
              <a:pathLst>
                <a:path w="286" h="260">
                  <a:moveTo>
                    <a:pt x="130" y="54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6" y="14"/>
                  </a:lnTo>
                  <a:lnTo>
                    <a:pt x="102" y="22"/>
                  </a:lnTo>
                  <a:lnTo>
                    <a:pt x="90" y="32"/>
                  </a:lnTo>
                  <a:lnTo>
                    <a:pt x="78" y="44"/>
                  </a:lnTo>
                  <a:lnTo>
                    <a:pt x="68" y="56"/>
                  </a:lnTo>
                  <a:lnTo>
                    <a:pt x="58" y="70"/>
                  </a:lnTo>
                  <a:lnTo>
                    <a:pt x="48" y="8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24" y="68"/>
                  </a:lnTo>
                  <a:lnTo>
                    <a:pt x="10" y="104"/>
                  </a:lnTo>
                  <a:lnTo>
                    <a:pt x="6" y="120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8" y="180"/>
                  </a:lnTo>
                  <a:lnTo>
                    <a:pt x="58" y="188"/>
                  </a:lnTo>
                  <a:lnTo>
                    <a:pt x="8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00" y="184"/>
                  </a:lnTo>
                  <a:lnTo>
                    <a:pt x="86" y="172"/>
                  </a:lnTo>
                  <a:lnTo>
                    <a:pt x="74" y="15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2" y="154"/>
                  </a:lnTo>
                  <a:lnTo>
                    <a:pt x="98" y="162"/>
                  </a:lnTo>
                  <a:lnTo>
                    <a:pt x="116" y="168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2" y="160"/>
                  </a:lnTo>
                  <a:lnTo>
                    <a:pt x="130" y="150"/>
                  </a:lnTo>
                  <a:lnTo>
                    <a:pt x="132" y="142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54" y="152"/>
                  </a:lnTo>
                  <a:lnTo>
                    <a:pt x="170" y="170"/>
                  </a:lnTo>
                  <a:lnTo>
                    <a:pt x="182" y="192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4" y="206"/>
                  </a:lnTo>
                  <a:lnTo>
                    <a:pt x="198" y="200"/>
                  </a:lnTo>
                  <a:lnTo>
                    <a:pt x="204" y="196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6" y="194"/>
                  </a:lnTo>
                  <a:lnTo>
                    <a:pt x="220" y="198"/>
                  </a:lnTo>
                  <a:lnTo>
                    <a:pt x="224" y="206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8" y="226"/>
                  </a:lnTo>
                  <a:lnTo>
                    <a:pt x="224" y="238"/>
                  </a:lnTo>
                  <a:lnTo>
                    <a:pt x="224" y="238"/>
                  </a:lnTo>
                  <a:lnTo>
                    <a:pt x="222" y="244"/>
                  </a:lnTo>
                  <a:lnTo>
                    <a:pt x="218" y="248"/>
                  </a:lnTo>
                  <a:lnTo>
                    <a:pt x="216" y="250"/>
                  </a:lnTo>
                  <a:lnTo>
                    <a:pt x="212" y="25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30" y="224"/>
                  </a:lnTo>
                  <a:lnTo>
                    <a:pt x="234" y="208"/>
                  </a:lnTo>
                  <a:lnTo>
                    <a:pt x="240" y="196"/>
                  </a:lnTo>
                  <a:lnTo>
                    <a:pt x="282" y="132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236" y="126"/>
                  </a:lnTo>
                  <a:lnTo>
                    <a:pt x="250" y="104"/>
                  </a:lnTo>
                  <a:lnTo>
                    <a:pt x="266" y="82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64" y="62"/>
                  </a:lnTo>
                  <a:lnTo>
                    <a:pt x="244" y="66"/>
                  </a:lnTo>
                  <a:lnTo>
                    <a:pt x="222" y="70"/>
                  </a:lnTo>
                  <a:lnTo>
                    <a:pt x="202" y="76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16" y="18"/>
                  </a:lnTo>
                  <a:lnTo>
                    <a:pt x="186" y="26"/>
                  </a:lnTo>
                  <a:lnTo>
                    <a:pt x="158" y="38"/>
                  </a:lnTo>
                  <a:lnTo>
                    <a:pt x="130" y="54"/>
                  </a:lnTo>
                  <a:lnTo>
                    <a:pt x="130" y="54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2903" y="1781"/>
              <a:ext cx="40" cy="4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32" y="34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22" y="38"/>
                </a:cxn>
                <a:cxn ang="0">
                  <a:pos x="16" y="34"/>
                </a:cxn>
                <a:cxn ang="0">
                  <a:pos x="8" y="2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28"/>
                </a:cxn>
                <a:cxn ang="0">
                  <a:pos x="14" y="38"/>
                </a:cxn>
                <a:cxn ang="0">
                  <a:pos x="14" y="38"/>
                </a:cxn>
                <a:cxn ang="0">
                  <a:pos x="22" y="44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32" y="42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40" y="18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0" h="44">
                  <a:moveTo>
                    <a:pt x="38" y="0"/>
                  </a:moveTo>
                  <a:lnTo>
                    <a:pt x="38" y="0"/>
                  </a:lnTo>
                  <a:lnTo>
                    <a:pt x="38" y="16"/>
                  </a:lnTo>
                  <a:lnTo>
                    <a:pt x="36" y="28"/>
                  </a:lnTo>
                  <a:lnTo>
                    <a:pt x="32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16" y="34"/>
                  </a:lnTo>
                  <a:lnTo>
                    <a:pt x="8" y="2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18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2801" y="1795"/>
              <a:ext cx="38" cy="4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16"/>
                </a:cxn>
                <a:cxn ang="0">
                  <a:pos x="34" y="26"/>
                </a:cxn>
                <a:cxn ang="0">
                  <a:pos x="30" y="34"/>
                </a:cxn>
                <a:cxn ang="0">
                  <a:pos x="26" y="38"/>
                </a:cxn>
                <a:cxn ang="0">
                  <a:pos x="26" y="38"/>
                </a:cxn>
                <a:cxn ang="0">
                  <a:pos x="20" y="38"/>
                </a:cxn>
                <a:cxn ang="0">
                  <a:pos x="14" y="34"/>
                </a:cxn>
                <a:cxn ang="0">
                  <a:pos x="8" y="2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2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20" y="44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30" y="42"/>
                </a:cxn>
                <a:cxn ang="0">
                  <a:pos x="32" y="40"/>
                </a:cxn>
                <a:cxn ang="0">
                  <a:pos x="36" y="30"/>
                </a:cxn>
                <a:cxn ang="0">
                  <a:pos x="36" y="30"/>
                </a:cxn>
                <a:cxn ang="0">
                  <a:pos x="38" y="18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8" h="44">
                  <a:moveTo>
                    <a:pt x="36" y="0"/>
                  </a:moveTo>
                  <a:lnTo>
                    <a:pt x="36" y="0"/>
                  </a:lnTo>
                  <a:lnTo>
                    <a:pt x="36" y="16"/>
                  </a:lnTo>
                  <a:lnTo>
                    <a:pt x="34" y="26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0" y="38"/>
                  </a:lnTo>
                  <a:lnTo>
                    <a:pt x="14" y="34"/>
                  </a:lnTo>
                  <a:lnTo>
                    <a:pt x="8" y="2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20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18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3005" y="2463"/>
              <a:ext cx="36" cy="20"/>
            </a:xfrm>
            <a:custGeom>
              <a:avLst/>
              <a:gdLst/>
              <a:ahLst/>
              <a:cxnLst>
                <a:cxn ang="0">
                  <a:pos x="28" y="20"/>
                </a:cxn>
                <a:cxn ang="0">
                  <a:pos x="36" y="6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28" y="20"/>
                </a:cxn>
                <a:cxn ang="0">
                  <a:pos x="28" y="20"/>
                </a:cxn>
              </a:cxnLst>
              <a:rect l="0" t="0" r="r" b="b"/>
              <a:pathLst>
                <a:path w="36" h="20">
                  <a:moveTo>
                    <a:pt x="28" y="20"/>
                  </a:moveTo>
                  <a:lnTo>
                    <a:pt x="36" y="6"/>
                  </a:lnTo>
                  <a:lnTo>
                    <a:pt x="8" y="0"/>
                  </a:lnTo>
                  <a:lnTo>
                    <a:pt x="0" y="10"/>
                  </a:lnTo>
                  <a:lnTo>
                    <a:pt x="28" y="2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2983" y="2505"/>
              <a:ext cx="34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30" y="20"/>
                </a:cxn>
                <a:cxn ang="0">
                  <a:pos x="34" y="1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4" h="20">
                  <a:moveTo>
                    <a:pt x="4" y="0"/>
                  </a:moveTo>
                  <a:lnTo>
                    <a:pt x="0" y="8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2993" y="2485"/>
              <a:ext cx="34" cy="22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34" y="10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30" y="22"/>
                </a:cxn>
                <a:cxn ang="0">
                  <a:pos x="30" y="22"/>
                </a:cxn>
              </a:cxnLst>
              <a:rect l="0" t="0" r="r" b="b"/>
              <a:pathLst>
                <a:path w="34" h="22">
                  <a:moveTo>
                    <a:pt x="30" y="22"/>
                  </a:moveTo>
                  <a:lnTo>
                    <a:pt x="34" y="1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30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2915" y="2597"/>
              <a:ext cx="32" cy="34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24" y="0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32" y="12"/>
                </a:cxn>
                <a:cxn ang="0">
                  <a:pos x="32" y="12"/>
                </a:cxn>
              </a:cxnLst>
              <a:rect l="0" t="0" r="r" b="b"/>
              <a:pathLst>
                <a:path w="32" h="34">
                  <a:moveTo>
                    <a:pt x="32" y="1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2895" y="2573"/>
              <a:ext cx="36" cy="36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36" y="12"/>
                </a:cxn>
                <a:cxn ang="0">
                  <a:pos x="28" y="0"/>
                </a:cxn>
                <a:cxn ang="0">
                  <a:pos x="0" y="22"/>
                </a:cxn>
                <a:cxn ang="0">
                  <a:pos x="10" y="36"/>
                </a:cxn>
                <a:cxn ang="0">
                  <a:pos x="10" y="36"/>
                </a:cxn>
              </a:cxnLst>
              <a:rect l="0" t="0" r="r" b="b"/>
              <a:pathLst>
                <a:path w="36" h="36">
                  <a:moveTo>
                    <a:pt x="10" y="36"/>
                  </a:moveTo>
                  <a:lnTo>
                    <a:pt x="36" y="12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2935" y="2619"/>
              <a:ext cx="30" cy="38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30" y="14"/>
                </a:cxn>
                <a:cxn ang="0">
                  <a:pos x="20" y="0"/>
                </a:cxn>
                <a:cxn ang="0">
                  <a:pos x="0" y="26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30" h="38">
                  <a:moveTo>
                    <a:pt x="10" y="38"/>
                  </a:moveTo>
                  <a:lnTo>
                    <a:pt x="30" y="14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2849" y="1861"/>
              <a:ext cx="78" cy="5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0" y="32"/>
                </a:cxn>
                <a:cxn ang="0">
                  <a:pos x="20" y="42"/>
                </a:cxn>
                <a:cxn ang="0">
                  <a:pos x="32" y="50"/>
                </a:cxn>
                <a:cxn ang="0">
                  <a:pos x="40" y="52"/>
                </a:cxn>
                <a:cxn ang="0">
                  <a:pos x="46" y="54"/>
                </a:cxn>
                <a:cxn ang="0">
                  <a:pos x="52" y="52"/>
                </a:cxn>
                <a:cxn ang="0">
                  <a:pos x="60" y="48"/>
                </a:cxn>
                <a:cxn ang="0">
                  <a:pos x="64" y="42"/>
                </a:cxn>
                <a:cxn ang="0">
                  <a:pos x="70" y="32"/>
                </a:cxn>
                <a:cxn ang="0">
                  <a:pos x="76" y="1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2" y="4"/>
                </a:cxn>
                <a:cxn ang="0">
                  <a:pos x="52" y="12"/>
                </a:cxn>
                <a:cxn ang="0">
                  <a:pos x="26" y="18"/>
                </a:cxn>
                <a:cxn ang="0">
                  <a:pos x="14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78" h="54">
                  <a:moveTo>
                    <a:pt x="0" y="20"/>
                  </a:moveTo>
                  <a:lnTo>
                    <a:pt x="0" y="20"/>
                  </a:lnTo>
                  <a:lnTo>
                    <a:pt x="10" y="32"/>
                  </a:lnTo>
                  <a:lnTo>
                    <a:pt x="20" y="42"/>
                  </a:lnTo>
                  <a:lnTo>
                    <a:pt x="32" y="50"/>
                  </a:lnTo>
                  <a:lnTo>
                    <a:pt x="40" y="52"/>
                  </a:lnTo>
                  <a:lnTo>
                    <a:pt x="46" y="54"/>
                  </a:lnTo>
                  <a:lnTo>
                    <a:pt x="52" y="52"/>
                  </a:lnTo>
                  <a:lnTo>
                    <a:pt x="60" y="48"/>
                  </a:lnTo>
                  <a:lnTo>
                    <a:pt x="64" y="42"/>
                  </a:lnTo>
                  <a:lnTo>
                    <a:pt x="70" y="32"/>
                  </a:lnTo>
                  <a:lnTo>
                    <a:pt x="76" y="18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2" y="4"/>
                  </a:lnTo>
                  <a:lnTo>
                    <a:pt x="52" y="12"/>
                  </a:lnTo>
                  <a:lnTo>
                    <a:pt x="26" y="18"/>
                  </a:lnTo>
                  <a:lnTo>
                    <a:pt x="14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2999" y="1957"/>
              <a:ext cx="116" cy="120"/>
            </a:xfrm>
            <a:custGeom>
              <a:avLst/>
              <a:gdLst/>
              <a:ahLst/>
              <a:cxnLst>
                <a:cxn ang="0">
                  <a:pos x="116" y="94"/>
                </a:cxn>
                <a:cxn ang="0">
                  <a:pos x="74" y="88"/>
                </a:cxn>
                <a:cxn ang="0">
                  <a:pos x="46" y="120"/>
                </a:cxn>
                <a:cxn ang="0">
                  <a:pos x="38" y="80"/>
                </a:cxn>
                <a:cxn ang="0">
                  <a:pos x="0" y="62"/>
                </a:cxn>
                <a:cxn ang="0">
                  <a:pos x="36" y="42"/>
                </a:cxn>
                <a:cxn ang="0">
                  <a:pos x="40" y="0"/>
                </a:cxn>
                <a:cxn ang="0">
                  <a:pos x="70" y="30"/>
                </a:cxn>
                <a:cxn ang="0">
                  <a:pos x="112" y="20"/>
                </a:cxn>
                <a:cxn ang="0">
                  <a:pos x="94" y="58"/>
                </a:cxn>
                <a:cxn ang="0">
                  <a:pos x="116" y="94"/>
                </a:cxn>
              </a:cxnLst>
              <a:rect l="0" t="0" r="r" b="b"/>
              <a:pathLst>
                <a:path w="116" h="120">
                  <a:moveTo>
                    <a:pt x="116" y="94"/>
                  </a:moveTo>
                  <a:lnTo>
                    <a:pt x="74" y="88"/>
                  </a:lnTo>
                  <a:lnTo>
                    <a:pt x="46" y="120"/>
                  </a:lnTo>
                  <a:lnTo>
                    <a:pt x="38" y="80"/>
                  </a:lnTo>
                  <a:lnTo>
                    <a:pt x="0" y="62"/>
                  </a:lnTo>
                  <a:lnTo>
                    <a:pt x="36" y="42"/>
                  </a:lnTo>
                  <a:lnTo>
                    <a:pt x="40" y="0"/>
                  </a:lnTo>
                  <a:lnTo>
                    <a:pt x="70" y="30"/>
                  </a:lnTo>
                  <a:lnTo>
                    <a:pt x="112" y="20"/>
                  </a:lnTo>
                  <a:lnTo>
                    <a:pt x="94" y="58"/>
                  </a:lnTo>
                  <a:lnTo>
                    <a:pt x="116" y="94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3077" y="1741"/>
              <a:ext cx="54" cy="92"/>
            </a:xfrm>
            <a:custGeom>
              <a:avLst/>
              <a:gdLst/>
              <a:ahLst/>
              <a:cxnLst>
                <a:cxn ang="0">
                  <a:pos x="54" y="76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8"/>
                </a:cxn>
                <a:cxn ang="0">
                  <a:pos x="28" y="92"/>
                </a:cxn>
                <a:cxn ang="0">
                  <a:pos x="28" y="92"/>
                </a:cxn>
                <a:cxn ang="0">
                  <a:pos x="40" y="84"/>
                </a:cxn>
                <a:cxn ang="0">
                  <a:pos x="54" y="76"/>
                </a:cxn>
                <a:cxn ang="0">
                  <a:pos x="54" y="76"/>
                </a:cxn>
              </a:cxnLst>
              <a:rect l="0" t="0" r="r" b="b"/>
              <a:pathLst>
                <a:path w="54" h="92">
                  <a:moveTo>
                    <a:pt x="54" y="76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8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40" y="84"/>
                  </a:lnTo>
                  <a:lnTo>
                    <a:pt x="54" y="76"/>
                  </a:lnTo>
                  <a:lnTo>
                    <a:pt x="54" y="76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46"/>
            <p:cNvSpPr>
              <a:spLocks/>
            </p:cNvSpPr>
            <p:nvPr/>
          </p:nvSpPr>
          <p:spPr bwMode="auto">
            <a:xfrm>
              <a:off x="2863" y="2003"/>
              <a:ext cx="74" cy="4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2" y="42"/>
                </a:cxn>
                <a:cxn ang="0">
                  <a:pos x="72" y="42"/>
                </a:cxn>
                <a:cxn ang="0">
                  <a:pos x="74" y="1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74" h="42">
                  <a:moveTo>
                    <a:pt x="0" y="26"/>
                  </a:moveTo>
                  <a:lnTo>
                    <a:pt x="72" y="42"/>
                  </a:lnTo>
                  <a:lnTo>
                    <a:pt x="72" y="42"/>
                  </a:lnTo>
                  <a:lnTo>
                    <a:pt x="74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1" name="Group 15"/>
          <p:cNvGrpSpPr>
            <a:grpSpLocks noChangeAspect="1"/>
          </p:cNvGrpSpPr>
          <p:nvPr/>
        </p:nvGrpSpPr>
        <p:grpSpPr bwMode="auto">
          <a:xfrm>
            <a:off x="7898164" y="1500174"/>
            <a:ext cx="817240" cy="1123944"/>
            <a:chOff x="2565" y="1575"/>
            <a:chExt cx="842" cy="1158"/>
          </a:xfrm>
        </p:grpSpPr>
        <p:sp>
          <p:nvSpPr>
            <p:cNvPr id="10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565" y="1575"/>
              <a:ext cx="842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2857" y="2545"/>
              <a:ext cx="160" cy="18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2" y="42"/>
                </a:cxn>
                <a:cxn ang="0">
                  <a:pos x="4" y="54"/>
                </a:cxn>
                <a:cxn ang="0">
                  <a:pos x="8" y="64"/>
                </a:cxn>
                <a:cxn ang="0">
                  <a:pos x="16" y="78"/>
                </a:cxn>
                <a:cxn ang="0">
                  <a:pos x="16" y="78"/>
                </a:cxn>
                <a:cxn ang="0">
                  <a:pos x="24" y="90"/>
                </a:cxn>
                <a:cxn ang="0">
                  <a:pos x="34" y="104"/>
                </a:cxn>
                <a:cxn ang="0">
                  <a:pos x="58" y="132"/>
                </a:cxn>
                <a:cxn ang="0">
                  <a:pos x="88" y="158"/>
                </a:cxn>
                <a:cxn ang="0">
                  <a:pos x="124" y="184"/>
                </a:cxn>
                <a:cxn ang="0">
                  <a:pos x="124" y="184"/>
                </a:cxn>
                <a:cxn ang="0">
                  <a:pos x="160" y="156"/>
                </a:cxn>
                <a:cxn ang="0">
                  <a:pos x="160" y="156"/>
                </a:cxn>
                <a:cxn ang="0">
                  <a:pos x="154" y="134"/>
                </a:cxn>
                <a:cxn ang="0">
                  <a:pos x="144" y="118"/>
                </a:cxn>
                <a:cxn ang="0">
                  <a:pos x="132" y="104"/>
                </a:cxn>
                <a:cxn ang="0">
                  <a:pos x="118" y="94"/>
                </a:cxn>
                <a:cxn ang="0">
                  <a:pos x="118" y="94"/>
                </a:cxn>
                <a:cxn ang="0">
                  <a:pos x="102" y="68"/>
                </a:cxn>
                <a:cxn ang="0">
                  <a:pos x="86" y="46"/>
                </a:cxn>
                <a:cxn ang="0">
                  <a:pos x="72" y="28"/>
                </a:cxn>
                <a:cxn ang="0">
                  <a:pos x="60" y="14"/>
                </a:cxn>
                <a:cxn ang="0">
                  <a:pos x="48" y="6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60" h="184">
                  <a:moveTo>
                    <a:pt x="0" y="32"/>
                  </a:moveTo>
                  <a:lnTo>
                    <a:pt x="0" y="32"/>
                  </a:lnTo>
                  <a:lnTo>
                    <a:pt x="2" y="42"/>
                  </a:lnTo>
                  <a:lnTo>
                    <a:pt x="4" y="54"/>
                  </a:lnTo>
                  <a:lnTo>
                    <a:pt x="8" y="64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24" y="90"/>
                  </a:lnTo>
                  <a:lnTo>
                    <a:pt x="34" y="104"/>
                  </a:lnTo>
                  <a:lnTo>
                    <a:pt x="58" y="132"/>
                  </a:lnTo>
                  <a:lnTo>
                    <a:pt x="88" y="158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54" y="134"/>
                  </a:lnTo>
                  <a:lnTo>
                    <a:pt x="144" y="118"/>
                  </a:lnTo>
                  <a:lnTo>
                    <a:pt x="132" y="104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02" y="68"/>
                  </a:lnTo>
                  <a:lnTo>
                    <a:pt x="86" y="46"/>
                  </a:lnTo>
                  <a:lnTo>
                    <a:pt x="72" y="28"/>
                  </a:lnTo>
                  <a:lnTo>
                    <a:pt x="60" y="14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419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2973" y="2403"/>
              <a:ext cx="102" cy="160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10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70" y="12"/>
                </a:cxn>
                <a:cxn ang="0">
                  <a:pos x="54" y="24"/>
                </a:cxn>
                <a:cxn ang="0">
                  <a:pos x="42" y="40"/>
                </a:cxn>
                <a:cxn ang="0">
                  <a:pos x="34" y="56"/>
                </a:cxn>
                <a:cxn ang="0">
                  <a:pos x="34" y="56"/>
                </a:cxn>
                <a:cxn ang="0">
                  <a:pos x="20" y="74"/>
                </a:cxn>
                <a:cxn ang="0">
                  <a:pos x="10" y="92"/>
                </a:cxn>
                <a:cxn ang="0">
                  <a:pos x="4" y="108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2" y="138"/>
                </a:cxn>
                <a:cxn ang="0">
                  <a:pos x="4" y="150"/>
                </a:cxn>
                <a:cxn ang="0">
                  <a:pos x="10" y="156"/>
                </a:cxn>
                <a:cxn ang="0">
                  <a:pos x="18" y="160"/>
                </a:cxn>
                <a:cxn ang="0">
                  <a:pos x="18" y="160"/>
                </a:cxn>
                <a:cxn ang="0">
                  <a:pos x="22" y="160"/>
                </a:cxn>
                <a:cxn ang="0">
                  <a:pos x="28" y="160"/>
                </a:cxn>
                <a:cxn ang="0">
                  <a:pos x="38" y="154"/>
                </a:cxn>
                <a:cxn ang="0">
                  <a:pos x="48" y="144"/>
                </a:cxn>
                <a:cxn ang="0">
                  <a:pos x="60" y="128"/>
                </a:cxn>
                <a:cxn ang="0">
                  <a:pos x="60" y="128"/>
                </a:cxn>
                <a:cxn ang="0">
                  <a:pos x="72" y="106"/>
                </a:cxn>
                <a:cxn ang="0">
                  <a:pos x="84" y="76"/>
                </a:cxn>
                <a:cxn ang="0">
                  <a:pos x="94" y="44"/>
                </a:cxn>
                <a:cxn ang="0">
                  <a:pos x="102" y="4"/>
                </a:cxn>
                <a:cxn ang="0">
                  <a:pos x="102" y="4"/>
                </a:cxn>
              </a:cxnLst>
              <a:rect l="0" t="0" r="r" b="b"/>
              <a:pathLst>
                <a:path w="102" h="160">
                  <a:moveTo>
                    <a:pt x="102" y="4"/>
                  </a:moveTo>
                  <a:lnTo>
                    <a:pt x="10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0" y="12"/>
                  </a:lnTo>
                  <a:lnTo>
                    <a:pt x="54" y="24"/>
                  </a:lnTo>
                  <a:lnTo>
                    <a:pt x="42" y="4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0" y="74"/>
                  </a:lnTo>
                  <a:lnTo>
                    <a:pt x="10" y="92"/>
                  </a:lnTo>
                  <a:lnTo>
                    <a:pt x="4" y="10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10" y="156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22" y="160"/>
                  </a:lnTo>
                  <a:lnTo>
                    <a:pt x="28" y="160"/>
                  </a:lnTo>
                  <a:lnTo>
                    <a:pt x="38" y="154"/>
                  </a:lnTo>
                  <a:lnTo>
                    <a:pt x="48" y="144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72" y="106"/>
                  </a:lnTo>
                  <a:lnTo>
                    <a:pt x="84" y="76"/>
                  </a:lnTo>
                  <a:lnTo>
                    <a:pt x="94" y="44"/>
                  </a:lnTo>
                  <a:lnTo>
                    <a:pt x="102" y="4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3419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2927" y="2137"/>
              <a:ext cx="330" cy="19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2" y="170"/>
                </a:cxn>
                <a:cxn ang="0">
                  <a:pos x="92" y="170"/>
                </a:cxn>
                <a:cxn ang="0">
                  <a:pos x="98" y="160"/>
                </a:cxn>
                <a:cxn ang="0">
                  <a:pos x="116" y="138"/>
                </a:cxn>
                <a:cxn ang="0">
                  <a:pos x="126" y="126"/>
                </a:cxn>
                <a:cxn ang="0">
                  <a:pos x="140" y="114"/>
                </a:cxn>
                <a:cxn ang="0">
                  <a:pos x="152" y="104"/>
                </a:cxn>
                <a:cxn ang="0">
                  <a:pos x="166" y="96"/>
                </a:cxn>
                <a:cxn ang="0">
                  <a:pos x="166" y="96"/>
                </a:cxn>
                <a:cxn ang="0">
                  <a:pos x="174" y="104"/>
                </a:cxn>
                <a:cxn ang="0">
                  <a:pos x="180" y="110"/>
                </a:cxn>
                <a:cxn ang="0">
                  <a:pos x="186" y="120"/>
                </a:cxn>
                <a:cxn ang="0">
                  <a:pos x="190" y="130"/>
                </a:cxn>
                <a:cxn ang="0">
                  <a:pos x="194" y="142"/>
                </a:cxn>
                <a:cxn ang="0">
                  <a:pos x="196" y="156"/>
                </a:cxn>
                <a:cxn ang="0">
                  <a:pos x="198" y="188"/>
                </a:cxn>
                <a:cxn ang="0">
                  <a:pos x="328" y="198"/>
                </a:cxn>
                <a:cxn ang="0">
                  <a:pos x="328" y="198"/>
                </a:cxn>
                <a:cxn ang="0">
                  <a:pos x="330" y="176"/>
                </a:cxn>
                <a:cxn ang="0">
                  <a:pos x="330" y="156"/>
                </a:cxn>
                <a:cxn ang="0">
                  <a:pos x="328" y="134"/>
                </a:cxn>
                <a:cxn ang="0">
                  <a:pos x="324" y="112"/>
                </a:cxn>
                <a:cxn ang="0">
                  <a:pos x="318" y="90"/>
                </a:cxn>
                <a:cxn ang="0">
                  <a:pos x="312" y="70"/>
                </a:cxn>
                <a:cxn ang="0">
                  <a:pos x="304" y="50"/>
                </a:cxn>
                <a:cxn ang="0">
                  <a:pos x="296" y="32"/>
                </a:cxn>
                <a:cxn ang="0">
                  <a:pos x="296" y="32"/>
                </a:cxn>
                <a:cxn ang="0">
                  <a:pos x="268" y="18"/>
                </a:cxn>
                <a:cxn ang="0">
                  <a:pos x="242" y="10"/>
                </a:cxn>
                <a:cxn ang="0">
                  <a:pos x="214" y="4"/>
                </a:cxn>
                <a:cxn ang="0">
                  <a:pos x="188" y="0"/>
                </a:cxn>
                <a:cxn ang="0">
                  <a:pos x="160" y="0"/>
                </a:cxn>
                <a:cxn ang="0">
                  <a:pos x="134" y="4"/>
                </a:cxn>
                <a:cxn ang="0">
                  <a:pos x="106" y="10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56" y="44"/>
                </a:cxn>
                <a:cxn ang="0">
                  <a:pos x="34" y="70"/>
                </a:cxn>
                <a:cxn ang="0">
                  <a:pos x="16" y="92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330" h="198">
                  <a:moveTo>
                    <a:pt x="0" y="116"/>
                  </a:moveTo>
                  <a:lnTo>
                    <a:pt x="92" y="170"/>
                  </a:lnTo>
                  <a:lnTo>
                    <a:pt x="92" y="170"/>
                  </a:lnTo>
                  <a:lnTo>
                    <a:pt x="98" y="160"/>
                  </a:lnTo>
                  <a:lnTo>
                    <a:pt x="116" y="138"/>
                  </a:lnTo>
                  <a:lnTo>
                    <a:pt x="126" y="126"/>
                  </a:lnTo>
                  <a:lnTo>
                    <a:pt x="140" y="114"/>
                  </a:lnTo>
                  <a:lnTo>
                    <a:pt x="152" y="104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74" y="104"/>
                  </a:lnTo>
                  <a:lnTo>
                    <a:pt x="180" y="110"/>
                  </a:lnTo>
                  <a:lnTo>
                    <a:pt x="186" y="120"/>
                  </a:lnTo>
                  <a:lnTo>
                    <a:pt x="190" y="130"/>
                  </a:lnTo>
                  <a:lnTo>
                    <a:pt x="194" y="142"/>
                  </a:lnTo>
                  <a:lnTo>
                    <a:pt x="196" y="156"/>
                  </a:lnTo>
                  <a:lnTo>
                    <a:pt x="198" y="188"/>
                  </a:lnTo>
                  <a:lnTo>
                    <a:pt x="328" y="198"/>
                  </a:lnTo>
                  <a:lnTo>
                    <a:pt x="328" y="198"/>
                  </a:lnTo>
                  <a:lnTo>
                    <a:pt x="330" y="176"/>
                  </a:lnTo>
                  <a:lnTo>
                    <a:pt x="330" y="156"/>
                  </a:lnTo>
                  <a:lnTo>
                    <a:pt x="328" y="134"/>
                  </a:lnTo>
                  <a:lnTo>
                    <a:pt x="324" y="112"/>
                  </a:lnTo>
                  <a:lnTo>
                    <a:pt x="318" y="90"/>
                  </a:lnTo>
                  <a:lnTo>
                    <a:pt x="312" y="70"/>
                  </a:lnTo>
                  <a:lnTo>
                    <a:pt x="304" y="50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68" y="18"/>
                  </a:lnTo>
                  <a:lnTo>
                    <a:pt x="242" y="10"/>
                  </a:lnTo>
                  <a:lnTo>
                    <a:pt x="214" y="4"/>
                  </a:lnTo>
                  <a:lnTo>
                    <a:pt x="188" y="0"/>
                  </a:lnTo>
                  <a:lnTo>
                    <a:pt x="160" y="0"/>
                  </a:lnTo>
                  <a:lnTo>
                    <a:pt x="134" y="4"/>
                  </a:lnTo>
                  <a:lnTo>
                    <a:pt x="106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56" y="44"/>
                  </a:lnTo>
                  <a:lnTo>
                    <a:pt x="34" y="70"/>
                  </a:lnTo>
                  <a:lnTo>
                    <a:pt x="16" y="92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3139" y="1733"/>
              <a:ext cx="264" cy="256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110" y="84"/>
                </a:cxn>
                <a:cxn ang="0">
                  <a:pos x="144" y="98"/>
                </a:cxn>
                <a:cxn ang="0">
                  <a:pos x="176" y="122"/>
                </a:cxn>
                <a:cxn ang="0">
                  <a:pos x="204" y="150"/>
                </a:cxn>
                <a:cxn ang="0">
                  <a:pos x="190" y="148"/>
                </a:cxn>
                <a:cxn ang="0">
                  <a:pos x="170" y="154"/>
                </a:cxn>
                <a:cxn ang="0">
                  <a:pos x="162" y="160"/>
                </a:cxn>
                <a:cxn ang="0">
                  <a:pos x="152" y="180"/>
                </a:cxn>
                <a:cxn ang="0">
                  <a:pos x="154" y="210"/>
                </a:cxn>
                <a:cxn ang="0">
                  <a:pos x="158" y="220"/>
                </a:cxn>
                <a:cxn ang="0">
                  <a:pos x="168" y="236"/>
                </a:cxn>
                <a:cxn ang="0">
                  <a:pos x="176" y="244"/>
                </a:cxn>
                <a:cxn ang="0">
                  <a:pos x="192" y="252"/>
                </a:cxn>
                <a:cxn ang="0">
                  <a:pos x="210" y="256"/>
                </a:cxn>
                <a:cxn ang="0">
                  <a:pos x="220" y="256"/>
                </a:cxn>
                <a:cxn ang="0">
                  <a:pos x="238" y="252"/>
                </a:cxn>
                <a:cxn ang="0">
                  <a:pos x="244" y="246"/>
                </a:cxn>
                <a:cxn ang="0">
                  <a:pos x="256" y="232"/>
                </a:cxn>
                <a:cxn ang="0">
                  <a:pos x="262" y="210"/>
                </a:cxn>
                <a:cxn ang="0">
                  <a:pos x="264" y="186"/>
                </a:cxn>
                <a:cxn ang="0">
                  <a:pos x="258" y="140"/>
                </a:cxn>
                <a:cxn ang="0">
                  <a:pos x="242" y="98"/>
                </a:cxn>
                <a:cxn ang="0">
                  <a:pos x="216" y="64"/>
                </a:cxn>
                <a:cxn ang="0">
                  <a:pos x="200" y="48"/>
                </a:cxn>
                <a:cxn ang="0">
                  <a:pos x="160" y="24"/>
                </a:cxn>
                <a:cxn ang="0">
                  <a:pos x="114" y="8"/>
                </a:cxn>
                <a:cxn ang="0">
                  <a:pos x="62" y="0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6" y="48"/>
                </a:cxn>
                <a:cxn ang="0">
                  <a:pos x="20" y="66"/>
                </a:cxn>
                <a:cxn ang="0">
                  <a:pos x="28" y="74"/>
                </a:cxn>
                <a:cxn ang="0">
                  <a:pos x="74" y="74"/>
                </a:cxn>
              </a:cxnLst>
              <a:rect l="0" t="0" r="r" b="b"/>
              <a:pathLst>
                <a:path w="264" h="256">
                  <a:moveTo>
                    <a:pt x="74" y="74"/>
                  </a:moveTo>
                  <a:lnTo>
                    <a:pt x="74" y="74"/>
                  </a:lnTo>
                  <a:lnTo>
                    <a:pt x="92" y="78"/>
                  </a:lnTo>
                  <a:lnTo>
                    <a:pt x="110" y="84"/>
                  </a:lnTo>
                  <a:lnTo>
                    <a:pt x="128" y="90"/>
                  </a:lnTo>
                  <a:lnTo>
                    <a:pt x="144" y="98"/>
                  </a:lnTo>
                  <a:lnTo>
                    <a:pt x="160" y="110"/>
                  </a:lnTo>
                  <a:lnTo>
                    <a:pt x="176" y="122"/>
                  </a:lnTo>
                  <a:lnTo>
                    <a:pt x="190" y="136"/>
                  </a:lnTo>
                  <a:lnTo>
                    <a:pt x="204" y="150"/>
                  </a:lnTo>
                  <a:lnTo>
                    <a:pt x="204" y="150"/>
                  </a:lnTo>
                  <a:lnTo>
                    <a:pt x="190" y="148"/>
                  </a:lnTo>
                  <a:lnTo>
                    <a:pt x="180" y="150"/>
                  </a:lnTo>
                  <a:lnTo>
                    <a:pt x="170" y="154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56" y="170"/>
                  </a:lnTo>
                  <a:lnTo>
                    <a:pt x="152" y="180"/>
                  </a:lnTo>
                  <a:lnTo>
                    <a:pt x="152" y="194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8" y="220"/>
                  </a:lnTo>
                  <a:lnTo>
                    <a:pt x="162" y="228"/>
                  </a:lnTo>
                  <a:lnTo>
                    <a:pt x="168" y="236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2" y="252"/>
                  </a:lnTo>
                  <a:lnTo>
                    <a:pt x="202" y="256"/>
                  </a:lnTo>
                  <a:lnTo>
                    <a:pt x="210" y="256"/>
                  </a:lnTo>
                  <a:lnTo>
                    <a:pt x="210" y="256"/>
                  </a:lnTo>
                  <a:lnTo>
                    <a:pt x="220" y="256"/>
                  </a:lnTo>
                  <a:lnTo>
                    <a:pt x="230" y="254"/>
                  </a:lnTo>
                  <a:lnTo>
                    <a:pt x="238" y="252"/>
                  </a:lnTo>
                  <a:lnTo>
                    <a:pt x="244" y="246"/>
                  </a:lnTo>
                  <a:lnTo>
                    <a:pt x="244" y="246"/>
                  </a:lnTo>
                  <a:lnTo>
                    <a:pt x="252" y="240"/>
                  </a:lnTo>
                  <a:lnTo>
                    <a:pt x="256" y="232"/>
                  </a:lnTo>
                  <a:lnTo>
                    <a:pt x="260" y="222"/>
                  </a:lnTo>
                  <a:lnTo>
                    <a:pt x="262" y="210"/>
                  </a:lnTo>
                  <a:lnTo>
                    <a:pt x="262" y="210"/>
                  </a:lnTo>
                  <a:lnTo>
                    <a:pt x="264" y="186"/>
                  </a:lnTo>
                  <a:lnTo>
                    <a:pt x="262" y="162"/>
                  </a:lnTo>
                  <a:lnTo>
                    <a:pt x="258" y="140"/>
                  </a:lnTo>
                  <a:lnTo>
                    <a:pt x="252" y="118"/>
                  </a:lnTo>
                  <a:lnTo>
                    <a:pt x="242" y="98"/>
                  </a:lnTo>
                  <a:lnTo>
                    <a:pt x="232" y="80"/>
                  </a:lnTo>
                  <a:lnTo>
                    <a:pt x="216" y="64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180" y="36"/>
                  </a:lnTo>
                  <a:lnTo>
                    <a:pt x="160" y="24"/>
                  </a:lnTo>
                  <a:lnTo>
                    <a:pt x="138" y="14"/>
                  </a:lnTo>
                  <a:lnTo>
                    <a:pt x="114" y="8"/>
                  </a:lnTo>
                  <a:lnTo>
                    <a:pt x="88" y="2"/>
                  </a:lnTo>
                  <a:lnTo>
                    <a:pt x="62" y="0"/>
                  </a:lnTo>
                  <a:lnTo>
                    <a:pt x="3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2" y="58"/>
                  </a:lnTo>
                  <a:lnTo>
                    <a:pt x="20" y="6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50" y="72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2895" y="2251"/>
              <a:ext cx="110" cy="180"/>
            </a:xfrm>
            <a:custGeom>
              <a:avLst/>
              <a:gdLst/>
              <a:ahLst/>
              <a:cxnLst>
                <a:cxn ang="0">
                  <a:pos x="108" y="36"/>
                </a:cxn>
                <a:cxn ang="0">
                  <a:pos x="108" y="36"/>
                </a:cxn>
                <a:cxn ang="0">
                  <a:pos x="100" y="24"/>
                </a:cxn>
                <a:cxn ang="0">
                  <a:pos x="92" y="16"/>
                </a:cxn>
                <a:cxn ang="0">
                  <a:pos x="84" y="10"/>
                </a:cxn>
                <a:cxn ang="0">
                  <a:pos x="76" y="4"/>
                </a:cxn>
                <a:cxn ang="0">
                  <a:pos x="66" y="2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18" y="30"/>
                </a:cxn>
                <a:cxn ang="0">
                  <a:pos x="6" y="56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0" y="104"/>
                </a:cxn>
                <a:cxn ang="0">
                  <a:pos x="2" y="114"/>
                </a:cxn>
                <a:cxn ang="0">
                  <a:pos x="4" y="126"/>
                </a:cxn>
                <a:cxn ang="0">
                  <a:pos x="10" y="136"/>
                </a:cxn>
                <a:cxn ang="0">
                  <a:pos x="14" y="144"/>
                </a:cxn>
                <a:cxn ang="0">
                  <a:pos x="22" y="154"/>
                </a:cxn>
                <a:cxn ang="0">
                  <a:pos x="30" y="162"/>
                </a:cxn>
                <a:cxn ang="0">
                  <a:pos x="48" y="178"/>
                </a:cxn>
                <a:cxn ang="0">
                  <a:pos x="48" y="178"/>
                </a:cxn>
                <a:cxn ang="0">
                  <a:pos x="64" y="180"/>
                </a:cxn>
                <a:cxn ang="0">
                  <a:pos x="76" y="180"/>
                </a:cxn>
                <a:cxn ang="0">
                  <a:pos x="88" y="176"/>
                </a:cxn>
                <a:cxn ang="0">
                  <a:pos x="96" y="172"/>
                </a:cxn>
                <a:cxn ang="0">
                  <a:pos x="104" y="164"/>
                </a:cxn>
                <a:cxn ang="0">
                  <a:pos x="108" y="154"/>
                </a:cxn>
                <a:cxn ang="0">
                  <a:pos x="110" y="142"/>
                </a:cxn>
                <a:cxn ang="0">
                  <a:pos x="110" y="128"/>
                </a:cxn>
                <a:cxn ang="0">
                  <a:pos x="110" y="128"/>
                </a:cxn>
                <a:cxn ang="0">
                  <a:pos x="108" y="126"/>
                </a:cxn>
                <a:cxn ang="0">
                  <a:pos x="108" y="126"/>
                </a:cxn>
                <a:cxn ang="0">
                  <a:pos x="96" y="116"/>
                </a:cxn>
                <a:cxn ang="0">
                  <a:pos x="88" y="106"/>
                </a:cxn>
                <a:cxn ang="0">
                  <a:pos x="84" y="94"/>
                </a:cxn>
                <a:cxn ang="0">
                  <a:pos x="82" y="82"/>
                </a:cxn>
                <a:cxn ang="0">
                  <a:pos x="82" y="82"/>
                </a:cxn>
                <a:cxn ang="0">
                  <a:pos x="84" y="70"/>
                </a:cxn>
                <a:cxn ang="0">
                  <a:pos x="90" y="58"/>
                </a:cxn>
                <a:cxn ang="0">
                  <a:pos x="96" y="4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110" h="180">
                  <a:moveTo>
                    <a:pt x="108" y="36"/>
                  </a:moveTo>
                  <a:lnTo>
                    <a:pt x="108" y="36"/>
                  </a:lnTo>
                  <a:lnTo>
                    <a:pt x="100" y="24"/>
                  </a:lnTo>
                  <a:lnTo>
                    <a:pt x="92" y="16"/>
                  </a:lnTo>
                  <a:lnTo>
                    <a:pt x="84" y="10"/>
                  </a:lnTo>
                  <a:lnTo>
                    <a:pt x="76" y="4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18" y="30"/>
                  </a:lnTo>
                  <a:lnTo>
                    <a:pt x="6" y="56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4" y="12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22" y="154"/>
                  </a:lnTo>
                  <a:lnTo>
                    <a:pt x="30" y="16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64" y="180"/>
                  </a:lnTo>
                  <a:lnTo>
                    <a:pt x="76" y="180"/>
                  </a:lnTo>
                  <a:lnTo>
                    <a:pt x="88" y="176"/>
                  </a:lnTo>
                  <a:lnTo>
                    <a:pt x="96" y="172"/>
                  </a:lnTo>
                  <a:lnTo>
                    <a:pt x="104" y="164"/>
                  </a:lnTo>
                  <a:lnTo>
                    <a:pt x="108" y="154"/>
                  </a:lnTo>
                  <a:lnTo>
                    <a:pt x="110" y="142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96" y="116"/>
                  </a:lnTo>
                  <a:lnTo>
                    <a:pt x="88" y="106"/>
                  </a:lnTo>
                  <a:lnTo>
                    <a:pt x="84" y="94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4" y="70"/>
                  </a:lnTo>
                  <a:lnTo>
                    <a:pt x="90" y="58"/>
                  </a:lnTo>
                  <a:lnTo>
                    <a:pt x="96" y="46"/>
                  </a:lnTo>
                  <a:lnTo>
                    <a:pt x="108" y="36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2707" y="2043"/>
              <a:ext cx="226" cy="210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24" y="104"/>
                </a:cxn>
                <a:cxn ang="0">
                  <a:pos x="18" y="110"/>
                </a:cxn>
                <a:cxn ang="0">
                  <a:pos x="10" y="116"/>
                </a:cxn>
                <a:cxn ang="0">
                  <a:pos x="6" y="124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40"/>
                </a:cxn>
                <a:cxn ang="0">
                  <a:pos x="0" y="150"/>
                </a:cxn>
                <a:cxn ang="0">
                  <a:pos x="2" y="158"/>
                </a:cxn>
                <a:cxn ang="0">
                  <a:pos x="6" y="164"/>
                </a:cxn>
                <a:cxn ang="0">
                  <a:pos x="6" y="164"/>
                </a:cxn>
                <a:cxn ang="0">
                  <a:pos x="20" y="182"/>
                </a:cxn>
                <a:cxn ang="0">
                  <a:pos x="36" y="196"/>
                </a:cxn>
                <a:cxn ang="0">
                  <a:pos x="52" y="204"/>
                </a:cxn>
                <a:cxn ang="0">
                  <a:pos x="70" y="208"/>
                </a:cxn>
                <a:cxn ang="0">
                  <a:pos x="70" y="208"/>
                </a:cxn>
                <a:cxn ang="0">
                  <a:pos x="80" y="210"/>
                </a:cxn>
                <a:cxn ang="0">
                  <a:pos x="92" y="208"/>
                </a:cxn>
                <a:cxn ang="0">
                  <a:pos x="102" y="204"/>
                </a:cxn>
                <a:cxn ang="0">
                  <a:pos x="114" y="200"/>
                </a:cxn>
                <a:cxn ang="0">
                  <a:pos x="126" y="194"/>
                </a:cxn>
                <a:cxn ang="0">
                  <a:pos x="136" y="186"/>
                </a:cxn>
                <a:cxn ang="0">
                  <a:pos x="160" y="164"/>
                </a:cxn>
                <a:cxn ang="0">
                  <a:pos x="160" y="164"/>
                </a:cxn>
                <a:cxn ang="0">
                  <a:pos x="172" y="150"/>
                </a:cxn>
                <a:cxn ang="0">
                  <a:pos x="184" y="136"/>
                </a:cxn>
                <a:cxn ang="0">
                  <a:pos x="194" y="120"/>
                </a:cxn>
                <a:cxn ang="0">
                  <a:pos x="204" y="102"/>
                </a:cxn>
                <a:cxn ang="0">
                  <a:pos x="212" y="84"/>
                </a:cxn>
                <a:cxn ang="0">
                  <a:pos x="218" y="64"/>
                </a:cxn>
                <a:cxn ang="0">
                  <a:pos x="222" y="42"/>
                </a:cxn>
                <a:cxn ang="0">
                  <a:pos x="226" y="20"/>
                </a:cxn>
                <a:cxn ang="0">
                  <a:pos x="226" y="20"/>
                </a:cxn>
                <a:cxn ang="0">
                  <a:pos x="218" y="12"/>
                </a:cxn>
                <a:cxn ang="0">
                  <a:pos x="210" y="8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6" y="0"/>
                </a:cxn>
                <a:cxn ang="0">
                  <a:pos x="176" y="0"/>
                </a:cxn>
                <a:cxn ang="0">
                  <a:pos x="166" y="4"/>
                </a:cxn>
                <a:cxn ang="0">
                  <a:pos x="158" y="8"/>
                </a:cxn>
                <a:cxn ang="0">
                  <a:pos x="158" y="8"/>
                </a:cxn>
                <a:cxn ang="0">
                  <a:pos x="156" y="26"/>
                </a:cxn>
                <a:cxn ang="0">
                  <a:pos x="154" y="44"/>
                </a:cxn>
                <a:cxn ang="0">
                  <a:pos x="150" y="60"/>
                </a:cxn>
                <a:cxn ang="0">
                  <a:pos x="146" y="76"/>
                </a:cxn>
                <a:cxn ang="0">
                  <a:pos x="138" y="90"/>
                </a:cxn>
                <a:cxn ang="0">
                  <a:pos x="130" y="104"/>
                </a:cxn>
                <a:cxn ang="0">
                  <a:pos x="120" y="118"/>
                </a:cxn>
                <a:cxn ang="0">
                  <a:pos x="108" y="130"/>
                </a:cxn>
                <a:cxn ang="0">
                  <a:pos x="108" y="130"/>
                </a:cxn>
                <a:cxn ang="0">
                  <a:pos x="96" y="118"/>
                </a:cxn>
                <a:cxn ang="0">
                  <a:pos x="86" y="108"/>
                </a:cxn>
                <a:cxn ang="0">
                  <a:pos x="74" y="102"/>
                </a:cxn>
                <a:cxn ang="0">
                  <a:pos x="64" y="98"/>
                </a:cxn>
                <a:cxn ang="0">
                  <a:pos x="64" y="98"/>
                </a:cxn>
                <a:cxn ang="0">
                  <a:pos x="54" y="96"/>
                </a:cxn>
                <a:cxn ang="0">
                  <a:pos x="44" y="98"/>
                </a:cxn>
                <a:cxn ang="0">
                  <a:pos x="34" y="100"/>
                </a:cxn>
                <a:cxn ang="0">
                  <a:pos x="24" y="104"/>
                </a:cxn>
                <a:cxn ang="0">
                  <a:pos x="24" y="104"/>
                </a:cxn>
              </a:cxnLst>
              <a:rect l="0" t="0" r="r" b="b"/>
              <a:pathLst>
                <a:path w="226" h="210">
                  <a:moveTo>
                    <a:pt x="24" y="104"/>
                  </a:moveTo>
                  <a:lnTo>
                    <a:pt x="24" y="104"/>
                  </a:lnTo>
                  <a:lnTo>
                    <a:pt x="18" y="110"/>
                  </a:lnTo>
                  <a:lnTo>
                    <a:pt x="10" y="116"/>
                  </a:lnTo>
                  <a:lnTo>
                    <a:pt x="6" y="12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40"/>
                  </a:lnTo>
                  <a:lnTo>
                    <a:pt x="0" y="150"/>
                  </a:lnTo>
                  <a:lnTo>
                    <a:pt x="2" y="158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20" y="182"/>
                  </a:lnTo>
                  <a:lnTo>
                    <a:pt x="36" y="196"/>
                  </a:lnTo>
                  <a:lnTo>
                    <a:pt x="52" y="204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80" y="210"/>
                  </a:lnTo>
                  <a:lnTo>
                    <a:pt x="92" y="208"/>
                  </a:lnTo>
                  <a:lnTo>
                    <a:pt x="102" y="204"/>
                  </a:lnTo>
                  <a:lnTo>
                    <a:pt x="114" y="200"/>
                  </a:lnTo>
                  <a:lnTo>
                    <a:pt x="126" y="194"/>
                  </a:lnTo>
                  <a:lnTo>
                    <a:pt x="136" y="186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72" y="150"/>
                  </a:lnTo>
                  <a:lnTo>
                    <a:pt x="184" y="136"/>
                  </a:lnTo>
                  <a:lnTo>
                    <a:pt x="194" y="120"/>
                  </a:lnTo>
                  <a:lnTo>
                    <a:pt x="204" y="102"/>
                  </a:lnTo>
                  <a:lnTo>
                    <a:pt x="212" y="84"/>
                  </a:lnTo>
                  <a:lnTo>
                    <a:pt x="218" y="64"/>
                  </a:lnTo>
                  <a:lnTo>
                    <a:pt x="222" y="42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18" y="12"/>
                  </a:lnTo>
                  <a:lnTo>
                    <a:pt x="210" y="8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166" y="4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56" y="26"/>
                  </a:lnTo>
                  <a:lnTo>
                    <a:pt x="154" y="44"/>
                  </a:lnTo>
                  <a:lnTo>
                    <a:pt x="150" y="60"/>
                  </a:lnTo>
                  <a:lnTo>
                    <a:pt x="146" y="76"/>
                  </a:lnTo>
                  <a:lnTo>
                    <a:pt x="138" y="90"/>
                  </a:lnTo>
                  <a:lnTo>
                    <a:pt x="130" y="104"/>
                  </a:lnTo>
                  <a:lnTo>
                    <a:pt x="120" y="11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74" y="102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54" y="96"/>
                  </a:lnTo>
                  <a:lnTo>
                    <a:pt x="44" y="98"/>
                  </a:lnTo>
                  <a:lnTo>
                    <a:pt x="34" y="100"/>
                  </a:lnTo>
                  <a:lnTo>
                    <a:pt x="24" y="104"/>
                  </a:lnTo>
                  <a:lnTo>
                    <a:pt x="24" y="104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3061" y="2317"/>
              <a:ext cx="162" cy="272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234"/>
                </a:cxn>
                <a:cxn ang="0">
                  <a:pos x="12" y="250"/>
                </a:cxn>
                <a:cxn ang="0">
                  <a:pos x="26" y="262"/>
                </a:cxn>
                <a:cxn ang="0">
                  <a:pos x="42" y="270"/>
                </a:cxn>
                <a:cxn ang="0">
                  <a:pos x="58" y="272"/>
                </a:cxn>
                <a:cxn ang="0">
                  <a:pos x="58" y="272"/>
                </a:cxn>
                <a:cxn ang="0">
                  <a:pos x="76" y="244"/>
                </a:cxn>
                <a:cxn ang="0">
                  <a:pos x="92" y="216"/>
                </a:cxn>
                <a:cxn ang="0">
                  <a:pos x="108" y="186"/>
                </a:cxn>
                <a:cxn ang="0">
                  <a:pos x="122" y="154"/>
                </a:cxn>
                <a:cxn ang="0">
                  <a:pos x="134" y="120"/>
                </a:cxn>
                <a:cxn ang="0">
                  <a:pos x="144" y="86"/>
                </a:cxn>
                <a:cxn ang="0">
                  <a:pos x="154" y="50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40" y="4"/>
                </a:cxn>
                <a:cxn ang="0">
                  <a:pos x="116" y="0"/>
                </a:cxn>
                <a:cxn ang="0">
                  <a:pos x="90" y="2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2" y="40"/>
                </a:cxn>
                <a:cxn ang="0">
                  <a:pos x="56" y="80"/>
                </a:cxn>
                <a:cxn ang="0">
                  <a:pos x="46" y="122"/>
                </a:cxn>
                <a:cxn ang="0">
                  <a:pos x="32" y="170"/>
                </a:cxn>
                <a:cxn ang="0">
                  <a:pos x="32" y="170"/>
                </a:cxn>
                <a:cxn ang="0">
                  <a:pos x="18" y="204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162" h="272">
                  <a:moveTo>
                    <a:pt x="0" y="234"/>
                  </a:moveTo>
                  <a:lnTo>
                    <a:pt x="0" y="234"/>
                  </a:lnTo>
                  <a:lnTo>
                    <a:pt x="12" y="250"/>
                  </a:lnTo>
                  <a:lnTo>
                    <a:pt x="26" y="262"/>
                  </a:lnTo>
                  <a:lnTo>
                    <a:pt x="42" y="270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76" y="244"/>
                  </a:lnTo>
                  <a:lnTo>
                    <a:pt x="92" y="216"/>
                  </a:lnTo>
                  <a:lnTo>
                    <a:pt x="108" y="186"/>
                  </a:lnTo>
                  <a:lnTo>
                    <a:pt x="122" y="154"/>
                  </a:lnTo>
                  <a:lnTo>
                    <a:pt x="134" y="120"/>
                  </a:lnTo>
                  <a:lnTo>
                    <a:pt x="144" y="86"/>
                  </a:lnTo>
                  <a:lnTo>
                    <a:pt x="154" y="50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0" y="2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2" y="40"/>
                  </a:lnTo>
                  <a:lnTo>
                    <a:pt x="56" y="80"/>
                  </a:lnTo>
                  <a:lnTo>
                    <a:pt x="46" y="122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18" y="204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2863" y="1733"/>
              <a:ext cx="360" cy="43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78" y="0"/>
                </a:cxn>
                <a:cxn ang="0">
                  <a:pos x="268" y="2"/>
                </a:cxn>
                <a:cxn ang="0">
                  <a:pos x="268" y="2"/>
                </a:cxn>
                <a:cxn ang="0">
                  <a:pos x="236" y="10"/>
                </a:cxn>
                <a:cxn ang="0">
                  <a:pos x="204" y="20"/>
                </a:cxn>
                <a:cxn ang="0">
                  <a:pos x="176" y="32"/>
                </a:cxn>
                <a:cxn ang="0">
                  <a:pos x="150" y="46"/>
                </a:cxn>
                <a:cxn ang="0">
                  <a:pos x="124" y="60"/>
                </a:cxn>
                <a:cxn ang="0">
                  <a:pos x="102" y="76"/>
                </a:cxn>
                <a:cxn ang="0">
                  <a:pos x="82" y="92"/>
                </a:cxn>
                <a:cxn ang="0">
                  <a:pos x="62" y="112"/>
                </a:cxn>
                <a:cxn ang="0">
                  <a:pos x="62" y="112"/>
                </a:cxn>
                <a:cxn ang="0">
                  <a:pos x="46" y="132"/>
                </a:cxn>
                <a:cxn ang="0">
                  <a:pos x="32" y="154"/>
                </a:cxn>
                <a:cxn ang="0">
                  <a:pos x="22" y="176"/>
                </a:cxn>
                <a:cxn ang="0">
                  <a:pos x="12" y="198"/>
                </a:cxn>
                <a:cxn ang="0">
                  <a:pos x="6" y="224"/>
                </a:cxn>
                <a:cxn ang="0">
                  <a:pos x="2" y="250"/>
                </a:cxn>
                <a:cxn ang="0">
                  <a:pos x="0" y="276"/>
                </a:cxn>
                <a:cxn ang="0">
                  <a:pos x="0" y="304"/>
                </a:cxn>
                <a:cxn ang="0">
                  <a:pos x="0" y="304"/>
                </a:cxn>
                <a:cxn ang="0">
                  <a:pos x="2" y="318"/>
                </a:cxn>
                <a:cxn ang="0">
                  <a:pos x="70" y="330"/>
                </a:cxn>
                <a:cxn ang="0">
                  <a:pos x="70" y="330"/>
                </a:cxn>
                <a:cxn ang="0">
                  <a:pos x="74" y="296"/>
                </a:cxn>
                <a:cxn ang="0">
                  <a:pos x="74" y="260"/>
                </a:cxn>
                <a:cxn ang="0">
                  <a:pos x="74" y="260"/>
                </a:cxn>
                <a:cxn ang="0">
                  <a:pos x="90" y="280"/>
                </a:cxn>
                <a:cxn ang="0">
                  <a:pos x="104" y="300"/>
                </a:cxn>
                <a:cxn ang="0">
                  <a:pos x="116" y="320"/>
                </a:cxn>
                <a:cxn ang="0">
                  <a:pos x="126" y="340"/>
                </a:cxn>
                <a:cxn ang="0">
                  <a:pos x="132" y="360"/>
                </a:cxn>
                <a:cxn ang="0">
                  <a:pos x="138" y="380"/>
                </a:cxn>
                <a:cxn ang="0">
                  <a:pos x="142" y="402"/>
                </a:cxn>
                <a:cxn ang="0">
                  <a:pos x="144" y="422"/>
                </a:cxn>
                <a:cxn ang="0">
                  <a:pos x="360" y="436"/>
                </a:cxn>
                <a:cxn ang="0">
                  <a:pos x="360" y="436"/>
                </a:cxn>
                <a:cxn ang="0">
                  <a:pos x="352" y="384"/>
                </a:cxn>
                <a:cxn ang="0">
                  <a:pos x="338" y="332"/>
                </a:cxn>
                <a:cxn ang="0">
                  <a:pos x="338" y="332"/>
                </a:cxn>
                <a:cxn ang="0">
                  <a:pos x="328" y="302"/>
                </a:cxn>
                <a:cxn ang="0">
                  <a:pos x="318" y="274"/>
                </a:cxn>
                <a:cxn ang="0">
                  <a:pos x="306" y="246"/>
                </a:cxn>
                <a:cxn ang="0">
                  <a:pos x="292" y="220"/>
                </a:cxn>
                <a:cxn ang="0">
                  <a:pos x="276" y="192"/>
                </a:cxn>
                <a:cxn ang="0">
                  <a:pos x="258" y="168"/>
                </a:cxn>
                <a:cxn ang="0">
                  <a:pos x="240" y="144"/>
                </a:cxn>
                <a:cxn ang="0">
                  <a:pos x="220" y="120"/>
                </a:cxn>
                <a:cxn ang="0">
                  <a:pos x="220" y="120"/>
                </a:cxn>
                <a:cxn ang="0">
                  <a:pos x="240" y="102"/>
                </a:cxn>
                <a:cxn ang="0">
                  <a:pos x="260" y="90"/>
                </a:cxn>
                <a:cxn ang="0">
                  <a:pos x="280" y="80"/>
                </a:cxn>
                <a:cxn ang="0">
                  <a:pos x="304" y="74"/>
                </a:cxn>
                <a:cxn ang="0">
                  <a:pos x="278" y="0"/>
                </a:cxn>
                <a:cxn ang="0">
                  <a:pos x="278" y="0"/>
                </a:cxn>
              </a:cxnLst>
              <a:rect l="0" t="0" r="r" b="b"/>
              <a:pathLst>
                <a:path w="360" h="436">
                  <a:moveTo>
                    <a:pt x="278" y="0"/>
                  </a:moveTo>
                  <a:lnTo>
                    <a:pt x="278" y="0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36" y="10"/>
                  </a:lnTo>
                  <a:lnTo>
                    <a:pt x="204" y="20"/>
                  </a:lnTo>
                  <a:lnTo>
                    <a:pt x="176" y="32"/>
                  </a:lnTo>
                  <a:lnTo>
                    <a:pt x="150" y="46"/>
                  </a:lnTo>
                  <a:lnTo>
                    <a:pt x="124" y="60"/>
                  </a:lnTo>
                  <a:lnTo>
                    <a:pt x="102" y="76"/>
                  </a:lnTo>
                  <a:lnTo>
                    <a:pt x="82" y="9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46" y="132"/>
                  </a:lnTo>
                  <a:lnTo>
                    <a:pt x="32" y="154"/>
                  </a:lnTo>
                  <a:lnTo>
                    <a:pt x="22" y="176"/>
                  </a:lnTo>
                  <a:lnTo>
                    <a:pt x="12" y="198"/>
                  </a:lnTo>
                  <a:lnTo>
                    <a:pt x="6" y="224"/>
                  </a:lnTo>
                  <a:lnTo>
                    <a:pt x="2" y="250"/>
                  </a:lnTo>
                  <a:lnTo>
                    <a:pt x="0" y="276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" y="318"/>
                  </a:lnTo>
                  <a:lnTo>
                    <a:pt x="70" y="330"/>
                  </a:lnTo>
                  <a:lnTo>
                    <a:pt x="70" y="330"/>
                  </a:lnTo>
                  <a:lnTo>
                    <a:pt x="74" y="296"/>
                  </a:lnTo>
                  <a:lnTo>
                    <a:pt x="74" y="260"/>
                  </a:lnTo>
                  <a:lnTo>
                    <a:pt x="74" y="260"/>
                  </a:lnTo>
                  <a:lnTo>
                    <a:pt x="90" y="280"/>
                  </a:lnTo>
                  <a:lnTo>
                    <a:pt x="104" y="300"/>
                  </a:lnTo>
                  <a:lnTo>
                    <a:pt x="116" y="320"/>
                  </a:lnTo>
                  <a:lnTo>
                    <a:pt x="126" y="340"/>
                  </a:lnTo>
                  <a:lnTo>
                    <a:pt x="132" y="360"/>
                  </a:lnTo>
                  <a:lnTo>
                    <a:pt x="138" y="380"/>
                  </a:lnTo>
                  <a:lnTo>
                    <a:pt x="142" y="402"/>
                  </a:lnTo>
                  <a:lnTo>
                    <a:pt x="144" y="422"/>
                  </a:lnTo>
                  <a:lnTo>
                    <a:pt x="360" y="436"/>
                  </a:lnTo>
                  <a:lnTo>
                    <a:pt x="360" y="436"/>
                  </a:lnTo>
                  <a:lnTo>
                    <a:pt x="352" y="384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28" y="302"/>
                  </a:lnTo>
                  <a:lnTo>
                    <a:pt x="318" y="274"/>
                  </a:lnTo>
                  <a:lnTo>
                    <a:pt x="306" y="246"/>
                  </a:lnTo>
                  <a:lnTo>
                    <a:pt x="292" y="220"/>
                  </a:lnTo>
                  <a:lnTo>
                    <a:pt x="276" y="192"/>
                  </a:lnTo>
                  <a:lnTo>
                    <a:pt x="258" y="168"/>
                  </a:lnTo>
                  <a:lnTo>
                    <a:pt x="240" y="144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40" y="102"/>
                  </a:lnTo>
                  <a:lnTo>
                    <a:pt x="260" y="90"/>
                  </a:lnTo>
                  <a:lnTo>
                    <a:pt x="280" y="80"/>
                  </a:lnTo>
                  <a:lnTo>
                    <a:pt x="304" y="74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21AB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2943" y="2379"/>
              <a:ext cx="118" cy="8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60" y="10"/>
                </a:cxn>
                <a:cxn ang="0">
                  <a:pos x="56" y="18"/>
                </a:cxn>
                <a:cxn ang="0">
                  <a:pos x="50" y="26"/>
                </a:cxn>
                <a:cxn ang="0">
                  <a:pos x="44" y="34"/>
                </a:cxn>
                <a:cxn ang="0">
                  <a:pos x="34" y="40"/>
                </a:cxn>
                <a:cxn ang="0">
                  <a:pos x="24" y="44"/>
                </a:cxn>
                <a:cxn ang="0">
                  <a:pos x="14" y="4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4" y="58"/>
                </a:cxn>
                <a:cxn ang="0">
                  <a:pos x="28" y="66"/>
                </a:cxn>
                <a:cxn ang="0">
                  <a:pos x="64" y="80"/>
                </a:cxn>
                <a:cxn ang="0">
                  <a:pos x="64" y="80"/>
                </a:cxn>
                <a:cxn ang="0">
                  <a:pos x="80" y="70"/>
                </a:cxn>
                <a:cxn ang="0">
                  <a:pos x="94" y="58"/>
                </a:cxn>
                <a:cxn ang="0">
                  <a:pos x="108" y="42"/>
                </a:cxn>
                <a:cxn ang="0">
                  <a:pos x="118" y="24"/>
                </a:cxn>
                <a:cxn ang="0">
                  <a:pos x="118" y="24"/>
                </a:cxn>
                <a:cxn ang="0">
                  <a:pos x="102" y="20"/>
                </a:cxn>
                <a:cxn ang="0">
                  <a:pos x="88" y="14"/>
                </a:cxn>
                <a:cxn ang="0">
                  <a:pos x="74" y="8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8" h="80">
                  <a:moveTo>
                    <a:pt x="62" y="0"/>
                  </a:moveTo>
                  <a:lnTo>
                    <a:pt x="62" y="0"/>
                  </a:lnTo>
                  <a:lnTo>
                    <a:pt x="60" y="10"/>
                  </a:lnTo>
                  <a:lnTo>
                    <a:pt x="56" y="18"/>
                  </a:lnTo>
                  <a:lnTo>
                    <a:pt x="50" y="26"/>
                  </a:lnTo>
                  <a:lnTo>
                    <a:pt x="44" y="34"/>
                  </a:lnTo>
                  <a:lnTo>
                    <a:pt x="34" y="40"/>
                  </a:lnTo>
                  <a:lnTo>
                    <a:pt x="24" y="44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4" y="58"/>
                  </a:lnTo>
                  <a:lnTo>
                    <a:pt x="28" y="6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70"/>
                  </a:lnTo>
                  <a:lnTo>
                    <a:pt x="94" y="58"/>
                  </a:lnTo>
                  <a:lnTo>
                    <a:pt x="108" y="42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02" y="20"/>
                  </a:lnTo>
                  <a:lnTo>
                    <a:pt x="88" y="14"/>
                  </a:lnTo>
                  <a:lnTo>
                    <a:pt x="74" y="8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2975" y="2551"/>
              <a:ext cx="144" cy="150"/>
            </a:xfrm>
            <a:custGeom>
              <a:avLst/>
              <a:gdLst/>
              <a:ahLst/>
              <a:cxnLst>
                <a:cxn ang="0">
                  <a:pos x="144" y="38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68" y="24"/>
                </a:cxn>
                <a:cxn ang="0">
                  <a:pos x="48" y="46"/>
                </a:cxn>
                <a:cxn ang="0">
                  <a:pos x="26" y="6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8" y="106"/>
                </a:cxn>
                <a:cxn ang="0">
                  <a:pos x="18" y="122"/>
                </a:cxn>
                <a:cxn ang="0">
                  <a:pos x="30" y="136"/>
                </a:cxn>
                <a:cxn ang="0">
                  <a:pos x="42" y="150"/>
                </a:cxn>
                <a:cxn ang="0">
                  <a:pos x="42" y="150"/>
                </a:cxn>
                <a:cxn ang="0">
                  <a:pos x="72" y="124"/>
                </a:cxn>
                <a:cxn ang="0">
                  <a:pos x="98" y="98"/>
                </a:cxn>
                <a:cxn ang="0">
                  <a:pos x="122" y="70"/>
                </a:cxn>
                <a:cxn ang="0">
                  <a:pos x="144" y="38"/>
                </a:cxn>
                <a:cxn ang="0">
                  <a:pos x="144" y="38"/>
                </a:cxn>
              </a:cxnLst>
              <a:rect l="0" t="0" r="r" b="b"/>
              <a:pathLst>
                <a:path w="144" h="150">
                  <a:moveTo>
                    <a:pt x="144" y="38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68" y="24"/>
                  </a:lnTo>
                  <a:lnTo>
                    <a:pt x="48" y="46"/>
                  </a:lnTo>
                  <a:lnTo>
                    <a:pt x="26" y="6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8" y="106"/>
                  </a:lnTo>
                  <a:lnTo>
                    <a:pt x="18" y="122"/>
                  </a:lnTo>
                  <a:lnTo>
                    <a:pt x="30" y="136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72" y="124"/>
                  </a:lnTo>
                  <a:lnTo>
                    <a:pt x="98" y="98"/>
                  </a:lnTo>
                  <a:lnTo>
                    <a:pt x="122" y="70"/>
                  </a:lnTo>
                  <a:lnTo>
                    <a:pt x="144" y="38"/>
                  </a:lnTo>
                  <a:lnTo>
                    <a:pt x="144" y="38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2933" y="1825"/>
              <a:ext cx="102" cy="12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76"/>
                </a:cxn>
                <a:cxn ang="0">
                  <a:pos x="16" y="92"/>
                </a:cxn>
                <a:cxn ang="0">
                  <a:pos x="26" y="106"/>
                </a:cxn>
                <a:cxn ang="0">
                  <a:pos x="38" y="116"/>
                </a:cxn>
                <a:cxn ang="0">
                  <a:pos x="38" y="116"/>
                </a:cxn>
                <a:cxn ang="0">
                  <a:pos x="50" y="124"/>
                </a:cxn>
                <a:cxn ang="0">
                  <a:pos x="62" y="126"/>
                </a:cxn>
                <a:cxn ang="0">
                  <a:pos x="72" y="124"/>
                </a:cxn>
                <a:cxn ang="0">
                  <a:pos x="84" y="118"/>
                </a:cxn>
                <a:cxn ang="0">
                  <a:pos x="84" y="118"/>
                </a:cxn>
                <a:cxn ang="0">
                  <a:pos x="94" y="104"/>
                </a:cxn>
                <a:cxn ang="0">
                  <a:pos x="98" y="98"/>
                </a:cxn>
                <a:cxn ang="0">
                  <a:pos x="100" y="90"/>
                </a:cxn>
                <a:cxn ang="0">
                  <a:pos x="102" y="82"/>
                </a:cxn>
                <a:cxn ang="0">
                  <a:pos x="102" y="74"/>
                </a:cxn>
                <a:cxn ang="0">
                  <a:pos x="98" y="56"/>
                </a:cxn>
                <a:cxn ang="0">
                  <a:pos x="98" y="56"/>
                </a:cxn>
                <a:cxn ang="0">
                  <a:pos x="90" y="40"/>
                </a:cxn>
                <a:cxn ang="0">
                  <a:pos x="78" y="24"/>
                </a:cxn>
                <a:cxn ang="0">
                  <a:pos x="64" y="1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102" h="126">
                  <a:moveTo>
                    <a:pt x="46" y="0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6" y="76"/>
                  </a:lnTo>
                  <a:lnTo>
                    <a:pt x="16" y="92"/>
                  </a:lnTo>
                  <a:lnTo>
                    <a:pt x="26" y="10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50" y="124"/>
                  </a:lnTo>
                  <a:lnTo>
                    <a:pt x="62" y="126"/>
                  </a:lnTo>
                  <a:lnTo>
                    <a:pt x="72" y="124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94" y="104"/>
                  </a:lnTo>
                  <a:lnTo>
                    <a:pt x="98" y="98"/>
                  </a:lnTo>
                  <a:lnTo>
                    <a:pt x="100" y="90"/>
                  </a:lnTo>
                  <a:lnTo>
                    <a:pt x="102" y="82"/>
                  </a:lnTo>
                  <a:lnTo>
                    <a:pt x="102" y="74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0" y="40"/>
                  </a:lnTo>
                  <a:lnTo>
                    <a:pt x="78" y="24"/>
                  </a:lnTo>
                  <a:lnTo>
                    <a:pt x="64" y="1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9B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2781" y="1653"/>
              <a:ext cx="236" cy="320"/>
            </a:xfrm>
            <a:custGeom>
              <a:avLst/>
              <a:gdLst/>
              <a:ahLst/>
              <a:cxnLst>
                <a:cxn ang="0">
                  <a:pos x="196" y="32"/>
                </a:cxn>
                <a:cxn ang="0">
                  <a:pos x="196" y="32"/>
                </a:cxn>
                <a:cxn ang="0">
                  <a:pos x="180" y="18"/>
                </a:cxn>
                <a:cxn ang="0">
                  <a:pos x="164" y="8"/>
                </a:cxn>
                <a:cxn ang="0">
                  <a:pos x="146" y="2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10" y="2"/>
                </a:cxn>
                <a:cxn ang="0">
                  <a:pos x="92" y="4"/>
                </a:cxn>
                <a:cxn ang="0">
                  <a:pos x="74" y="10"/>
                </a:cxn>
                <a:cxn ang="0">
                  <a:pos x="56" y="18"/>
                </a:cxn>
                <a:cxn ang="0">
                  <a:pos x="56" y="18"/>
                </a:cxn>
                <a:cxn ang="0">
                  <a:pos x="40" y="30"/>
                </a:cxn>
                <a:cxn ang="0">
                  <a:pos x="28" y="44"/>
                </a:cxn>
                <a:cxn ang="0">
                  <a:pos x="18" y="62"/>
                </a:cxn>
                <a:cxn ang="0">
                  <a:pos x="10" y="86"/>
                </a:cxn>
                <a:cxn ang="0">
                  <a:pos x="10" y="86"/>
                </a:cxn>
                <a:cxn ang="0">
                  <a:pos x="6" y="106"/>
                </a:cxn>
                <a:cxn ang="0">
                  <a:pos x="2" y="124"/>
                </a:cxn>
                <a:cxn ang="0">
                  <a:pos x="0" y="144"/>
                </a:cxn>
                <a:cxn ang="0">
                  <a:pos x="0" y="162"/>
                </a:cxn>
                <a:cxn ang="0">
                  <a:pos x="2" y="182"/>
                </a:cxn>
                <a:cxn ang="0">
                  <a:pos x="6" y="200"/>
                </a:cxn>
                <a:cxn ang="0">
                  <a:pos x="10" y="218"/>
                </a:cxn>
                <a:cxn ang="0">
                  <a:pos x="18" y="234"/>
                </a:cxn>
                <a:cxn ang="0">
                  <a:pos x="18" y="234"/>
                </a:cxn>
                <a:cxn ang="0">
                  <a:pos x="26" y="252"/>
                </a:cxn>
                <a:cxn ang="0">
                  <a:pos x="34" y="268"/>
                </a:cxn>
                <a:cxn ang="0">
                  <a:pos x="46" y="280"/>
                </a:cxn>
                <a:cxn ang="0">
                  <a:pos x="58" y="292"/>
                </a:cxn>
                <a:cxn ang="0">
                  <a:pos x="70" y="302"/>
                </a:cxn>
                <a:cxn ang="0">
                  <a:pos x="84" y="310"/>
                </a:cxn>
                <a:cxn ang="0">
                  <a:pos x="100" y="314"/>
                </a:cxn>
                <a:cxn ang="0">
                  <a:pos x="116" y="318"/>
                </a:cxn>
                <a:cxn ang="0">
                  <a:pos x="116" y="318"/>
                </a:cxn>
                <a:cxn ang="0">
                  <a:pos x="128" y="320"/>
                </a:cxn>
                <a:cxn ang="0">
                  <a:pos x="140" y="318"/>
                </a:cxn>
                <a:cxn ang="0">
                  <a:pos x="152" y="314"/>
                </a:cxn>
                <a:cxn ang="0">
                  <a:pos x="164" y="308"/>
                </a:cxn>
                <a:cxn ang="0">
                  <a:pos x="164" y="308"/>
                </a:cxn>
                <a:cxn ang="0">
                  <a:pos x="174" y="300"/>
                </a:cxn>
                <a:cxn ang="0">
                  <a:pos x="186" y="290"/>
                </a:cxn>
                <a:cxn ang="0">
                  <a:pos x="194" y="280"/>
                </a:cxn>
                <a:cxn ang="0">
                  <a:pos x="204" y="266"/>
                </a:cxn>
                <a:cxn ang="0">
                  <a:pos x="204" y="266"/>
                </a:cxn>
                <a:cxn ang="0">
                  <a:pos x="214" y="250"/>
                </a:cxn>
                <a:cxn ang="0">
                  <a:pos x="220" y="234"/>
                </a:cxn>
                <a:cxn ang="0">
                  <a:pos x="226" y="218"/>
                </a:cxn>
                <a:cxn ang="0">
                  <a:pos x="232" y="200"/>
                </a:cxn>
                <a:cxn ang="0">
                  <a:pos x="234" y="182"/>
                </a:cxn>
                <a:cxn ang="0">
                  <a:pos x="236" y="164"/>
                </a:cxn>
                <a:cxn ang="0">
                  <a:pos x="236" y="144"/>
                </a:cxn>
                <a:cxn ang="0">
                  <a:pos x="234" y="126"/>
                </a:cxn>
                <a:cxn ang="0">
                  <a:pos x="234" y="126"/>
                </a:cxn>
                <a:cxn ang="0">
                  <a:pos x="228" y="98"/>
                </a:cxn>
                <a:cxn ang="0">
                  <a:pos x="220" y="72"/>
                </a:cxn>
                <a:cxn ang="0">
                  <a:pos x="210" y="52"/>
                </a:cxn>
                <a:cxn ang="0">
                  <a:pos x="196" y="32"/>
                </a:cxn>
                <a:cxn ang="0">
                  <a:pos x="196" y="32"/>
                </a:cxn>
              </a:cxnLst>
              <a:rect l="0" t="0" r="r" b="b"/>
              <a:pathLst>
                <a:path w="236" h="320">
                  <a:moveTo>
                    <a:pt x="196" y="32"/>
                  </a:moveTo>
                  <a:lnTo>
                    <a:pt x="196" y="32"/>
                  </a:lnTo>
                  <a:lnTo>
                    <a:pt x="180" y="18"/>
                  </a:lnTo>
                  <a:lnTo>
                    <a:pt x="164" y="8"/>
                  </a:lnTo>
                  <a:lnTo>
                    <a:pt x="146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0" y="2"/>
                  </a:lnTo>
                  <a:lnTo>
                    <a:pt x="92" y="4"/>
                  </a:lnTo>
                  <a:lnTo>
                    <a:pt x="74" y="1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40" y="30"/>
                  </a:lnTo>
                  <a:lnTo>
                    <a:pt x="28" y="44"/>
                  </a:lnTo>
                  <a:lnTo>
                    <a:pt x="18" y="62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6" y="106"/>
                  </a:lnTo>
                  <a:lnTo>
                    <a:pt x="2" y="124"/>
                  </a:lnTo>
                  <a:lnTo>
                    <a:pt x="0" y="144"/>
                  </a:lnTo>
                  <a:lnTo>
                    <a:pt x="0" y="162"/>
                  </a:lnTo>
                  <a:lnTo>
                    <a:pt x="2" y="182"/>
                  </a:lnTo>
                  <a:lnTo>
                    <a:pt x="6" y="200"/>
                  </a:lnTo>
                  <a:lnTo>
                    <a:pt x="10" y="218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26" y="252"/>
                  </a:lnTo>
                  <a:lnTo>
                    <a:pt x="34" y="268"/>
                  </a:lnTo>
                  <a:lnTo>
                    <a:pt x="46" y="280"/>
                  </a:lnTo>
                  <a:lnTo>
                    <a:pt x="58" y="292"/>
                  </a:lnTo>
                  <a:lnTo>
                    <a:pt x="70" y="302"/>
                  </a:lnTo>
                  <a:lnTo>
                    <a:pt x="84" y="310"/>
                  </a:lnTo>
                  <a:lnTo>
                    <a:pt x="100" y="314"/>
                  </a:lnTo>
                  <a:lnTo>
                    <a:pt x="116" y="318"/>
                  </a:lnTo>
                  <a:lnTo>
                    <a:pt x="116" y="318"/>
                  </a:lnTo>
                  <a:lnTo>
                    <a:pt x="128" y="320"/>
                  </a:lnTo>
                  <a:lnTo>
                    <a:pt x="140" y="318"/>
                  </a:lnTo>
                  <a:lnTo>
                    <a:pt x="152" y="314"/>
                  </a:lnTo>
                  <a:lnTo>
                    <a:pt x="164" y="308"/>
                  </a:lnTo>
                  <a:lnTo>
                    <a:pt x="164" y="308"/>
                  </a:lnTo>
                  <a:lnTo>
                    <a:pt x="174" y="300"/>
                  </a:lnTo>
                  <a:lnTo>
                    <a:pt x="186" y="290"/>
                  </a:lnTo>
                  <a:lnTo>
                    <a:pt x="194" y="280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14" y="250"/>
                  </a:lnTo>
                  <a:lnTo>
                    <a:pt x="220" y="234"/>
                  </a:lnTo>
                  <a:lnTo>
                    <a:pt x="226" y="218"/>
                  </a:lnTo>
                  <a:lnTo>
                    <a:pt x="232" y="200"/>
                  </a:lnTo>
                  <a:lnTo>
                    <a:pt x="234" y="182"/>
                  </a:lnTo>
                  <a:lnTo>
                    <a:pt x="236" y="164"/>
                  </a:lnTo>
                  <a:lnTo>
                    <a:pt x="236" y="144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28" y="98"/>
                  </a:lnTo>
                  <a:lnTo>
                    <a:pt x="220" y="72"/>
                  </a:lnTo>
                  <a:lnTo>
                    <a:pt x="210" y="52"/>
                  </a:lnTo>
                  <a:lnTo>
                    <a:pt x="196" y="32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EFC2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28"/>
            <p:cNvSpPr>
              <a:spLocks/>
            </p:cNvSpPr>
            <p:nvPr/>
          </p:nvSpPr>
          <p:spPr bwMode="auto">
            <a:xfrm>
              <a:off x="2569" y="2313"/>
              <a:ext cx="298" cy="302"/>
            </a:xfrm>
            <a:custGeom>
              <a:avLst/>
              <a:gdLst/>
              <a:ahLst/>
              <a:cxnLst>
                <a:cxn ang="0">
                  <a:pos x="256" y="36"/>
                </a:cxn>
                <a:cxn ang="0">
                  <a:pos x="216" y="12"/>
                </a:cxn>
                <a:cxn ang="0">
                  <a:pos x="200" y="6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118" y="2"/>
                </a:cxn>
                <a:cxn ang="0">
                  <a:pos x="92" y="10"/>
                </a:cxn>
                <a:cxn ang="0">
                  <a:pos x="66" y="24"/>
                </a:cxn>
                <a:cxn ang="0">
                  <a:pos x="44" y="44"/>
                </a:cxn>
                <a:cxn ang="0">
                  <a:pos x="30" y="58"/>
                </a:cxn>
                <a:cxn ang="0">
                  <a:pos x="12" y="88"/>
                </a:cxn>
                <a:cxn ang="0">
                  <a:pos x="6" y="104"/>
                </a:cxn>
                <a:cxn ang="0">
                  <a:pos x="0" y="148"/>
                </a:cxn>
                <a:cxn ang="0">
                  <a:pos x="0" y="164"/>
                </a:cxn>
                <a:cxn ang="0">
                  <a:pos x="6" y="192"/>
                </a:cxn>
                <a:cxn ang="0">
                  <a:pos x="12" y="206"/>
                </a:cxn>
                <a:cxn ang="0">
                  <a:pos x="24" y="230"/>
                </a:cxn>
                <a:cxn ang="0">
                  <a:pos x="44" y="252"/>
                </a:cxn>
                <a:cxn ang="0">
                  <a:pos x="54" y="262"/>
                </a:cxn>
                <a:cxn ang="0">
                  <a:pos x="78" y="280"/>
                </a:cxn>
                <a:cxn ang="0">
                  <a:pos x="104" y="292"/>
                </a:cxn>
                <a:cxn ang="0">
                  <a:pos x="134" y="300"/>
                </a:cxn>
                <a:cxn ang="0">
                  <a:pos x="148" y="302"/>
                </a:cxn>
                <a:cxn ang="0">
                  <a:pos x="180" y="300"/>
                </a:cxn>
                <a:cxn ang="0">
                  <a:pos x="200" y="296"/>
                </a:cxn>
                <a:cxn ang="0">
                  <a:pos x="236" y="276"/>
                </a:cxn>
                <a:cxn ang="0">
                  <a:pos x="254" y="260"/>
                </a:cxn>
                <a:cxn ang="0">
                  <a:pos x="272" y="234"/>
                </a:cxn>
                <a:cxn ang="0">
                  <a:pos x="282" y="214"/>
                </a:cxn>
                <a:cxn ang="0">
                  <a:pos x="296" y="168"/>
                </a:cxn>
                <a:cxn ang="0">
                  <a:pos x="298" y="142"/>
                </a:cxn>
                <a:cxn ang="0">
                  <a:pos x="292" y="90"/>
                </a:cxn>
                <a:cxn ang="0">
                  <a:pos x="286" y="74"/>
                </a:cxn>
                <a:cxn ang="0">
                  <a:pos x="268" y="46"/>
                </a:cxn>
                <a:cxn ang="0">
                  <a:pos x="256" y="36"/>
                </a:cxn>
              </a:cxnLst>
              <a:rect l="0" t="0" r="r" b="b"/>
              <a:pathLst>
                <a:path w="298" h="302">
                  <a:moveTo>
                    <a:pt x="256" y="36"/>
                  </a:moveTo>
                  <a:lnTo>
                    <a:pt x="256" y="36"/>
                  </a:lnTo>
                  <a:lnTo>
                    <a:pt x="236" y="2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00" y="6"/>
                  </a:lnTo>
                  <a:lnTo>
                    <a:pt x="184" y="2"/>
                  </a:lnTo>
                  <a:lnTo>
                    <a:pt x="166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4" y="0"/>
                  </a:lnTo>
                  <a:lnTo>
                    <a:pt x="118" y="2"/>
                  </a:lnTo>
                  <a:lnTo>
                    <a:pt x="104" y="6"/>
                  </a:lnTo>
                  <a:lnTo>
                    <a:pt x="92" y="10"/>
                  </a:lnTo>
                  <a:lnTo>
                    <a:pt x="78" y="16"/>
                  </a:lnTo>
                  <a:lnTo>
                    <a:pt x="66" y="24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30" y="58"/>
                  </a:lnTo>
                  <a:lnTo>
                    <a:pt x="20" y="72"/>
                  </a:lnTo>
                  <a:lnTo>
                    <a:pt x="12" y="88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2" y="12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64"/>
                  </a:lnTo>
                  <a:lnTo>
                    <a:pt x="2" y="178"/>
                  </a:lnTo>
                  <a:lnTo>
                    <a:pt x="6" y="192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8" y="218"/>
                  </a:lnTo>
                  <a:lnTo>
                    <a:pt x="24" y="230"/>
                  </a:lnTo>
                  <a:lnTo>
                    <a:pt x="34" y="24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54" y="262"/>
                  </a:lnTo>
                  <a:lnTo>
                    <a:pt x="66" y="272"/>
                  </a:lnTo>
                  <a:lnTo>
                    <a:pt x="78" y="280"/>
                  </a:lnTo>
                  <a:lnTo>
                    <a:pt x="92" y="286"/>
                  </a:lnTo>
                  <a:lnTo>
                    <a:pt x="104" y="292"/>
                  </a:lnTo>
                  <a:lnTo>
                    <a:pt x="118" y="296"/>
                  </a:lnTo>
                  <a:lnTo>
                    <a:pt x="134" y="300"/>
                  </a:lnTo>
                  <a:lnTo>
                    <a:pt x="148" y="302"/>
                  </a:lnTo>
                  <a:lnTo>
                    <a:pt x="148" y="302"/>
                  </a:lnTo>
                  <a:lnTo>
                    <a:pt x="164" y="302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200" y="296"/>
                  </a:lnTo>
                  <a:lnTo>
                    <a:pt x="218" y="288"/>
                  </a:lnTo>
                  <a:lnTo>
                    <a:pt x="236" y="276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64" y="248"/>
                  </a:lnTo>
                  <a:lnTo>
                    <a:pt x="272" y="234"/>
                  </a:lnTo>
                  <a:lnTo>
                    <a:pt x="272" y="234"/>
                  </a:lnTo>
                  <a:lnTo>
                    <a:pt x="282" y="214"/>
                  </a:lnTo>
                  <a:lnTo>
                    <a:pt x="290" y="192"/>
                  </a:lnTo>
                  <a:lnTo>
                    <a:pt x="296" y="168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98" y="114"/>
                  </a:lnTo>
                  <a:lnTo>
                    <a:pt x="292" y="90"/>
                  </a:lnTo>
                  <a:lnTo>
                    <a:pt x="292" y="90"/>
                  </a:lnTo>
                  <a:lnTo>
                    <a:pt x="286" y="74"/>
                  </a:lnTo>
                  <a:lnTo>
                    <a:pt x="278" y="60"/>
                  </a:lnTo>
                  <a:lnTo>
                    <a:pt x="268" y="46"/>
                  </a:lnTo>
                  <a:lnTo>
                    <a:pt x="256" y="36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29"/>
            <p:cNvSpPr>
              <a:spLocks/>
            </p:cNvSpPr>
            <p:nvPr/>
          </p:nvSpPr>
          <p:spPr bwMode="auto">
            <a:xfrm>
              <a:off x="2741" y="2325"/>
              <a:ext cx="120" cy="114"/>
            </a:xfrm>
            <a:custGeom>
              <a:avLst/>
              <a:gdLst/>
              <a:ahLst/>
              <a:cxnLst>
                <a:cxn ang="0">
                  <a:pos x="84" y="24"/>
                </a:cxn>
                <a:cxn ang="0">
                  <a:pos x="84" y="24"/>
                </a:cxn>
                <a:cxn ang="0">
                  <a:pos x="64" y="10"/>
                </a:cxn>
                <a:cxn ang="0">
                  <a:pos x="44" y="0"/>
                </a:cxn>
                <a:cxn ang="0">
                  <a:pos x="0" y="38"/>
                </a:cxn>
                <a:cxn ang="0">
                  <a:pos x="18" y="104"/>
                </a:cxn>
                <a:cxn ang="0">
                  <a:pos x="86" y="114"/>
                </a:cxn>
                <a:cxn ang="0">
                  <a:pos x="120" y="78"/>
                </a:cxn>
                <a:cxn ang="0">
                  <a:pos x="120" y="78"/>
                </a:cxn>
                <a:cxn ang="0">
                  <a:pos x="114" y="62"/>
                </a:cxn>
                <a:cxn ang="0">
                  <a:pos x="106" y="48"/>
                </a:cxn>
                <a:cxn ang="0">
                  <a:pos x="96" y="34"/>
                </a:cxn>
                <a:cxn ang="0">
                  <a:pos x="84" y="24"/>
                </a:cxn>
                <a:cxn ang="0">
                  <a:pos x="84" y="24"/>
                </a:cxn>
              </a:cxnLst>
              <a:rect l="0" t="0" r="r" b="b"/>
              <a:pathLst>
                <a:path w="120" h="114">
                  <a:moveTo>
                    <a:pt x="84" y="24"/>
                  </a:moveTo>
                  <a:lnTo>
                    <a:pt x="84" y="24"/>
                  </a:lnTo>
                  <a:lnTo>
                    <a:pt x="64" y="10"/>
                  </a:lnTo>
                  <a:lnTo>
                    <a:pt x="44" y="0"/>
                  </a:lnTo>
                  <a:lnTo>
                    <a:pt x="0" y="38"/>
                  </a:lnTo>
                  <a:lnTo>
                    <a:pt x="18" y="104"/>
                  </a:lnTo>
                  <a:lnTo>
                    <a:pt x="86" y="114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4" y="62"/>
                  </a:lnTo>
                  <a:lnTo>
                    <a:pt x="106" y="48"/>
                  </a:lnTo>
                  <a:lnTo>
                    <a:pt x="96" y="34"/>
                  </a:lnTo>
                  <a:lnTo>
                    <a:pt x="84" y="24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30"/>
            <p:cNvSpPr>
              <a:spLocks/>
            </p:cNvSpPr>
            <p:nvPr/>
          </p:nvSpPr>
          <p:spPr bwMode="auto">
            <a:xfrm>
              <a:off x="2569" y="2413"/>
              <a:ext cx="96" cy="106"/>
            </a:xfrm>
            <a:custGeom>
              <a:avLst/>
              <a:gdLst/>
              <a:ahLst/>
              <a:cxnLst>
                <a:cxn ang="0">
                  <a:pos x="96" y="58"/>
                </a:cxn>
                <a:cxn ang="0">
                  <a:pos x="70" y="0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2" y="78"/>
                </a:cxn>
                <a:cxn ang="0">
                  <a:pos x="6" y="92"/>
                </a:cxn>
                <a:cxn ang="0">
                  <a:pos x="12" y="106"/>
                </a:cxn>
                <a:cxn ang="0">
                  <a:pos x="72" y="106"/>
                </a:cxn>
                <a:cxn ang="0">
                  <a:pos x="96" y="58"/>
                </a:cxn>
                <a:cxn ang="0">
                  <a:pos x="96" y="58"/>
                </a:cxn>
              </a:cxnLst>
              <a:rect l="0" t="0" r="r" b="b"/>
              <a:pathLst>
                <a:path w="96" h="106">
                  <a:moveTo>
                    <a:pt x="96" y="58"/>
                  </a:moveTo>
                  <a:lnTo>
                    <a:pt x="70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2" y="78"/>
                  </a:lnTo>
                  <a:lnTo>
                    <a:pt x="6" y="92"/>
                  </a:lnTo>
                  <a:lnTo>
                    <a:pt x="12" y="106"/>
                  </a:lnTo>
                  <a:lnTo>
                    <a:pt x="72" y="106"/>
                  </a:lnTo>
                  <a:lnTo>
                    <a:pt x="96" y="58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2717" y="2515"/>
              <a:ext cx="124" cy="9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52" y="94"/>
                </a:cxn>
                <a:cxn ang="0">
                  <a:pos x="70" y="86"/>
                </a:cxn>
                <a:cxn ang="0">
                  <a:pos x="88" y="74"/>
                </a:cxn>
                <a:cxn ang="0">
                  <a:pos x="106" y="58"/>
                </a:cxn>
                <a:cxn ang="0">
                  <a:pos x="106" y="58"/>
                </a:cxn>
                <a:cxn ang="0">
                  <a:pos x="116" y="46"/>
                </a:cxn>
                <a:cxn ang="0">
                  <a:pos x="124" y="32"/>
                </a:cxn>
                <a:cxn ang="0">
                  <a:pos x="98" y="0"/>
                </a:cxn>
                <a:cxn ang="0">
                  <a:pos x="22" y="0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124" h="98">
                  <a:moveTo>
                    <a:pt x="0" y="58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52" y="94"/>
                  </a:lnTo>
                  <a:lnTo>
                    <a:pt x="70" y="86"/>
                  </a:lnTo>
                  <a:lnTo>
                    <a:pt x="88" y="74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16" y="46"/>
                  </a:lnTo>
                  <a:lnTo>
                    <a:pt x="124" y="32"/>
                  </a:lnTo>
                  <a:lnTo>
                    <a:pt x="98" y="0"/>
                  </a:lnTo>
                  <a:lnTo>
                    <a:pt x="22" y="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2745" y="2147"/>
              <a:ext cx="50" cy="76"/>
            </a:xfrm>
            <a:custGeom>
              <a:avLst/>
              <a:gdLst/>
              <a:ahLst/>
              <a:cxnLst>
                <a:cxn ang="0">
                  <a:pos x="36" y="70"/>
                </a:cxn>
                <a:cxn ang="0">
                  <a:pos x="36" y="70"/>
                </a:cxn>
                <a:cxn ang="0">
                  <a:pos x="30" y="70"/>
                </a:cxn>
                <a:cxn ang="0">
                  <a:pos x="24" y="64"/>
                </a:cxn>
                <a:cxn ang="0">
                  <a:pos x="16" y="58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8" y="42"/>
                </a:cxn>
                <a:cxn ang="0">
                  <a:pos x="8" y="3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14"/>
                </a:cxn>
                <a:cxn ang="0">
                  <a:pos x="24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0" y="2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12" y="62"/>
                </a:cxn>
                <a:cxn ang="0">
                  <a:pos x="20" y="70"/>
                </a:cxn>
                <a:cxn ang="0">
                  <a:pos x="28" y="76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44" y="7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0" y="60"/>
                </a:cxn>
                <a:cxn ang="0">
                  <a:pos x="48" y="50"/>
                </a:cxn>
                <a:cxn ang="0">
                  <a:pos x="48" y="50"/>
                </a:cxn>
                <a:cxn ang="0">
                  <a:pos x="48" y="60"/>
                </a:cxn>
                <a:cxn ang="0">
                  <a:pos x="46" y="66"/>
                </a:cxn>
                <a:cxn ang="0">
                  <a:pos x="42" y="70"/>
                </a:cxn>
                <a:cxn ang="0">
                  <a:pos x="36" y="70"/>
                </a:cxn>
                <a:cxn ang="0">
                  <a:pos x="36" y="70"/>
                </a:cxn>
              </a:cxnLst>
              <a:rect l="0" t="0" r="r" b="b"/>
              <a:pathLst>
                <a:path w="50" h="76">
                  <a:moveTo>
                    <a:pt x="36" y="70"/>
                  </a:moveTo>
                  <a:lnTo>
                    <a:pt x="36" y="70"/>
                  </a:lnTo>
                  <a:lnTo>
                    <a:pt x="30" y="70"/>
                  </a:lnTo>
                  <a:lnTo>
                    <a:pt x="24" y="64"/>
                  </a:lnTo>
                  <a:lnTo>
                    <a:pt x="16" y="5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2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14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0" y="2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2" y="62"/>
                  </a:lnTo>
                  <a:lnTo>
                    <a:pt x="20" y="70"/>
                  </a:lnTo>
                  <a:lnTo>
                    <a:pt x="28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4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60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3295" y="1903"/>
              <a:ext cx="50" cy="44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4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30"/>
                </a:cxn>
                <a:cxn ang="0">
                  <a:pos x="8" y="18"/>
                </a:cxn>
                <a:cxn ang="0">
                  <a:pos x="16" y="10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34" y="4"/>
                </a:cxn>
                <a:cxn ang="0">
                  <a:pos x="38" y="4"/>
                </a:cxn>
                <a:cxn ang="0">
                  <a:pos x="42" y="6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46" y="16"/>
                </a:cxn>
                <a:cxn ang="0">
                  <a:pos x="46" y="22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8" y="30"/>
                </a:cxn>
                <a:cxn ang="0">
                  <a:pos x="50" y="22"/>
                </a:cxn>
                <a:cxn ang="0">
                  <a:pos x="50" y="14"/>
                </a:cxn>
                <a:cxn ang="0">
                  <a:pos x="50" y="8"/>
                </a:cxn>
                <a:cxn ang="0">
                  <a:pos x="50" y="8"/>
                </a:cxn>
              </a:cxnLst>
              <a:rect l="0" t="0" r="r" b="b"/>
              <a:pathLst>
                <a:path w="50" h="44">
                  <a:moveTo>
                    <a:pt x="50" y="8"/>
                  </a:moveTo>
                  <a:lnTo>
                    <a:pt x="50" y="8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6" y="1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6" y="22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8" y="30"/>
                  </a:lnTo>
                  <a:lnTo>
                    <a:pt x="50" y="22"/>
                  </a:lnTo>
                  <a:lnTo>
                    <a:pt x="50" y="14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2789" y="1579"/>
              <a:ext cx="286" cy="260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30" y="6"/>
                </a:cxn>
                <a:cxn ang="0">
                  <a:pos x="102" y="22"/>
                </a:cxn>
                <a:cxn ang="0">
                  <a:pos x="78" y="44"/>
                </a:cxn>
                <a:cxn ang="0">
                  <a:pos x="58" y="70"/>
                </a:cxn>
                <a:cxn ang="0">
                  <a:pos x="44" y="34"/>
                </a:cxn>
                <a:cxn ang="0">
                  <a:pos x="24" y="68"/>
                </a:cxn>
                <a:cxn ang="0">
                  <a:pos x="6" y="120"/>
                </a:cxn>
                <a:cxn ang="0">
                  <a:pos x="0" y="152"/>
                </a:cxn>
                <a:cxn ang="0">
                  <a:pos x="0" y="168"/>
                </a:cxn>
                <a:cxn ang="0">
                  <a:pos x="58" y="188"/>
                </a:cxn>
                <a:cxn ang="0">
                  <a:pos x="118" y="194"/>
                </a:cxn>
                <a:cxn ang="0">
                  <a:pos x="100" y="184"/>
                </a:cxn>
                <a:cxn ang="0">
                  <a:pos x="74" y="158"/>
                </a:cxn>
                <a:cxn ang="0">
                  <a:pos x="66" y="142"/>
                </a:cxn>
                <a:cxn ang="0">
                  <a:pos x="98" y="162"/>
                </a:cxn>
                <a:cxn ang="0">
                  <a:pos x="134" y="172"/>
                </a:cxn>
                <a:cxn ang="0">
                  <a:pos x="132" y="160"/>
                </a:cxn>
                <a:cxn ang="0">
                  <a:pos x="132" y="142"/>
                </a:cxn>
                <a:cxn ang="0">
                  <a:pos x="134" y="136"/>
                </a:cxn>
                <a:cxn ang="0">
                  <a:pos x="170" y="170"/>
                </a:cxn>
                <a:cxn ang="0">
                  <a:pos x="190" y="216"/>
                </a:cxn>
                <a:cxn ang="0">
                  <a:pos x="194" y="206"/>
                </a:cxn>
                <a:cxn ang="0">
                  <a:pos x="204" y="196"/>
                </a:cxn>
                <a:cxn ang="0">
                  <a:pos x="210" y="194"/>
                </a:cxn>
                <a:cxn ang="0">
                  <a:pos x="220" y="198"/>
                </a:cxn>
                <a:cxn ang="0">
                  <a:pos x="226" y="214"/>
                </a:cxn>
                <a:cxn ang="0">
                  <a:pos x="228" y="226"/>
                </a:cxn>
                <a:cxn ang="0">
                  <a:pos x="224" y="238"/>
                </a:cxn>
                <a:cxn ang="0">
                  <a:pos x="218" y="248"/>
                </a:cxn>
                <a:cxn ang="0">
                  <a:pos x="212" y="250"/>
                </a:cxn>
                <a:cxn ang="0">
                  <a:pos x="226" y="260"/>
                </a:cxn>
                <a:cxn ang="0">
                  <a:pos x="234" y="208"/>
                </a:cxn>
                <a:cxn ang="0">
                  <a:pos x="282" y="132"/>
                </a:cxn>
                <a:cxn ang="0">
                  <a:pos x="228" y="148"/>
                </a:cxn>
                <a:cxn ang="0">
                  <a:pos x="250" y="104"/>
                </a:cxn>
                <a:cxn ang="0">
                  <a:pos x="286" y="60"/>
                </a:cxn>
                <a:cxn ang="0">
                  <a:pos x="264" y="62"/>
                </a:cxn>
                <a:cxn ang="0">
                  <a:pos x="222" y="70"/>
                </a:cxn>
                <a:cxn ang="0">
                  <a:pos x="248" y="14"/>
                </a:cxn>
                <a:cxn ang="0">
                  <a:pos x="216" y="18"/>
                </a:cxn>
                <a:cxn ang="0">
                  <a:pos x="158" y="38"/>
                </a:cxn>
                <a:cxn ang="0">
                  <a:pos x="130" y="54"/>
                </a:cxn>
              </a:cxnLst>
              <a:rect l="0" t="0" r="r" b="b"/>
              <a:pathLst>
                <a:path w="286" h="260">
                  <a:moveTo>
                    <a:pt x="130" y="54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30" y="6"/>
                  </a:lnTo>
                  <a:lnTo>
                    <a:pt x="116" y="14"/>
                  </a:lnTo>
                  <a:lnTo>
                    <a:pt x="102" y="22"/>
                  </a:lnTo>
                  <a:lnTo>
                    <a:pt x="90" y="32"/>
                  </a:lnTo>
                  <a:lnTo>
                    <a:pt x="78" y="44"/>
                  </a:lnTo>
                  <a:lnTo>
                    <a:pt x="68" y="56"/>
                  </a:lnTo>
                  <a:lnTo>
                    <a:pt x="58" y="70"/>
                  </a:lnTo>
                  <a:lnTo>
                    <a:pt x="48" y="8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24" y="68"/>
                  </a:lnTo>
                  <a:lnTo>
                    <a:pt x="10" y="104"/>
                  </a:lnTo>
                  <a:lnTo>
                    <a:pt x="6" y="120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8" y="180"/>
                  </a:lnTo>
                  <a:lnTo>
                    <a:pt x="58" y="188"/>
                  </a:lnTo>
                  <a:lnTo>
                    <a:pt x="8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00" y="184"/>
                  </a:lnTo>
                  <a:lnTo>
                    <a:pt x="86" y="172"/>
                  </a:lnTo>
                  <a:lnTo>
                    <a:pt x="74" y="15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2" y="154"/>
                  </a:lnTo>
                  <a:lnTo>
                    <a:pt x="98" y="162"/>
                  </a:lnTo>
                  <a:lnTo>
                    <a:pt x="116" y="168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2" y="160"/>
                  </a:lnTo>
                  <a:lnTo>
                    <a:pt x="130" y="150"/>
                  </a:lnTo>
                  <a:lnTo>
                    <a:pt x="132" y="142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54" y="152"/>
                  </a:lnTo>
                  <a:lnTo>
                    <a:pt x="170" y="170"/>
                  </a:lnTo>
                  <a:lnTo>
                    <a:pt x="182" y="192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4" y="206"/>
                  </a:lnTo>
                  <a:lnTo>
                    <a:pt x="198" y="200"/>
                  </a:lnTo>
                  <a:lnTo>
                    <a:pt x="204" y="196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6" y="194"/>
                  </a:lnTo>
                  <a:lnTo>
                    <a:pt x="220" y="198"/>
                  </a:lnTo>
                  <a:lnTo>
                    <a:pt x="224" y="206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8" y="226"/>
                  </a:lnTo>
                  <a:lnTo>
                    <a:pt x="224" y="238"/>
                  </a:lnTo>
                  <a:lnTo>
                    <a:pt x="224" y="238"/>
                  </a:lnTo>
                  <a:lnTo>
                    <a:pt x="222" y="244"/>
                  </a:lnTo>
                  <a:lnTo>
                    <a:pt x="218" y="248"/>
                  </a:lnTo>
                  <a:lnTo>
                    <a:pt x="216" y="250"/>
                  </a:lnTo>
                  <a:lnTo>
                    <a:pt x="212" y="25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30" y="224"/>
                  </a:lnTo>
                  <a:lnTo>
                    <a:pt x="234" y="208"/>
                  </a:lnTo>
                  <a:lnTo>
                    <a:pt x="240" y="196"/>
                  </a:lnTo>
                  <a:lnTo>
                    <a:pt x="282" y="132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236" y="126"/>
                  </a:lnTo>
                  <a:lnTo>
                    <a:pt x="250" y="104"/>
                  </a:lnTo>
                  <a:lnTo>
                    <a:pt x="266" y="82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64" y="62"/>
                  </a:lnTo>
                  <a:lnTo>
                    <a:pt x="244" y="66"/>
                  </a:lnTo>
                  <a:lnTo>
                    <a:pt x="222" y="70"/>
                  </a:lnTo>
                  <a:lnTo>
                    <a:pt x="202" y="76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16" y="18"/>
                  </a:lnTo>
                  <a:lnTo>
                    <a:pt x="186" y="26"/>
                  </a:lnTo>
                  <a:lnTo>
                    <a:pt x="158" y="38"/>
                  </a:lnTo>
                  <a:lnTo>
                    <a:pt x="130" y="54"/>
                  </a:lnTo>
                  <a:lnTo>
                    <a:pt x="130" y="54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2903" y="1781"/>
              <a:ext cx="40" cy="4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32" y="34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22" y="38"/>
                </a:cxn>
                <a:cxn ang="0">
                  <a:pos x="16" y="34"/>
                </a:cxn>
                <a:cxn ang="0">
                  <a:pos x="8" y="2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28"/>
                </a:cxn>
                <a:cxn ang="0">
                  <a:pos x="14" y="38"/>
                </a:cxn>
                <a:cxn ang="0">
                  <a:pos x="14" y="38"/>
                </a:cxn>
                <a:cxn ang="0">
                  <a:pos x="22" y="44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32" y="42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40" y="18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0" h="44">
                  <a:moveTo>
                    <a:pt x="38" y="0"/>
                  </a:moveTo>
                  <a:lnTo>
                    <a:pt x="38" y="0"/>
                  </a:lnTo>
                  <a:lnTo>
                    <a:pt x="38" y="16"/>
                  </a:lnTo>
                  <a:lnTo>
                    <a:pt x="36" y="28"/>
                  </a:lnTo>
                  <a:lnTo>
                    <a:pt x="32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16" y="34"/>
                  </a:lnTo>
                  <a:lnTo>
                    <a:pt x="8" y="2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18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2801" y="1795"/>
              <a:ext cx="38" cy="4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16"/>
                </a:cxn>
                <a:cxn ang="0">
                  <a:pos x="34" y="26"/>
                </a:cxn>
                <a:cxn ang="0">
                  <a:pos x="30" y="34"/>
                </a:cxn>
                <a:cxn ang="0">
                  <a:pos x="26" y="38"/>
                </a:cxn>
                <a:cxn ang="0">
                  <a:pos x="26" y="38"/>
                </a:cxn>
                <a:cxn ang="0">
                  <a:pos x="20" y="38"/>
                </a:cxn>
                <a:cxn ang="0">
                  <a:pos x="14" y="34"/>
                </a:cxn>
                <a:cxn ang="0">
                  <a:pos x="8" y="2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2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20" y="44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30" y="42"/>
                </a:cxn>
                <a:cxn ang="0">
                  <a:pos x="32" y="40"/>
                </a:cxn>
                <a:cxn ang="0">
                  <a:pos x="36" y="30"/>
                </a:cxn>
                <a:cxn ang="0">
                  <a:pos x="36" y="30"/>
                </a:cxn>
                <a:cxn ang="0">
                  <a:pos x="38" y="18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8" h="44">
                  <a:moveTo>
                    <a:pt x="36" y="0"/>
                  </a:moveTo>
                  <a:lnTo>
                    <a:pt x="36" y="0"/>
                  </a:lnTo>
                  <a:lnTo>
                    <a:pt x="36" y="16"/>
                  </a:lnTo>
                  <a:lnTo>
                    <a:pt x="34" y="26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0" y="38"/>
                  </a:lnTo>
                  <a:lnTo>
                    <a:pt x="14" y="34"/>
                  </a:lnTo>
                  <a:lnTo>
                    <a:pt x="8" y="2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20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18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E6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37"/>
            <p:cNvSpPr>
              <a:spLocks/>
            </p:cNvSpPr>
            <p:nvPr/>
          </p:nvSpPr>
          <p:spPr bwMode="auto">
            <a:xfrm>
              <a:off x="3005" y="2463"/>
              <a:ext cx="36" cy="20"/>
            </a:xfrm>
            <a:custGeom>
              <a:avLst/>
              <a:gdLst/>
              <a:ahLst/>
              <a:cxnLst>
                <a:cxn ang="0">
                  <a:pos x="28" y="20"/>
                </a:cxn>
                <a:cxn ang="0">
                  <a:pos x="36" y="6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28" y="20"/>
                </a:cxn>
                <a:cxn ang="0">
                  <a:pos x="28" y="20"/>
                </a:cxn>
              </a:cxnLst>
              <a:rect l="0" t="0" r="r" b="b"/>
              <a:pathLst>
                <a:path w="36" h="20">
                  <a:moveTo>
                    <a:pt x="28" y="20"/>
                  </a:moveTo>
                  <a:lnTo>
                    <a:pt x="36" y="6"/>
                  </a:lnTo>
                  <a:lnTo>
                    <a:pt x="8" y="0"/>
                  </a:lnTo>
                  <a:lnTo>
                    <a:pt x="0" y="10"/>
                  </a:lnTo>
                  <a:lnTo>
                    <a:pt x="28" y="2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38"/>
            <p:cNvSpPr>
              <a:spLocks/>
            </p:cNvSpPr>
            <p:nvPr/>
          </p:nvSpPr>
          <p:spPr bwMode="auto">
            <a:xfrm>
              <a:off x="2983" y="2505"/>
              <a:ext cx="34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30" y="20"/>
                </a:cxn>
                <a:cxn ang="0">
                  <a:pos x="34" y="1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4" h="20">
                  <a:moveTo>
                    <a:pt x="4" y="0"/>
                  </a:moveTo>
                  <a:lnTo>
                    <a:pt x="0" y="8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39"/>
            <p:cNvSpPr>
              <a:spLocks/>
            </p:cNvSpPr>
            <p:nvPr/>
          </p:nvSpPr>
          <p:spPr bwMode="auto">
            <a:xfrm>
              <a:off x="2993" y="2485"/>
              <a:ext cx="34" cy="22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34" y="10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30" y="22"/>
                </a:cxn>
                <a:cxn ang="0">
                  <a:pos x="30" y="22"/>
                </a:cxn>
              </a:cxnLst>
              <a:rect l="0" t="0" r="r" b="b"/>
              <a:pathLst>
                <a:path w="34" h="22">
                  <a:moveTo>
                    <a:pt x="30" y="22"/>
                  </a:moveTo>
                  <a:lnTo>
                    <a:pt x="34" y="1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30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40"/>
            <p:cNvSpPr>
              <a:spLocks/>
            </p:cNvSpPr>
            <p:nvPr/>
          </p:nvSpPr>
          <p:spPr bwMode="auto">
            <a:xfrm>
              <a:off x="2915" y="2597"/>
              <a:ext cx="32" cy="34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24" y="0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32" y="12"/>
                </a:cxn>
                <a:cxn ang="0">
                  <a:pos x="32" y="12"/>
                </a:cxn>
              </a:cxnLst>
              <a:rect l="0" t="0" r="r" b="b"/>
              <a:pathLst>
                <a:path w="32" h="34">
                  <a:moveTo>
                    <a:pt x="32" y="1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41"/>
            <p:cNvSpPr>
              <a:spLocks/>
            </p:cNvSpPr>
            <p:nvPr/>
          </p:nvSpPr>
          <p:spPr bwMode="auto">
            <a:xfrm>
              <a:off x="2895" y="2573"/>
              <a:ext cx="36" cy="36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36" y="12"/>
                </a:cxn>
                <a:cxn ang="0">
                  <a:pos x="28" y="0"/>
                </a:cxn>
                <a:cxn ang="0">
                  <a:pos x="0" y="22"/>
                </a:cxn>
                <a:cxn ang="0">
                  <a:pos x="10" y="36"/>
                </a:cxn>
                <a:cxn ang="0">
                  <a:pos x="10" y="36"/>
                </a:cxn>
              </a:cxnLst>
              <a:rect l="0" t="0" r="r" b="b"/>
              <a:pathLst>
                <a:path w="36" h="36">
                  <a:moveTo>
                    <a:pt x="10" y="36"/>
                  </a:moveTo>
                  <a:lnTo>
                    <a:pt x="36" y="12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42"/>
            <p:cNvSpPr>
              <a:spLocks/>
            </p:cNvSpPr>
            <p:nvPr/>
          </p:nvSpPr>
          <p:spPr bwMode="auto">
            <a:xfrm>
              <a:off x="2935" y="2619"/>
              <a:ext cx="30" cy="38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30" y="14"/>
                </a:cxn>
                <a:cxn ang="0">
                  <a:pos x="20" y="0"/>
                </a:cxn>
                <a:cxn ang="0">
                  <a:pos x="0" y="26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30" h="38">
                  <a:moveTo>
                    <a:pt x="10" y="38"/>
                  </a:moveTo>
                  <a:lnTo>
                    <a:pt x="30" y="14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EBE3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43"/>
            <p:cNvSpPr>
              <a:spLocks/>
            </p:cNvSpPr>
            <p:nvPr/>
          </p:nvSpPr>
          <p:spPr bwMode="auto">
            <a:xfrm>
              <a:off x="2849" y="1861"/>
              <a:ext cx="78" cy="5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0" y="32"/>
                </a:cxn>
                <a:cxn ang="0">
                  <a:pos x="20" y="42"/>
                </a:cxn>
                <a:cxn ang="0">
                  <a:pos x="32" y="50"/>
                </a:cxn>
                <a:cxn ang="0">
                  <a:pos x="40" y="52"/>
                </a:cxn>
                <a:cxn ang="0">
                  <a:pos x="46" y="54"/>
                </a:cxn>
                <a:cxn ang="0">
                  <a:pos x="52" y="52"/>
                </a:cxn>
                <a:cxn ang="0">
                  <a:pos x="60" y="48"/>
                </a:cxn>
                <a:cxn ang="0">
                  <a:pos x="64" y="42"/>
                </a:cxn>
                <a:cxn ang="0">
                  <a:pos x="70" y="32"/>
                </a:cxn>
                <a:cxn ang="0">
                  <a:pos x="76" y="1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2" y="4"/>
                </a:cxn>
                <a:cxn ang="0">
                  <a:pos x="52" y="12"/>
                </a:cxn>
                <a:cxn ang="0">
                  <a:pos x="26" y="18"/>
                </a:cxn>
                <a:cxn ang="0">
                  <a:pos x="14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78" h="54">
                  <a:moveTo>
                    <a:pt x="0" y="20"/>
                  </a:moveTo>
                  <a:lnTo>
                    <a:pt x="0" y="20"/>
                  </a:lnTo>
                  <a:lnTo>
                    <a:pt x="10" y="32"/>
                  </a:lnTo>
                  <a:lnTo>
                    <a:pt x="20" y="42"/>
                  </a:lnTo>
                  <a:lnTo>
                    <a:pt x="32" y="50"/>
                  </a:lnTo>
                  <a:lnTo>
                    <a:pt x="40" y="52"/>
                  </a:lnTo>
                  <a:lnTo>
                    <a:pt x="46" y="54"/>
                  </a:lnTo>
                  <a:lnTo>
                    <a:pt x="52" y="52"/>
                  </a:lnTo>
                  <a:lnTo>
                    <a:pt x="60" y="48"/>
                  </a:lnTo>
                  <a:lnTo>
                    <a:pt x="64" y="42"/>
                  </a:lnTo>
                  <a:lnTo>
                    <a:pt x="70" y="32"/>
                  </a:lnTo>
                  <a:lnTo>
                    <a:pt x="76" y="18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2" y="4"/>
                  </a:lnTo>
                  <a:lnTo>
                    <a:pt x="52" y="12"/>
                  </a:lnTo>
                  <a:lnTo>
                    <a:pt x="26" y="18"/>
                  </a:lnTo>
                  <a:lnTo>
                    <a:pt x="14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44"/>
            <p:cNvSpPr>
              <a:spLocks/>
            </p:cNvSpPr>
            <p:nvPr/>
          </p:nvSpPr>
          <p:spPr bwMode="auto">
            <a:xfrm>
              <a:off x="2999" y="1957"/>
              <a:ext cx="116" cy="120"/>
            </a:xfrm>
            <a:custGeom>
              <a:avLst/>
              <a:gdLst/>
              <a:ahLst/>
              <a:cxnLst>
                <a:cxn ang="0">
                  <a:pos x="116" y="94"/>
                </a:cxn>
                <a:cxn ang="0">
                  <a:pos x="74" y="88"/>
                </a:cxn>
                <a:cxn ang="0">
                  <a:pos x="46" y="120"/>
                </a:cxn>
                <a:cxn ang="0">
                  <a:pos x="38" y="80"/>
                </a:cxn>
                <a:cxn ang="0">
                  <a:pos x="0" y="62"/>
                </a:cxn>
                <a:cxn ang="0">
                  <a:pos x="36" y="42"/>
                </a:cxn>
                <a:cxn ang="0">
                  <a:pos x="40" y="0"/>
                </a:cxn>
                <a:cxn ang="0">
                  <a:pos x="70" y="30"/>
                </a:cxn>
                <a:cxn ang="0">
                  <a:pos x="112" y="20"/>
                </a:cxn>
                <a:cxn ang="0">
                  <a:pos x="94" y="58"/>
                </a:cxn>
                <a:cxn ang="0">
                  <a:pos x="116" y="94"/>
                </a:cxn>
              </a:cxnLst>
              <a:rect l="0" t="0" r="r" b="b"/>
              <a:pathLst>
                <a:path w="116" h="120">
                  <a:moveTo>
                    <a:pt x="116" y="94"/>
                  </a:moveTo>
                  <a:lnTo>
                    <a:pt x="74" y="88"/>
                  </a:lnTo>
                  <a:lnTo>
                    <a:pt x="46" y="120"/>
                  </a:lnTo>
                  <a:lnTo>
                    <a:pt x="38" y="80"/>
                  </a:lnTo>
                  <a:lnTo>
                    <a:pt x="0" y="62"/>
                  </a:lnTo>
                  <a:lnTo>
                    <a:pt x="36" y="42"/>
                  </a:lnTo>
                  <a:lnTo>
                    <a:pt x="40" y="0"/>
                  </a:lnTo>
                  <a:lnTo>
                    <a:pt x="70" y="30"/>
                  </a:lnTo>
                  <a:lnTo>
                    <a:pt x="112" y="20"/>
                  </a:lnTo>
                  <a:lnTo>
                    <a:pt x="94" y="58"/>
                  </a:lnTo>
                  <a:lnTo>
                    <a:pt x="116" y="94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45"/>
            <p:cNvSpPr>
              <a:spLocks/>
            </p:cNvSpPr>
            <p:nvPr/>
          </p:nvSpPr>
          <p:spPr bwMode="auto">
            <a:xfrm>
              <a:off x="3077" y="1741"/>
              <a:ext cx="54" cy="92"/>
            </a:xfrm>
            <a:custGeom>
              <a:avLst/>
              <a:gdLst/>
              <a:ahLst/>
              <a:cxnLst>
                <a:cxn ang="0">
                  <a:pos x="54" y="76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8"/>
                </a:cxn>
                <a:cxn ang="0">
                  <a:pos x="28" y="92"/>
                </a:cxn>
                <a:cxn ang="0">
                  <a:pos x="28" y="92"/>
                </a:cxn>
                <a:cxn ang="0">
                  <a:pos x="40" y="84"/>
                </a:cxn>
                <a:cxn ang="0">
                  <a:pos x="54" y="76"/>
                </a:cxn>
                <a:cxn ang="0">
                  <a:pos x="54" y="76"/>
                </a:cxn>
              </a:cxnLst>
              <a:rect l="0" t="0" r="r" b="b"/>
              <a:pathLst>
                <a:path w="54" h="92">
                  <a:moveTo>
                    <a:pt x="54" y="76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8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40" y="84"/>
                  </a:lnTo>
                  <a:lnTo>
                    <a:pt x="54" y="76"/>
                  </a:lnTo>
                  <a:lnTo>
                    <a:pt x="54" y="76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46"/>
            <p:cNvSpPr>
              <a:spLocks/>
            </p:cNvSpPr>
            <p:nvPr/>
          </p:nvSpPr>
          <p:spPr bwMode="auto">
            <a:xfrm>
              <a:off x="2863" y="2003"/>
              <a:ext cx="74" cy="4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2" y="42"/>
                </a:cxn>
                <a:cxn ang="0">
                  <a:pos x="72" y="42"/>
                </a:cxn>
                <a:cxn ang="0">
                  <a:pos x="74" y="1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74" h="42">
                  <a:moveTo>
                    <a:pt x="0" y="26"/>
                  </a:moveTo>
                  <a:lnTo>
                    <a:pt x="72" y="42"/>
                  </a:lnTo>
                  <a:lnTo>
                    <a:pt x="72" y="42"/>
                  </a:lnTo>
                  <a:lnTo>
                    <a:pt x="74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F16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6" name="Группа 184"/>
          <p:cNvGrpSpPr/>
          <p:nvPr/>
        </p:nvGrpSpPr>
        <p:grpSpPr>
          <a:xfrm>
            <a:off x="1571604" y="-714404"/>
            <a:ext cx="289237" cy="293118"/>
            <a:chOff x="6140151" y="1359214"/>
            <a:chExt cx="289237" cy="293118"/>
          </a:xfrm>
        </p:grpSpPr>
        <p:sp>
          <p:nvSpPr>
            <p:cNvPr id="137" name="Freeform 28"/>
            <p:cNvSpPr>
              <a:spLocks/>
            </p:cNvSpPr>
            <p:nvPr/>
          </p:nvSpPr>
          <p:spPr bwMode="auto">
            <a:xfrm flipH="1">
              <a:off x="6140151" y="1359214"/>
              <a:ext cx="289237" cy="293118"/>
            </a:xfrm>
            <a:custGeom>
              <a:avLst/>
              <a:gdLst/>
              <a:ahLst/>
              <a:cxnLst>
                <a:cxn ang="0">
                  <a:pos x="256" y="36"/>
                </a:cxn>
                <a:cxn ang="0">
                  <a:pos x="216" y="12"/>
                </a:cxn>
                <a:cxn ang="0">
                  <a:pos x="200" y="6"/>
                </a:cxn>
                <a:cxn ang="0">
                  <a:pos x="166" y="0"/>
                </a:cxn>
                <a:cxn ang="0">
                  <a:pos x="148" y="0"/>
                </a:cxn>
                <a:cxn ang="0">
                  <a:pos x="118" y="2"/>
                </a:cxn>
                <a:cxn ang="0">
                  <a:pos x="92" y="10"/>
                </a:cxn>
                <a:cxn ang="0">
                  <a:pos x="66" y="24"/>
                </a:cxn>
                <a:cxn ang="0">
                  <a:pos x="44" y="44"/>
                </a:cxn>
                <a:cxn ang="0">
                  <a:pos x="30" y="58"/>
                </a:cxn>
                <a:cxn ang="0">
                  <a:pos x="12" y="88"/>
                </a:cxn>
                <a:cxn ang="0">
                  <a:pos x="6" y="104"/>
                </a:cxn>
                <a:cxn ang="0">
                  <a:pos x="0" y="148"/>
                </a:cxn>
                <a:cxn ang="0">
                  <a:pos x="0" y="164"/>
                </a:cxn>
                <a:cxn ang="0">
                  <a:pos x="6" y="192"/>
                </a:cxn>
                <a:cxn ang="0">
                  <a:pos x="12" y="206"/>
                </a:cxn>
                <a:cxn ang="0">
                  <a:pos x="24" y="230"/>
                </a:cxn>
                <a:cxn ang="0">
                  <a:pos x="44" y="252"/>
                </a:cxn>
                <a:cxn ang="0">
                  <a:pos x="54" y="262"/>
                </a:cxn>
                <a:cxn ang="0">
                  <a:pos x="78" y="280"/>
                </a:cxn>
                <a:cxn ang="0">
                  <a:pos x="104" y="292"/>
                </a:cxn>
                <a:cxn ang="0">
                  <a:pos x="134" y="300"/>
                </a:cxn>
                <a:cxn ang="0">
                  <a:pos x="148" y="302"/>
                </a:cxn>
                <a:cxn ang="0">
                  <a:pos x="180" y="300"/>
                </a:cxn>
                <a:cxn ang="0">
                  <a:pos x="200" y="296"/>
                </a:cxn>
                <a:cxn ang="0">
                  <a:pos x="236" y="276"/>
                </a:cxn>
                <a:cxn ang="0">
                  <a:pos x="254" y="260"/>
                </a:cxn>
                <a:cxn ang="0">
                  <a:pos x="272" y="234"/>
                </a:cxn>
                <a:cxn ang="0">
                  <a:pos x="282" y="214"/>
                </a:cxn>
                <a:cxn ang="0">
                  <a:pos x="296" y="168"/>
                </a:cxn>
                <a:cxn ang="0">
                  <a:pos x="298" y="142"/>
                </a:cxn>
                <a:cxn ang="0">
                  <a:pos x="292" y="90"/>
                </a:cxn>
                <a:cxn ang="0">
                  <a:pos x="286" y="74"/>
                </a:cxn>
                <a:cxn ang="0">
                  <a:pos x="268" y="46"/>
                </a:cxn>
                <a:cxn ang="0">
                  <a:pos x="256" y="36"/>
                </a:cxn>
              </a:cxnLst>
              <a:rect l="0" t="0" r="r" b="b"/>
              <a:pathLst>
                <a:path w="298" h="302">
                  <a:moveTo>
                    <a:pt x="256" y="36"/>
                  </a:moveTo>
                  <a:lnTo>
                    <a:pt x="256" y="36"/>
                  </a:lnTo>
                  <a:lnTo>
                    <a:pt x="236" y="2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00" y="6"/>
                  </a:lnTo>
                  <a:lnTo>
                    <a:pt x="184" y="2"/>
                  </a:lnTo>
                  <a:lnTo>
                    <a:pt x="166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4" y="0"/>
                  </a:lnTo>
                  <a:lnTo>
                    <a:pt x="118" y="2"/>
                  </a:lnTo>
                  <a:lnTo>
                    <a:pt x="104" y="6"/>
                  </a:lnTo>
                  <a:lnTo>
                    <a:pt x="92" y="10"/>
                  </a:lnTo>
                  <a:lnTo>
                    <a:pt x="78" y="16"/>
                  </a:lnTo>
                  <a:lnTo>
                    <a:pt x="66" y="24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30" y="58"/>
                  </a:lnTo>
                  <a:lnTo>
                    <a:pt x="20" y="72"/>
                  </a:lnTo>
                  <a:lnTo>
                    <a:pt x="12" y="88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2" y="12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64"/>
                  </a:lnTo>
                  <a:lnTo>
                    <a:pt x="2" y="178"/>
                  </a:lnTo>
                  <a:lnTo>
                    <a:pt x="6" y="192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8" y="218"/>
                  </a:lnTo>
                  <a:lnTo>
                    <a:pt x="24" y="230"/>
                  </a:lnTo>
                  <a:lnTo>
                    <a:pt x="34" y="24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54" y="262"/>
                  </a:lnTo>
                  <a:lnTo>
                    <a:pt x="66" y="272"/>
                  </a:lnTo>
                  <a:lnTo>
                    <a:pt x="78" y="280"/>
                  </a:lnTo>
                  <a:lnTo>
                    <a:pt x="92" y="286"/>
                  </a:lnTo>
                  <a:lnTo>
                    <a:pt x="104" y="292"/>
                  </a:lnTo>
                  <a:lnTo>
                    <a:pt x="118" y="296"/>
                  </a:lnTo>
                  <a:lnTo>
                    <a:pt x="134" y="300"/>
                  </a:lnTo>
                  <a:lnTo>
                    <a:pt x="148" y="302"/>
                  </a:lnTo>
                  <a:lnTo>
                    <a:pt x="148" y="302"/>
                  </a:lnTo>
                  <a:lnTo>
                    <a:pt x="164" y="302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200" y="296"/>
                  </a:lnTo>
                  <a:lnTo>
                    <a:pt x="218" y="288"/>
                  </a:lnTo>
                  <a:lnTo>
                    <a:pt x="236" y="276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64" y="248"/>
                  </a:lnTo>
                  <a:lnTo>
                    <a:pt x="272" y="234"/>
                  </a:lnTo>
                  <a:lnTo>
                    <a:pt x="272" y="234"/>
                  </a:lnTo>
                  <a:lnTo>
                    <a:pt x="282" y="214"/>
                  </a:lnTo>
                  <a:lnTo>
                    <a:pt x="290" y="192"/>
                  </a:lnTo>
                  <a:lnTo>
                    <a:pt x="296" y="168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98" y="114"/>
                  </a:lnTo>
                  <a:lnTo>
                    <a:pt x="292" y="90"/>
                  </a:lnTo>
                  <a:lnTo>
                    <a:pt x="292" y="90"/>
                  </a:lnTo>
                  <a:lnTo>
                    <a:pt x="286" y="74"/>
                  </a:lnTo>
                  <a:lnTo>
                    <a:pt x="278" y="60"/>
                  </a:lnTo>
                  <a:lnTo>
                    <a:pt x="268" y="46"/>
                  </a:lnTo>
                  <a:lnTo>
                    <a:pt x="256" y="36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4F5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29"/>
            <p:cNvSpPr>
              <a:spLocks/>
            </p:cNvSpPr>
            <p:nvPr/>
          </p:nvSpPr>
          <p:spPr bwMode="auto">
            <a:xfrm flipH="1">
              <a:off x="6145974" y="1370861"/>
              <a:ext cx="116471" cy="110647"/>
            </a:xfrm>
            <a:custGeom>
              <a:avLst/>
              <a:gdLst/>
              <a:ahLst/>
              <a:cxnLst>
                <a:cxn ang="0">
                  <a:pos x="84" y="24"/>
                </a:cxn>
                <a:cxn ang="0">
                  <a:pos x="84" y="24"/>
                </a:cxn>
                <a:cxn ang="0">
                  <a:pos x="64" y="10"/>
                </a:cxn>
                <a:cxn ang="0">
                  <a:pos x="44" y="0"/>
                </a:cxn>
                <a:cxn ang="0">
                  <a:pos x="0" y="38"/>
                </a:cxn>
                <a:cxn ang="0">
                  <a:pos x="18" y="104"/>
                </a:cxn>
                <a:cxn ang="0">
                  <a:pos x="86" y="114"/>
                </a:cxn>
                <a:cxn ang="0">
                  <a:pos x="120" y="78"/>
                </a:cxn>
                <a:cxn ang="0">
                  <a:pos x="120" y="78"/>
                </a:cxn>
                <a:cxn ang="0">
                  <a:pos x="114" y="62"/>
                </a:cxn>
                <a:cxn ang="0">
                  <a:pos x="106" y="48"/>
                </a:cxn>
                <a:cxn ang="0">
                  <a:pos x="96" y="34"/>
                </a:cxn>
                <a:cxn ang="0">
                  <a:pos x="84" y="24"/>
                </a:cxn>
                <a:cxn ang="0">
                  <a:pos x="84" y="24"/>
                </a:cxn>
              </a:cxnLst>
              <a:rect l="0" t="0" r="r" b="b"/>
              <a:pathLst>
                <a:path w="120" h="114">
                  <a:moveTo>
                    <a:pt x="84" y="24"/>
                  </a:moveTo>
                  <a:lnTo>
                    <a:pt x="84" y="24"/>
                  </a:lnTo>
                  <a:lnTo>
                    <a:pt x="64" y="10"/>
                  </a:lnTo>
                  <a:lnTo>
                    <a:pt x="44" y="0"/>
                  </a:lnTo>
                  <a:lnTo>
                    <a:pt x="0" y="38"/>
                  </a:lnTo>
                  <a:lnTo>
                    <a:pt x="18" y="104"/>
                  </a:lnTo>
                  <a:lnTo>
                    <a:pt x="86" y="114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4" y="62"/>
                  </a:lnTo>
                  <a:lnTo>
                    <a:pt x="106" y="48"/>
                  </a:lnTo>
                  <a:lnTo>
                    <a:pt x="96" y="34"/>
                  </a:lnTo>
                  <a:lnTo>
                    <a:pt x="84" y="24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30"/>
            <p:cNvSpPr>
              <a:spLocks/>
            </p:cNvSpPr>
            <p:nvPr/>
          </p:nvSpPr>
          <p:spPr bwMode="auto">
            <a:xfrm flipH="1">
              <a:off x="6336211" y="1456273"/>
              <a:ext cx="93177" cy="102883"/>
            </a:xfrm>
            <a:custGeom>
              <a:avLst/>
              <a:gdLst/>
              <a:ahLst/>
              <a:cxnLst>
                <a:cxn ang="0">
                  <a:pos x="96" y="58"/>
                </a:cxn>
                <a:cxn ang="0">
                  <a:pos x="70" y="0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2" y="78"/>
                </a:cxn>
                <a:cxn ang="0">
                  <a:pos x="6" y="92"/>
                </a:cxn>
                <a:cxn ang="0">
                  <a:pos x="12" y="106"/>
                </a:cxn>
                <a:cxn ang="0">
                  <a:pos x="72" y="106"/>
                </a:cxn>
                <a:cxn ang="0">
                  <a:pos x="96" y="58"/>
                </a:cxn>
                <a:cxn ang="0">
                  <a:pos x="96" y="58"/>
                </a:cxn>
              </a:cxnLst>
              <a:rect l="0" t="0" r="r" b="b"/>
              <a:pathLst>
                <a:path w="96" h="106">
                  <a:moveTo>
                    <a:pt x="96" y="58"/>
                  </a:moveTo>
                  <a:lnTo>
                    <a:pt x="70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2" y="78"/>
                  </a:lnTo>
                  <a:lnTo>
                    <a:pt x="6" y="92"/>
                  </a:lnTo>
                  <a:lnTo>
                    <a:pt x="12" y="106"/>
                  </a:lnTo>
                  <a:lnTo>
                    <a:pt x="72" y="106"/>
                  </a:lnTo>
                  <a:lnTo>
                    <a:pt x="96" y="58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31"/>
            <p:cNvSpPr>
              <a:spLocks/>
            </p:cNvSpPr>
            <p:nvPr/>
          </p:nvSpPr>
          <p:spPr bwMode="auto">
            <a:xfrm flipH="1">
              <a:off x="6165386" y="1555273"/>
              <a:ext cx="120354" cy="9511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52" y="94"/>
                </a:cxn>
                <a:cxn ang="0">
                  <a:pos x="70" y="86"/>
                </a:cxn>
                <a:cxn ang="0">
                  <a:pos x="88" y="74"/>
                </a:cxn>
                <a:cxn ang="0">
                  <a:pos x="106" y="58"/>
                </a:cxn>
                <a:cxn ang="0">
                  <a:pos x="106" y="58"/>
                </a:cxn>
                <a:cxn ang="0">
                  <a:pos x="116" y="46"/>
                </a:cxn>
                <a:cxn ang="0">
                  <a:pos x="124" y="32"/>
                </a:cxn>
                <a:cxn ang="0">
                  <a:pos x="98" y="0"/>
                </a:cxn>
                <a:cxn ang="0">
                  <a:pos x="22" y="0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124" h="98">
                  <a:moveTo>
                    <a:pt x="0" y="58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52" y="94"/>
                  </a:lnTo>
                  <a:lnTo>
                    <a:pt x="70" y="86"/>
                  </a:lnTo>
                  <a:lnTo>
                    <a:pt x="88" y="74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16" y="46"/>
                  </a:lnTo>
                  <a:lnTo>
                    <a:pt x="124" y="32"/>
                  </a:lnTo>
                  <a:lnTo>
                    <a:pt x="98" y="0"/>
                  </a:lnTo>
                  <a:lnTo>
                    <a:pt x="22" y="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285720" y="200024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контролируют зону между створкой и внутренней частью </a:t>
            </a:r>
            <a:r>
              <a:rPr lang="ru-RU" sz="1200" dirty="0" smtClean="0">
                <a:solidFill>
                  <a:srgbClr val="003E88"/>
                </a:solidFill>
              </a:rPr>
              <a:t>стены</a:t>
            </a:r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работают  во время открывания ворот</a:t>
            </a:r>
            <a:endParaRPr lang="ru-RU" sz="1200" dirty="0">
              <a:solidFill>
                <a:srgbClr val="003E88"/>
              </a:solidFill>
            </a:endParaRPr>
          </a:p>
        </p:txBody>
      </p:sp>
      <p:grpSp>
        <p:nvGrpSpPr>
          <p:cNvPr id="171" name="Группа 87"/>
          <p:cNvGrpSpPr/>
          <p:nvPr/>
        </p:nvGrpSpPr>
        <p:grpSpPr>
          <a:xfrm>
            <a:off x="142844" y="642918"/>
            <a:ext cx="2857520" cy="1285884"/>
            <a:chOff x="571472" y="642918"/>
            <a:chExt cx="2857520" cy="1285884"/>
          </a:xfrm>
        </p:grpSpPr>
        <p:sp>
          <p:nvSpPr>
            <p:cNvPr id="172" name="Овал 171"/>
            <p:cNvSpPr/>
            <p:nvPr/>
          </p:nvSpPr>
          <p:spPr>
            <a:xfrm>
              <a:off x="571472" y="642918"/>
              <a:ext cx="1285884" cy="128588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3" name="Группа 83"/>
            <p:cNvGrpSpPr/>
            <p:nvPr/>
          </p:nvGrpSpPr>
          <p:grpSpPr>
            <a:xfrm>
              <a:off x="1857356" y="928670"/>
              <a:ext cx="1571636" cy="892552"/>
              <a:chOff x="1571604" y="3786190"/>
              <a:chExt cx="1571636" cy="892552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1571604" y="3786190"/>
                <a:ext cx="1571636" cy="89255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Фото-</a:t>
                </a:r>
              </a:p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   элементы</a:t>
                </a:r>
                <a:endParaRPr lang="en-US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75" name="Прямая соединительная линия 174"/>
              <p:cNvCxnSpPr>
                <a:stCxn id="172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32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2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700000">
                                      <p:cBhvr>
                                        <p:cTn id="11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700000">
                                      <p:cBhvr>
                                        <p:cTn id="1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2700000">
                                      <p:cBhvr>
                                        <p:cTn id="1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496 L -8.33333E-7 -2.22222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63 L -8.33333E-7 -0.0148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0">
                                      <p:cBhvr>
                                        <p:cTn id="27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53 0.03658 C 0.31702 0.19745 0.38768 0.35949 0.46927 0.43009 C 0.55087 0.50162 0.69132 0.4581 0.73594 0.4632 " pathEditMode="relative" rAng="0" ptsTypes="aaA">
                                      <p:cBhvr>
                                        <p:cTn id="29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44444E-6 2.22222E-6 L 0.5993 0.4270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191 -4.44444E-6 C -0.03836 -0.01759 -0.16823 -0.02662 -0.23941 -0.10532 C -0.31059 -0.18425 -0.3868 -0.39652 -0.42552 -0.47314 " pathEditMode="relative" rAng="0" ptsTypes="aaa">
                                      <p:cBhvr>
                                        <p:cTn id="33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23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Сигн. ф. ЗАКРЫВАНИЕ"/>
          <p:cNvCxnSpPr/>
          <p:nvPr/>
        </p:nvCxnSpPr>
        <p:spPr>
          <a:xfrm rot="5400000" flipH="1" flipV="1">
            <a:off x="6089343" y="2495377"/>
            <a:ext cx="0" cy="3710342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000232" y="71414"/>
              <a:ext cx="514353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фотоэлементы «ЗАКРЫВАНИЕ». Логика работы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" name="Пирог 5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ирог 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Ф ЗАКРЫТИЕ"/>
          <p:cNvGrpSpPr/>
          <p:nvPr/>
        </p:nvGrpSpPr>
        <p:grpSpPr>
          <a:xfrm>
            <a:off x="4134872" y="4251998"/>
            <a:ext cx="3899420" cy="189077"/>
            <a:chOff x="5257954" y="902666"/>
            <a:chExt cx="2946587" cy="14287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061665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20" name="Фигура, имеющая форму буквы L 19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Фигура, имеющая форму буквы L 20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Подписи Ф."/>
          <p:cNvGrpSpPr/>
          <p:nvPr/>
        </p:nvGrpSpPr>
        <p:grpSpPr>
          <a:xfrm>
            <a:off x="3084447" y="4441075"/>
            <a:ext cx="4855306" cy="469487"/>
            <a:chOff x="3084447" y="4441075"/>
            <a:chExt cx="4855306" cy="469487"/>
          </a:xfrm>
        </p:grpSpPr>
        <p:sp>
          <p:nvSpPr>
            <p:cNvPr id="51" name="TextBox 50"/>
            <p:cNvSpPr txBox="1"/>
            <p:nvPr/>
          </p:nvSpPr>
          <p:spPr>
            <a:xfrm>
              <a:off x="3084447" y="4572008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«Закрывание»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9" name="Группа 87"/>
            <p:cNvGrpSpPr/>
            <p:nvPr/>
          </p:nvGrpSpPr>
          <p:grpSpPr>
            <a:xfrm>
              <a:off x="3934360" y="4441075"/>
              <a:ext cx="4005393" cy="300210"/>
              <a:chOff x="3934360" y="4441075"/>
              <a:chExt cx="4005393" cy="300210"/>
            </a:xfrm>
          </p:grpSpPr>
          <p:cxnSp>
            <p:nvCxnSpPr>
              <p:cNvPr id="53" name="Прямая соединительная линия 52"/>
              <p:cNvCxnSpPr>
                <a:stCxn id="51" idx="3"/>
              </p:cNvCxnSpPr>
              <p:nvPr/>
            </p:nvCxnSpPr>
            <p:spPr>
              <a:xfrm flipV="1">
                <a:off x="3934360" y="4441075"/>
                <a:ext cx="295051" cy="300210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>
                <a:stCxn id="51" idx="3"/>
              </p:cNvCxnSpPr>
              <p:nvPr/>
            </p:nvCxnSpPr>
            <p:spPr>
              <a:xfrm flipV="1">
                <a:off x="3934360" y="4441075"/>
                <a:ext cx="4005393" cy="300210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Группа 58"/>
          <p:cNvGrpSpPr/>
          <p:nvPr/>
        </p:nvGrpSpPr>
        <p:grpSpPr>
          <a:xfrm>
            <a:off x="214282" y="5357824"/>
            <a:ext cx="4857784" cy="714382"/>
            <a:chOff x="214282" y="500042"/>
            <a:chExt cx="4857784" cy="71438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4282" y="1000110"/>
              <a:ext cx="485778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214282" y="785796"/>
              <a:ext cx="478634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42910" y="571480"/>
              <a:ext cx="4429156" cy="214316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14282" y="571480"/>
              <a:ext cx="928694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Алгоритм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142976" y="571480"/>
              <a:ext cx="857256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Рабочая фаза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000232" y="571480"/>
              <a:ext cx="278608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Реакция на препятствие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720" y="785794"/>
              <a:ext cx="714380" cy="214316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A-S-E-EP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142976" y="785794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закрывание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000232" y="785794"/>
              <a:ext cx="307183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Реверс или реверс по выходу препятствия (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DS2-sw2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)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142976" y="1000108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закрывание</a:t>
              </a: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000232" y="1000108"/>
              <a:ext cx="300039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остановка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14282" y="1000108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B-C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grpSp>
          <p:nvGrpSpPr>
            <p:cNvPr id="72" name="Группа 84"/>
            <p:cNvGrpSpPr/>
            <p:nvPr/>
          </p:nvGrpSpPr>
          <p:grpSpPr>
            <a:xfrm>
              <a:off x="2000232" y="500042"/>
              <a:ext cx="2" cy="714382"/>
              <a:chOff x="1357290" y="3857628"/>
              <a:chExt cx="2" cy="714382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 rot="5400000">
                <a:off x="1142976" y="4357694"/>
                <a:ext cx="428630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Группа 84"/>
            <p:cNvGrpSpPr/>
            <p:nvPr/>
          </p:nvGrpSpPr>
          <p:grpSpPr>
            <a:xfrm>
              <a:off x="1071538" y="500042"/>
              <a:ext cx="2" cy="714382"/>
              <a:chOff x="1357290" y="3857628"/>
              <a:chExt cx="2" cy="714382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>
                <a:off x="1142976" y="4357694"/>
                <a:ext cx="428630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Машина" descr="Маш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14282" y="2071678"/>
            <a:ext cx="27146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E88"/>
                </a:solidFill>
              </a:rPr>
              <a:t>- контролируют зону перед створками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работают  во время закрывания ворот</a:t>
            </a:r>
          </a:p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000" i="1" dirty="0" smtClean="0">
                <a:solidFill>
                  <a:srgbClr val="003E88"/>
                </a:solidFill>
              </a:rPr>
              <a:t>* В автоматическом режиме также работают  при открытых воротах во время отсчета паузы автозакрывания</a:t>
            </a:r>
            <a:endParaRPr lang="ru-RU" sz="1000" i="1" dirty="0">
              <a:solidFill>
                <a:srgbClr val="003E88"/>
              </a:solidFill>
            </a:endParaRPr>
          </a:p>
        </p:txBody>
      </p:sp>
      <p:grpSp>
        <p:nvGrpSpPr>
          <p:cNvPr id="48" name="Группа 87"/>
          <p:cNvGrpSpPr/>
          <p:nvPr/>
        </p:nvGrpSpPr>
        <p:grpSpPr>
          <a:xfrm>
            <a:off x="142844" y="642918"/>
            <a:ext cx="2857520" cy="1285884"/>
            <a:chOff x="571472" y="642918"/>
            <a:chExt cx="2857520" cy="1285884"/>
          </a:xfrm>
        </p:grpSpPr>
        <p:sp>
          <p:nvSpPr>
            <p:cNvPr id="50" name="Овал 49"/>
            <p:cNvSpPr/>
            <p:nvPr/>
          </p:nvSpPr>
          <p:spPr>
            <a:xfrm>
              <a:off x="571472" y="642918"/>
              <a:ext cx="1285884" cy="128588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83"/>
            <p:cNvGrpSpPr/>
            <p:nvPr/>
          </p:nvGrpSpPr>
          <p:grpSpPr>
            <a:xfrm>
              <a:off x="1857356" y="928670"/>
              <a:ext cx="1571636" cy="892552"/>
              <a:chOff x="1571604" y="3786190"/>
              <a:chExt cx="1571636" cy="89255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71604" y="3786190"/>
                <a:ext cx="1571636" cy="89255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Фото-</a:t>
                </a:r>
              </a:p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   элементы</a:t>
                </a:r>
                <a:endParaRPr lang="en-US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6" name="Прямая соединительная линия 55"/>
              <p:cNvCxnSpPr>
                <a:stCxn id="50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8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8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800000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496 L -8.33333E-7 -2.2222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72222E-6 -1.85185E-6 L -4.72222E-6 -1.029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347 0.32477 L -0.00347 -1.0507 " pathEditMode="relative" rAng="0" ptsTypes="AA">
                                      <p:cBhvr>
                                        <p:cTn id="22" dur="8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3.33333E-6 L 0.00902 -3.33333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1250133" y="71414"/>
              <a:ext cx="664373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фотоэлементы «ОТКРЫВАНИЕ/ЗАКРЫВАНИЕ». Логика работы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" name="Пирог 5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ирог 6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20" name="Фигура, имеющая форму буквы L 19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Фигура, имеющая форму буквы L 20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44"/>
          <p:cNvGrpSpPr/>
          <p:nvPr/>
        </p:nvGrpSpPr>
        <p:grpSpPr>
          <a:xfrm>
            <a:off x="214282" y="5072074"/>
            <a:ext cx="4857784" cy="1143008"/>
            <a:chOff x="214282" y="4714884"/>
            <a:chExt cx="4857784" cy="1143008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214282" y="5429266"/>
              <a:ext cx="4857784" cy="428626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214282" y="5000638"/>
              <a:ext cx="478634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42910" y="4786322"/>
              <a:ext cx="4429156" cy="214316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14282" y="4786322"/>
              <a:ext cx="928694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Алгоритм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142976" y="4786322"/>
              <a:ext cx="857256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Рабочая фаза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000232" y="4786322"/>
              <a:ext cx="278608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Реакция на препятствие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85720" y="5000636"/>
              <a:ext cx="714380" cy="428628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A-S-E-EP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142976" y="5000636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открывание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000232" y="5000636"/>
              <a:ext cx="307183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Моментальное закрывание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142976" y="5643576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открывание</a:t>
              </a: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000232" y="5429264"/>
              <a:ext cx="3000396" cy="428626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остановка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214282" y="5214950"/>
              <a:ext cx="4786346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142976" y="5214948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закрывание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000232" y="5214948"/>
              <a:ext cx="307183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Реверс или реверс по выходу препятствия (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DS2-sw2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)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142976" y="5429264"/>
              <a:ext cx="85725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закрывание</a:t>
              </a: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214282" y="5429264"/>
              <a:ext cx="928694" cy="428628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B-C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grpSp>
          <p:nvGrpSpPr>
            <p:cNvPr id="12" name="Группа 84"/>
            <p:cNvGrpSpPr/>
            <p:nvPr/>
          </p:nvGrpSpPr>
          <p:grpSpPr>
            <a:xfrm>
              <a:off x="2000232" y="4714884"/>
              <a:ext cx="2" cy="1143008"/>
              <a:chOff x="1357290" y="3857628"/>
              <a:chExt cx="2" cy="1143008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5400000">
                <a:off x="928664" y="4572008"/>
                <a:ext cx="85725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84"/>
            <p:cNvGrpSpPr/>
            <p:nvPr/>
          </p:nvGrpSpPr>
          <p:grpSpPr>
            <a:xfrm>
              <a:off x="1071538" y="4714884"/>
              <a:ext cx="2" cy="1143008"/>
              <a:chOff x="1357290" y="3857628"/>
              <a:chExt cx="2" cy="1143008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>
                <a:off x="928664" y="4572008"/>
                <a:ext cx="85725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Подписи Ф."/>
          <p:cNvGrpSpPr/>
          <p:nvPr/>
        </p:nvGrpSpPr>
        <p:grpSpPr>
          <a:xfrm>
            <a:off x="3405115" y="928670"/>
            <a:ext cx="4534638" cy="830144"/>
            <a:chOff x="3405115" y="928670"/>
            <a:chExt cx="4534638" cy="830144"/>
          </a:xfrm>
        </p:grpSpPr>
        <p:sp>
          <p:nvSpPr>
            <p:cNvPr id="148" name="TextBox 147"/>
            <p:cNvSpPr txBox="1"/>
            <p:nvPr/>
          </p:nvSpPr>
          <p:spPr>
            <a:xfrm>
              <a:off x="3405115" y="928670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«Открывание / Закрывание»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7" name="Группа 87"/>
            <p:cNvGrpSpPr/>
            <p:nvPr/>
          </p:nvGrpSpPr>
          <p:grpSpPr>
            <a:xfrm>
              <a:off x="4149069" y="1267224"/>
              <a:ext cx="3790684" cy="491590"/>
              <a:chOff x="4149069" y="1267224"/>
              <a:chExt cx="3790684" cy="491590"/>
            </a:xfrm>
          </p:grpSpPr>
          <p:cxnSp>
            <p:nvCxnSpPr>
              <p:cNvPr id="153" name="Прямая соединительная линия 152"/>
              <p:cNvCxnSpPr>
                <a:stCxn id="148" idx="2"/>
                <a:endCxn id="159" idx="0"/>
              </p:cNvCxnSpPr>
              <p:nvPr/>
            </p:nvCxnSpPr>
            <p:spPr>
              <a:xfrm rot="16200000" flipH="1">
                <a:off x="3943445" y="1472848"/>
                <a:ext cx="491590" cy="8034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>
                <a:stCxn id="148" idx="2"/>
                <a:endCxn id="160" idx="0"/>
              </p:cNvCxnSpPr>
              <p:nvPr/>
            </p:nvCxnSpPr>
            <p:spPr>
              <a:xfrm rot="16200000" flipH="1">
                <a:off x="5798616" y="-382323"/>
                <a:ext cx="491590" cy="3790684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7" name="Сигн. Ф. О/З"/>
          <p:cNvCxnSpPr/>
          <p:nvPr/>
        </p:nvCxnSpPr>
        <p:spPr>
          <a:xfrm rot="5400000" flipH="1" flipV="1">
            <a:off x="6089343" y="2193"/>
            <a:ext cx="0" cy="3710342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Ф О/З"/>
          <p:cNvGrpSpPr/>
          <p:nvPr/>
        </p:nvGrpSpPr>
        <p:grpSpPr>
          <a:xfrm>
            <a:off x="4134872" y="1758814"/>
            <a:ext cx="3899420" cy="189077"/>
            <a:chOff x="5257954" y="902666"/>
            <a:chExt cx="2946587" cy="142876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8061665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5720" y="2019722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контролируют зону за створками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работают  во время открывания и закрывания ворот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Применяют дополнительно к  фотоэлементам  «ЗАКРЫВАНИЕ» и/или «ОТКРЫВАНИЕ»</a:t>
            </a:r>
          </a:p>
          <a:p>
            <a:pPr algn="just"/>
            <a:endParaRPr lang="ru-RU" sz="1200" i="1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3E88"/>
                </a:solidFill>
              </a:rPr>
              <a:t> * В автоматическом режиме также работают  при открытых воротах во время отсчета паузы автозакрывания.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51" name="Сигн. ф. ЗАКРЫВАНИЕ"/>
          <p:cNvCxnSpPr/>
          <p:nvPr/>
        </p:nvCxnSpPr>
        <p:spPr>
          <a:xfrm rot="5400000" flipH="1" flipV="1">
            <a:off x="6089343" y="2495377"/>
            <a:ext cx="0" cy="3710342"/>
          </a:xfrm>
          <a:prstGeom prst="line">
            <a:avLst/>
          </a:prstGeom>
          <a:ln w="63500" cap="rnd" cmpd="sng">
            <a:solidFill>
              <a:srgbClr val="7030A0">
                <a:alpha val="2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Ф ЗАКРЫТИЕ"/>
          <p:cNvGrpSpPr/>
          <p:nvPr/>
        </p:nvGrpSpPr>
        <p:grpSpPr>
          <a:xfrm>
            <a:off x="4134872" y="4251998"/>
            <a:ext cx="3899420" cy="189077"/>
            <a:chOff x="5257954" y="902666"/>
            <a:chExt cx="2946587" cy="14287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061665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Ф. ОТКРЫВАНИЕ"/>
          <p:cNvGrpSpPr/>
          <p:nvPr/>
        </p:nvGrpSpPr>
        <p:grpSpPr>
          <a:xfrm rot="16200000">
            <a:off x="7438372" y="2867894"/>
            <a:ext cx="2016794" cy="189078"/>
            <a:chOff x="5257954" y="902666"/>
            <a:chExt cx="1523983" cy="142877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639061" y="902667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6" name="Сигн. Ф. ОТКРЫТИЕ"/>
          <p:cNvCxnSpPr/>
          <p:nvPr/>
        </p:nvCxnSpPr>
        <p:spPr>
          <a:xfrm rot="5400000" flipH="1" flipV="1">
            <a:off x="7549984" y="2960841"/>
            <a:ext cx="1791018" cy="2556"/>
          </a:xfrm>
          <a:prstGeom prst="line">
            <a:avLst/>
          </a:prstGeom>
          <a:ln w="63500" cap="rnd" cmpd="sng">
            <a:solidFill>
              <a:srgbClr val="7030A0">
                <a:alpha val="2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Машина" descr="Маши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1882" y="4929198"/>
            <a:ext cx="990600" cy="1905000"/>
          </a:xfrm>
          <a:prstGeom prst="rect">
            <a:avLst/>
          </a:prstGeom>
        </p:spPr>
      </p:pic>
      <p:grpSp>
        <p:nvGrpSpPr>
          <p:cNvPr id="158" name="Group 43"/>
          <p:cNvGrpSpPr>
            <a:grpSpLocks noChangeAspect="1"/>
          </p:cNvGrpSpPr>
          <p:nvPr/>
        </p:nvGrpSpPr>
        <p:grpSpPr bwMode="auto">
          <a:xfrm rot="20360588">
            <a:off x="9376817" y="-970668"/>
            <a:ext cx="1059984" cy="994936"/>
            <a:chOff x="2700" y="3015"/>
            <a:chExt cx="1157" cy="1086"/>
          </a:xfrm>
        </p:grpSpPr>
        <p:sp>
          <p:nvSpPr>
            <p:cNvPr id="161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700" y="3015"/>
              <a:ext cx="1157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45"/>
            <p:cNvSpPr>
              <a:spLocks/>
            </p:cNvSpPr>
            <p:nvPr/>
          </p:nvSpPr>
          <p:spPr bwMode="auto">
            <a:xfrm>
              <a:off x="3198" y="3190"/>
              <a:ext cx="68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0" y="1"/>
                </a:cxn>
                <a:cxn ang="0">
                  <a:pos x="84" y="4"/>
                </a:cxn>
                <a:cxn ang="0">
                  <a:pos x="67" y="5"/>
                </a:cxn>
                <a:cxn ang="0">
                  <a:pos x="50" y="7"/>
                </a:cxn>
                <a:cxn ang="0">
                  <a:pos x="37" y="10"/>
                </a:cxn>
                <a:cxn ang="0">
                  <a:pos x="25" y="12"/>
                </a:cxn>
                <a:cxn ang="0">
                  <a:pos x="17" y="1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7" y="44"/>
                </a:cxn>
                <a:cxn ang="0">
                  <a:pos x="12" y="46"/>
                </a:cxn>
                <a:cxn ang="0">
                  <a:pos x="19" y="46"/>
                </a:cxn>
                <a:cxn ang="0">
                  <a:pos x="23" y="46"/>
                </a:cxn>
                <a:cxn ang="0">
                  <a:pos x="30" y="45"/>
                </a:cxn>
                <a:cxn ang="0">
                  <a:pos x="41" y="43"/>
                </a:cxn>
                <a:cxn ang="0">
                  <a:pos x="55" y="41"/>
                </a:cxn>
                <a:cxn ang="0">
                  <a:pos x="70" y="38"/>
                </a:cxn>
                <a:cxn ang="0">
                  <a:pos x="86" y="37"/>
                </a:cxn>
                <a:cxn ang="0">
                  <a:pos x="103" y="35"/>
                </a:cxn>
                <a:cxn ang="0">
                  <a:pos x="118" y="34"/>
                </a:cxn>
                <a:cxn ang="0">
                  <a:pos x="125" y="31"/>
                </a:cxn>
                <a:cxn ang="0">
                  <a:pos x="131" y="28"/>
                </a:cxn>
                <a:cxn ang="0">
                  <a:pos x="134" y="22"/>
                </a:cxn>
                <a:cxn ang="0">
                  <a:pos x="136" y="15"/>
                </a:cxn>
                <a:cxn ang="0">
                  <a:pos x="133" y="8"/>
                </a:cxn>
                <a:cxn ang="0">
                  <a:pos x="130" y="4"/>
                </a:cxn>
                <a:cxn ang="0">
                  <a:pos x="123" y="0"/>
                </a:cxn>
                <a:cxn ang="0">
                  <a:pos x="116" y="0"/>
                </a:cxn>
              </a:cxnLst>
              <a:rect l="0" t="0" r="r" b="b"/>
              <a:pathLst>
                <a:path w="136" h="46">
                  <a:moveTo>
                    <a:pt x="116" y="0"/>
                  </a:moveTo>
                  <a:lnTo>
                    <a:pt x="100" y="1"/>
                  </a:lnTo>
                  <a:lnTo>
                    <a:pt x="84" y="4"/>
                  </a:lnTo>
                  <a:lnTo>
                    <a:pt x="67" y="5"/>
                  </a:lnTo>
                  <a:lnTo>
                    <a:pt x="50" y="7"/>
                  </a:lnTo>
                  <a:lnTo>
                    <a:pt x="37" y="10"/>
                  </a:lnTo>
                  <a:lnTo>
                    <a:pt x="25" y="12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30" y="45"/>
                  </a:lnTo>
                  <a:lnTo>
                    <a:pt x="41" y="43"/>
                  </a:lnTo>
                  <a:lnTo>
                    <a:pt x="55" y="41"/>
                  </a:lnTo>
                  <a:lnTo>
                    <a:pt x="70" y="38"/>
                  </a:lnTo>
                  <a:lnTo>
                    <a:pt x="86" y="37"/>
                  </a:lnTo>
                  <a:lnTo>
                    <a:pt x="103" y="35"/>
                  </a:lnTo>
                  <a:lnTo>
                    <a:pt x="118" y="34"/>
                  </a:lnTo>
                  <a:lnTo>
                    <a:pt x="125" y="31"/>
                  </a:lnTo>
                  <a:lnTo>
                    <a:pt x="131" y="28"/>
                  </a:lnTo>
                  <a:lnTo>
                    <a:pt x="134" y="22"/>
                  </a:lnTo>
                  <a:lnTo>
                    <a:pt x="136" y="15"/>
                  </a:lnTo>
                  <a:lnTo>
                    <a:pt x="133" y="8"/>
                  </a:lnTo>
                  <a:lnTo>
                    <a:pt x="130" y="4"/>
                  </a:lnTo>
                  <a:lnTo>
                    <a:pt x="123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46"/>
            <p:cNvSpPr>
              <a:spLocks/>
            </p:cNvSpPr>
            <p:nvPr/>
          </p:nvSpPr>
          <p:spPr bwMode="auto">
            <a:xfrm>
              <a:off x="3385" y="3408"/>
              <a:ext cx="239" cy="388"/>
            </a:xfrm>
            <a:custGeom>
              <a:avLst/>
              <a:gdLst/>
              <a:ahLst/>
              <a:cxnLst>
                <a:cxn ang="0">
                  <a:pos x="83" y="36"/>
                </a:cxn>
                <a:cxn ang="0">
                  <a:pos x="77" y="38"/>
                </a:cxn>
                <a:cxn ang="0">
                  <a:pos x="73" y="43"/>
                </a:cxn>
                <a:cxn ang="0">
                  <a:pos x="46" y="106"/>
                </a:cxn>
                <a:cxn ang="0">
                  <a:pos x="25" y="168"/>
                </a:cxn>
                <a:cxn ang="0">
                  <a:pos x="10" y="228"/>
                </a:cxn>
                <a:cxn ang="0">
                  <a:pos x="2" y="286"/>
                </a:cxn>
                <a:cxn ang="0">
                  <a:pos x="1" y="310"/>
                </a:cxn>
                <a:cxn ang="0">
                  <a:pos x="0" y="333"/>
                </a:cxn>
                <a:cxn ang="0">
                  <a:pos x="9" y="425"/>
                </a:cxn>
                <a:cxn ang="0">
                  <a:pos x="35" y="504"/>
                </a:cxn>
                <a:cxn ang="0">
                  <a:pos x="71" y="569"/>
                </a:cxn>
                <a:cxn ang="0">
                  <a:pos x="115" y="623"/>
                </a:cxn>
                <a:cxn ang="0">
                  <a:pos x="161" y="666"/>
                </a:cxn>
                <a:cxn ang="0">
                  <a:pos x="205" y="698"/>
                </a:cxn>
                <a:cxn ang="0">
                  <a:pos x="243" y="721"/>
                </a:cxn>
                <a:cxn ang="0">
                  <a:pos x="271" y="735"/>
                </a:cxn>
                <a:cxn ang="0">
                  <a:pos x="271" y="739"/>
                </a:cxn>
                <a:cxn ang="0">
                  <a:pos x="271" y="742"/>
                </a:cxn>
                <a:cxn ang="0">
                  <a:pos x="272" y="751"/>
                </a:cxn>
                <a:cxn ang="0">
                  <a:pos x="275" y="758"/>
                </a:cxn>
                <a:cxn ang="0">
                  <a:pos x="286" y="767"/>
                </a:cxn>
                <a:cxn ang="0">
                  <a:pos x="297" y="772"/>
                </a:cxn>
                <a:cxn ang="0">
                  <a:pos x="308" y="774"/>
                </a:cxn>
                <a:cxn ang="0">
                  <a:pos x="313" y="774"/>
                </a:cxn>
                <a:cxn ang="0">
                  <a:pos x="317" y="773"/>
                </a:cxn>
                <a:cxn ang="0">
                  <a:pos x="319" y="772"/>
                </a:cxn>
                <a:cxn ang="0">
                  <a:pos x="381" y="716"/>
                </a:cxn>
                <a:cxn ang="0">
                  <a:pos x="431" y="641"/>
                </a:cxn>
                <a:cxn ang="0">
                  <a:pos x="464" y="573"/>
                </a:cxn>
                <a:cxn ang="0">
                  <a:pos x="477" y="540"/>
                </a:cxn>
                <a:cxn ang="0">
                  <a:pos x="478" y="533"/>
                </a:cxn>
                <a:cxn ang="0">
                  <a:pos x="477" y="528"/>
                </a:cxn>
                <a:cxn ang="0">
                  <a:pos x="473" y="523"/>
                </a:cxn>
                <a:cxn ang="0">
                  <a:pos x="468" y="521"/>
                </a:cxn>
                <a:cxn ang="0">
                  <a:pos x="415" y="507"/>
                </a:cxn>
                <a:cxn ang="0">
                  <a:pos x="369" y="489"/>
                </a:cxn>
                <a:cxn ang="0">
                  <a:pos x="328" y="467"/>
                </a:cxn>
                <a:cxn ang="0">
                  <a:pos x="295" y="440"/>
                </a:cxn>
                <a:cxn ang="0">
                  <a:pos x="267" y="410"/>
                </a:cxn>
                <a:cxn ang="0">
                  <a:pos x="247" y="376"/>
                </a:cxn>
                <a:cxn ang="0">
                  <a:pos x="232" y="336"/>
                </a:cxn>
                <a:cxn ang="0">
                  <a:pos x="224" y="294"/>
                </a:cxn>
                <a:cxn ang="0">
                  <a:pos x="226" y="196"/>
                </a:cxn>
                <a:cxn ang="0">
                  <a:pos x="247" y="108"/>
                </a:cxn>
                <a:cxn ang="0">
                  <a:pos x="271" y="45"/>
                </a:cxn>
                <a:cxn ang="0">
                  <a:pos x="284" y="21"/>
                </a:cxn>
                <a:cxn ang="0">
                  <a:pos x="285" y="13"/>
                </a:cxn>
                <a:cxn ang="0">
                  <a:pos x="282" y="6"/>
                </a:cxn>
                <a:cxn ang="0">
                  <a:pos x="275" y="1"/>
                </a:cxn>
                <a:cxn ang="0">
                  <a:pos x="267" y="0"/>
                </a:cxn>
              </a:cxnLst>
              <a:rect l="0" t="0" r="r" b="b"/>
              <a:pathLst>
                <a:path w="478" h="774">
                  <a:moveTo>
                    <a:pt x="267" y="0"/>
                  </a:moveTo>
                  <a:lnTo>
                    <a:pt x="83" y="36"/>
                  </a:lnTo>
                  <a:lnTo>
                    <a:pt x="80" y="37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3"/>
                  </a:lnTo>
                  <a:lnTo>
                    <a:pt x="59" y="75"/>
                  </a:lnTo>
                  <a:lnTo>
                    <a:pt x="46" y="106"/>
                  </a:lnTo>
                  <a:lnTo>
                    <a:pt x="35" y="138"/>
                  </a:lnTo>
                  <a:lnTo>
                    <a:pt x="25" y="168"/>
                  </a:lnTo>
                  <a:lnTo>
                    <a:pt x="17" y="198"/>
                  </a:lnTo>
                  <a:lnTo>
                    <a:pt x="10" y="228"/>
                  </a:lnTo>
                  <a:lnTo>
                    <a:pt x="6" y="257"/>
                  </a:lnTo>
                  <a:lnTo>
                    <a:pt x="2" y="286"/>
                  </a:lnTo>
                  <a:lnTo>
                    <a:pt x="1" y="297"/>
                  </a:lnTo>
                  <a:lnTo>
                    <a:pt x="1" y="310"/>
                  </a:lnTo>
                  <a:lnTo>
                    <a:pt x="0" y="321"/>
                  </a:lnTo>
                  <a:lnTo>
                    <a:pt x="0" y="333"/>
                  </a:lnTo>
                  <a:lnTo>
                    <a:pt x="2" y="380"/>
                  </a:lnTo>
                  <a:lnTo>
                    <a:pt x="9" y="425"/>
                  </a:lnTo>
                  <a:lnTo>
                    <a:pt x="21" y="466"/>
                  </a:lnTo>
                  <a:lnTo>
                    <a:pt x="35" y="504"/>
                  </a:lnTo>
                  <a:lnTo>
                    <a:pt x="52" y="538"/>
                  </a:lnTo>
                  <a:lnTo>
                    <a:pt x="71" y="569"/>
                  </a:lnTo>
                  <a:lnTo>
                    <a:pt x="92" y="598"/>
                  </a:lnTo>
                  <a:lnTo>
                    <a:pt x="115" y="623"/>
                  </a:lnTo>
                  <a:lnTo>
                    <a:pt x="138" y="646"/>
                  </a:lnTo>
                  <a:lnTo>
                    <a:pt x="161" y="666"/>
                  </a:lnTo>
                  <a:lnTo>
                    <a:pt x="184" y="683"/>
                  </a:lnTo>
                  <a:lnTo>
                    <a:pt x="205" y="698"/>
                  </a:lnTo>
                  <a:lnTo>
                    <a:pt x="226" y="711"/>
                  </a:lnTo>
                  <a:lnTo>
                    <a:pt x="243" y="721"/>
                  </a:lnTo>
                  <a:lnTo>
                    <a:pt x="259" y="729"/>
                  </a:lnTo>
                  <a:lnTo>
                    <a:pt x="271" y="735"/>
                  </a:lnTo>
                  <a:lnTo>
                    <a:pt x="271" y="736"/>
                  </a:lnTo>
                  <a:lnTo>
                    <a:pt x="271" y="739"/>
                  </a:lnTo>
                  <a:lnTo>
                    <a:pt x="271" y="740"/>
                  </a:lnTo>
                  <a:lnTo>
                    <a:pt x="271" y="742"/>
                  </a:lnTo>
                  <a:lnTo>
                    <a:pt x="271" y="747"/>
                  </a:lnTo>
                  <a:lnTo>
                    <a:pt x="272" y="751"/>
                  </a:lnTo>
                  <a:lnTo>
                    <a:pt x="273" y="755"/>
                  </a:lnTo>
                  <a:lnTo>
                    <a:pt x="275" y="758"/>
                  </a:lnTo>
                  <a:lnTo>
                    <a:pt x="280" y="764"/>
                  </a:lnTo>
                  <a:lnTo>
                    <a:pt x="286" y="767"/>
                  </a:lnTo>
                  <a:lnTo>
                    <a:pt x="292" y="771"/>
                  </a:lnTo>
                  <a:lnTo>
                    <a:pt x="297" y="772"/>
                  </a:lnTo>
                  <a:lnTo>
                    <a:pt x="303" y="773"/>
                  </a:lnTo>
                  <a:lnTo>
                    <a:pt x="308" y="774"/>
                  </a:lnTo>
                  <a:lnTo>
                    <a:pt x="311" y="774"/>
                  </a:lnTo>
                  <a:lnTo>
                    <a:pt x="313" y="774"/>
                  </a:lnTo>
                  <a:lnTo>
                    <a:pt x="315" y="774"/>
                  </a:lnTo>
                  <a:lnTo>
                    <a:pt x="317" y="773"/>
                  </a:lnTo>
                  <a:lnTo>
                    <a:pt x="318" y="773"/>
                  </a:lnTo>
                  <a:lnTo>
                    <a:pt x="319" y="772"/>
                  </a:lnTo>
                  <a:lnTo>
                    <a:pt x="352" y="748"/>
                  </a:lnTo>
                  <a:lnTo>
                    <a:pt x="381" y="716"/>
                  </a:lnTo>
                  <a:lnTo>
                    <a:pt x="408" y="679"/>
                  </a:lnTo>
                  <a:lnTo>
                    <a:pt x="431" y="641"/>
                  </a:lnTo>
                  <a:lnTo>
                    <a:pt x="449" y="604"/>
                  </a:lnTo>
                  <a:lnTo>
                    <a:pt x="464" y="573"/>
                  </a:lnTo>
                  <a:lnTo>
                    <a:pt x="474" y="551"/>
                  </a:lnTo>
                  <a:lnTo>
                    <a:pt x="477" y="540"/>
                  </a:lnTo>
                  <a:lnTo>
                    <a:pt x="478" y="537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7" y="528"/>
                  </a:lnTo>
                  <a:lnTo>
                    <a:pt x="475" y="525"/>
                  </a:lnTo>
                  <a:lnTo>
                    <a:pt x="473" y="523"/>
                  </a:lnTo>
                  <a:lnTo>
                    <a:pt x="470" y="522"/>
                  </a:lnTo>
                  <a:lnTo>
                    <a:pt x="468" y="521"/>
                  </a:lnTo>
                  <a:lnTo>
                    <a:pt x="440" y="514"/>
                  </a:lnTo>
                  <a:lnTo>
                    <a:pt x="415" y="507"/>
                  </a:lnTo>
                  <a:lnTo>
                    <a:pt x="392" y="499"/>
                  </a:lnTo>
                  <a:lnTo>
                    <a:pt x="369" y="489"/>
                  </a:lnTo>
                  <a:lnTo>
                    <a:pt x="348" y="478"/>
                  </a:lnTo>
                  <a:lnTo>
                    <a:pt x="328" y="467"/>
                  </a:lnTo>
                  <a:lnTo>
                    <a:pt x="311" y="454"/>
                  </a:lnTo>
                  <a:lnTo>
                    <a:pt x="295" y="440"/>
                  </a:lnTo>
                  <a:lnTo>
                    <a:pt x="281" y="426"/>
                  </a:lnTo>
                  <a:lnTo>
                    <a:pt x="267" y="410"/>
                  </a:lnTo>
                  <a:lnTo>
                    <a:pt x="257" y="393"/>
                  </a:lnTo>
                  <a:lnTo>
                    <a:pt x="247" y="376"/>
                  </a:lnTo>
                  <a:lnTo>
                    <a:pt x="239" y="356"/>
                  </a:lnTo>
                  <a:lnTo>
                    <a:pt x="232" y="336"/>
                  </a:lnTo>
                  <a:lnTo>
                    <a:pt x="227" y="316"/>
                  </a:lnTo>
                  <a:lnTo>
                    <a:pt x="224" y="294"/>
                  </a:lnTo>
                  <a:lnTo>
                    <a:pt x="221" y="244"/>
                  </a:lnTo>
                  <a:lnTo>
                    <a:pt x="226" y="196"/>
                  </a:lnTo>
                  <a:lnTo>
                    <a:pt x="235" y="150"/>
                  </a:lnTo>
                  <a:lnTo>
                    <a:pt x="247" y="108"/>
                  </a:lnTo>
                  <a:lnTo>
                    <a:pt x="259" y="73"/>
                  </a:lnTo>
                  <a:lnTo>
                    <a:pt x="271" y="45"/>
                  </a:lnTo>
                  <a:lnTo>
                    <a:pt x="280" y="28"/>
                  </a:lnTo>
                  <a:lnTo>
                    <a:pt x="284" y="21"/>
                  </a:lnTo>
                  <a:lnTo>
                    <a:pt x="285" y="17"/>
                  </a:lnTo>
                  <a:lnTo>
                    <a:pt x="285" y="13"/>
                  </a:lnTo>
                  <a:lnTo>
                    <a:pt x="285" y="9"/>
                  </a:lnTo>
                  <a:lnTo>
                    <a:pt x="282" y="6"/>
                  </a:lnTo>
                  <a:lnTo>
                    <a:pt x="279" y="2"/>
                  </a:lnTo>
                  <a:lnTo>
                    <a:pt x="275" y="1"/>
                  </a:lnTo>
                  <a:lnTo>
                    <a:pt x="272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47"/>
            <p:cNvSpPr>
              <a:spLocks/>
            </p:cNvSpPr>
            <p:nvPr/>
          </p:nvSpPr>
          <p:spPr bwMode="auto">
            <a:xfrm>
              <a:off x="3399" y="3425"/>
              <a:ext cx="208" cy="356"/>
            </a:xfrm>
            <a:custGeom>
              <a:avLst/>
              <a:gdLst/>
              <a:ahLst/>
              <a:cxnLst>
                <a:cxn ang="0">
                  <a:pos x="208" y="18"/>
                </a:cxn>
                <a:cxn ang="0">
                  <a:pos x="191" y="64"/>
                </a:cxn>
                <a:cxn ang="0">
                  <a:pos x="175" y="123"/>
                </a:cxn>
                <a:cxn ang="0">
                  <a:pos x="165" y="187"/>
                </a:cxn>
                <a:cxn ang="0">
                  <a:pos x="163" y="232"/>
                </a:cxn>
                <a:cxn ang="0">
                  <a:pos x="165" y="253"/>
                </a:cxn>
                <a:cxn ang="0">
                  <a:pos x="168" y="282"/>
                </a:cxn>
                <a:cxn ang="0">
                  <a:pos x="176" y="316"/>
                </a:cxn>
                <a:cxn ang="0">
                  <a:pos x="191" y="352"/>
                </a:cxn>
                <a:cxn ang="0">
                  <a:pos x="212" y="388"/>
                </a:cxn>
                <a:cxn ang="0">
                  <a:pos x="240" y="421"/>
                </a:cxn>
                <a:cxn ang="0">
                  <a:pos x="278" y="452"/>
                </a:cxn>
                <a:cxn ang="0">
                  <a:pos x="325" y="480"/>
                </a:cxn>
                <a:cxn ang="0">
                  <a:pos x="382" y="503"/>
                </a:cxn>
                <a:cxn ang="0">
                  <a:pos x="408" y="530"/>
                </a:cxn>
                <a:cxn ang="0">
                  <a:pos x="382" y="583"/>
                </a:cxn>
                <a:cxn ang="0">
                  <a:pos x="347" y="642"/>
                </a:cxn>
                <a:cxn ang="0">
                  <a:pos x="304" y="694"/>
                </a:cxn>
                <a:cxn ang="0">
                  <a:pos x="276" y="712"/>
                </a:cxn>
                <a:cxn ang="0">
                  <a:pos x="271" y="711"/>
                </a:cxn>
                <a:cxn ang="0">
                  <a:pos x="270" y="710"/>
                </a:cxn>
                <a:cxn ang="0">
                  <a:pos x="270" y="709"/>
                </a:cxn>
                <a:cxn ang="0">
                  <a:pos x="270" y="708"/>
                </a:cxn>
                <a:cxn ang="0">
                  <a:pos x="271" y="703"/>
                </a:cxn>
                <a:cxn ang="0">
                  <a:pos x="273" y="699"/>
                </a:cxn>
                <a:cxn ang="0">
                  <a:pos x="274" y="695"/>
                </a:cxn>
                <a:cxn ang="0">
                  <a:pos x="274" y="693"/>
                </a:cxn>
                <a:cxn ang="0">
                  <a:pos x="273" y="689"/>
                </a:cxn>
                <a:cxn ang="0">
                  <a:pos x="272" y="686"/>
                </a:cxn>
                <a:cxn ang="0">
                  <a:pos x="267" y="681"/>
                </a:cxn>
                <a:cxn ang="0">
                  <a:pos x="260" y="678"/>
                </a:cxn>
                <a:cxn ang="0">
                  <a:pos x="236" y="668"/>
                </a:cxn>
                <a:cxn ang="0">
                  <a:pos x="198" y="647"/>
                </a:cxn>
                <a:cxn ang="0">
                  <a:pos x="152" y="615"/>
                </a:cxn>
                <a:cxn ang="0">
                  <a:pos x="104" y="570"/>
                </a:cxn>
                <a:cxn ang="0">
                  <a:pos x="59" y="512"/>
                </a:cxn>
                <a:cxn ang="0">
                  <a:pos x="23" y="439"/>
                </a:cxn>
                <a:cxn ang="0">
                  <a:pos x="2" y="352"/>
                </a:cxn>
                <a:cxn ang="0">
                  <a:pos x="0" y="290"/>
                </a:cxn>
                <a:cxn ang="0">
                  <a:pos x="1" y="267"/>
                </a:cxn>
                <a:cxn ang="0">
                  <a:pos x="6" y="229"/>
                </a:cxn>
                <a:cxn ang="0">
                  <a:pos x="16" y="174"/>
                </a:cxn>
                <a:cxn ang="0">
                  <a:pos x="32" y="118"/>
                </a:cxn>
                <a:cxn ang="0">
                  <a:pos x="54" y="59"/>
                </a:cxn>
                <a:cxn ang="0">
                  <a:pos x="75" y="28"/>
                </a:cxn>
                <a:cxn ang="0">
                  <a:pos x="109" y="21"/>
                </a:cxn>
                <a:cxn ang="0">
                  <a:pos x="155" y="12"/>
                </a:cxn>
                <a:cxn ang="0">
                  <a:pos x="199" y="4"/>
                </a:cxn>
              </a:cxnLst>
              <a:rect l="0" t="0" r="r" b="b"/>
              <a:pathLst>
                <a:path w="416" h="712">
                  <a:moveTo>
                    <a:pt x="216" y="0"/>
                  </a:moveTo>
                  <a:lnTo>
                    <a:pt x="208" y="18"/>
                  </a:lnTo>
                  <a:lnTo>
                    <a:pt x="200" y="40"/>
                  </a:lnTo>
                  <a:lnTo>
                    <a:pt x="191" y="64"/>
                  </a:lnTo>
                  <a:lnTo>
                    <a:pt x="183" y="91"/>
                  </a:lnTo>
                  <a:lnTo>
                    <a:pt x="175" y="123"/>
                  </a:lnTo>
                  <a:lnTo>
                    <a:pt x="169" y="154"/>
                  </a:lnTo>
                  <a:lnTo>
                    <a:pt x="165" y="187"/>
                  </a:lnTo>
                  <a:lnTo>
                    <a:pt x="163" y="222"/>
                  </a:lnTo>
                  <a:lnTo>
                    <a:pt x="163" y="232"/>
                  </a:lnTo>
                  <a:lnTo>
                    <a:pt x="165" y="242"/>
                  </a:lnTo>
                  <a:lnTo>
                    <a:pt x="165" y="253"/>
                  </a:lnTo>
                  <a:lnTo>
                    <a:pt x="166" y="264"/>
                  </a:lnTo>
                  <a:lnTo>
                    <a:pt x="168" y="282"/>
                  </a:lnTo>
                  <a:lnTo>
                    <a:pt x="172" y="299"/>
                  </a:lnTo>
                  <a:lnTo>
                    <a:pt x="176" y="316"/>
                  </a:lnTo>
                  <a:lnTo>
                    <a:pt x="183" y="333"/>
                  </a:lnTo>
                  <a:lnTo>
                    <a:pt x="191" y="352"/>
                  </a:lnTo>
                  <a:lnTo>
                    <a:pt x="200" y="369"/>
                  </a:lnTo>
                  <a:lnTo>
                    <a:pt x="212" y="388"/>
                  </a:lnTo>
                  <a:lnTo>
                    <a:pt x="225" y="404"/>
                  </a:lnTo>
                  <a:lnTo>
                    <a:pt x="240" y="421"/>
                  </a:lnTo>
                  <a:lnTo>
                    <a:pt x="258" y="437"/>
                  </a:lnTo>
                  <a:lnTo>
                    <a:pt x="278" y="452"/>
                  </a:lnTo>
                  <a:lnTo>
                    <a:pt x="299" y="466"/>
                  </a:lnTo>
                  <a:lnTo>
                    <a:pt x="325" y="480"/>
                  </a:lnTo>
                  <a:lnTo>
                    <a:pt x="352" y="491"/>
                  </a:lnTo>
                  <a:lnTo>
                    <a:pt x="382" y="503"/>
                  </a:lnTo>
                  <a:lnTo>
                    <a:pt x="416" y="512"/>
                  </a:lnTo>
                  <a:lnTo>
                    <a:pt x="408" y="530"/>
                  </a:lnTo>
                  <a:lnTo>
                    <a:pt x="396" y="556"/>
                  </a:lnTo>
                  <a:lnTo>
                    <a:pt x="382" y="583"/>
                  </a:lnTo>
                  <a:lnTo>
                    <a:pt x="365" y="613"/>
                  </a:lnTo>
                  <a:lnTo>
                    <a:pt x="347" y="642"/>
                  </a:lnTo>
                  <a:lnTo>
                    <a:pt x="326" y="671"/>
                  </a:lnTo>
                  <a:lnTo>
                    <a:pt x="304" y="694"/>
                  </a:lnTo>
                  <a:lnTo>
                    <a:pt x="280" y="712"/>
                  </a:lnTo>
                  <a:lnTo>
                    <a:pt x="276" y="712"/>
                  </a:lnTo>
                  <a:lnTo>
                    <a:pt x="273" y="711"/>
                  </a:lnTo>
                  <a:lnTo>
                    <a:pt x="271" y="711"/>
                  </a:lnTo>
                  <a:lnTo>
                    <a:pt x="270" y="710"/>
                  </a:lnTo>
                  <a:lnTo>
                    <a:pt x="270" y="710"/>
                  </a:lnTo>
                  <a:lnTo>
                    <a:pt x="270" y="709"/>
                  </a:lnTo>
                  <a:lnTo>
                    <a:pt x="270" y="709"/>
                  </a:lnTo>
                  <a:lnTo>
                    <a:pt x="270" y="709"/>
                  </a:lnTo>
                  <a:lnTo>
                    <a:pt x="270" y="708"/>
                  </a:lnTo>
                  <a:lnTo>
                    <a:pt x="270" y="706"/>
                  </a:lnTo>
                  <a:lnTo>
                    <a:pt x="271" y="703"/>
                  </a:lnTo>
                  <a:lnTo>
                    <a:pt x="273" y="700"/>
                  </a:lnTo>
                  <a:lnTo>
                    <a:pt x="273" y="699"/>
                  </a:lnTo>
                  <a:lnTo>
                    <a:pt x="274" y="696"/>
                  </a:lnTo>
                  <a:lnTo>
                    <a:pt x="274" y="695"/>
                  </a:lnTo>
                  <a:lnTo>
                    <a:pt x="274" y="694"/>
                  </a:lnTo>
                  <a:lnTo>
                    <a:pt x="274" y="693"/>
                  </a:lnTo>
                  <a:lnTo>
                    <a:pt x="274" y="691"/>
                  </a:lnTo>
                  <a:lnTo>
                    <a:pt x="273" y="689"/>
                  </a:lnTo>
                  <a:lnTo>
                    <a:pt x="273" y="688"/>
                  </a:lnTo>
                  <a:lnTo>
                    <a:pt x="272" y="686"/>
                  </a:lnTo>
                  <a:lnTo>
                    <a:pt x="270" y="684"/>
                  </a:lnTo>
                  <a:lnTo>
                    <a:pt x="267" y="681"/>
                  </a:lnTo>
                  <a:lnTo>
                    <a:pt x="265" y="680"/>
                  </a:lnTo>
                  <a:lnTo>
                    <a:pt x="260" y="678"/>
                  </a:lnTo>
                  <a:lnTo>
                    <a:pt x="250" y="674"/>
                  </a:lnTo>
                  <a:lnTo>
                    <a:pt x="236" y="668"/>
                  </a:lnTo>
                  <a:lnTo>
                    <a:pt x="219" y="658"/>
                  </a:lnTo>
                  <a:lnTo>
                    <a:pt x="198" y="647"/>
                  </a:lnTo>
                  <a:lnTo>
                    <a:pt x="176" y="632"/>
                  </a:lnTo>
                  <a:lnTo>
                    <a:pt x="152" y="615"/>
                  </a:lnTo>
                  <a:lnTo>
                    <a:pt x="128" y="594"/>
                  </a:lnTo>
                  <a:lnTo>
                    <a:pt x="104" y="570"/>
                  </a:lnTo>
                  <a:lnTo>
                    <a:pt x="81" y="543"/>
                  </a:lnTo>
                  <a:lnTo>
                    <a:pt x="59" y="512"/>
                  </a:lnTo>
                  <a:lnTo>
                    <a:pt x="40" y="477"/>
                  </a:lnTo>
                  <a:lnTo>
                    <a:pt x="23" y="439"/>
                  </a:lnTo>
                  <a:lnTo>
                    <a:pt x="10" y="398"/>
                  </a:lnTo>
                  <a:lnTo>
                    <a:pt x="2" y="352"/>
                  </a:lnTo>
                  <a:lnTo>
                    <a:pt x="0" y="301"/>
                  </a:lnTo>
                  <a:lnTo>
                    <a:pt x="0" y="290"/>
                  </a:lnTo>
                  <a:lnTo>
                    <a:pt x="0" y="278"/>
                  </a:lnTo>
                  <a:lnTo>
                    <a:pt x="1" y="267"/>
                  </a:lnTo>
                  <a:lnTo>
                    <a:pt x="2" y="255"/>
                  </a:lnTo>
                  <a:lnTo>
                    <a:pt x="6" y="229"/>
                  </a:lnTo>
                  <a:lnTo>
                    <a:pt x="10" y="201"/>
                  </a:lnTo>
                  <a:lnTo>
                    <a:pt x="16" y="174"/>
                  </a:lnTo>
                  <a:lnTo>
                    <a:pt x="23" y="146"/>
                  </a:lnTo>
                  <a:lnTo>
                    <a:pt x="32" y="118"/>
                  </a:lnTo>
                  <a:lnTo>
                    <a:pt x="42" y="89"/>
                  </a:lnTo>
                  <a:lnTo>
                    <a:pt x="54" y="59"/>
                  </a:lnTo>
                  <a:lnTo>
                    <a:pt x="67" y="29"/>
                  </a:lnTo>
                  <a:lnTo>
                    <a:pt x="75" y="28"/>
                  </a:lnTo>
                  <a:lnTo>
                    <a:pt x="90" y="25"/>
                  </a:lnTo>
                  <a:lnTo>
                    <a:pt x="109" y="21"/>
                  </a:lnTo>
                  <a:lnTo>
                    <a:pt x="131" y="17"/>
                  </a:lnTo>
                  <a:lnTo>
                    <a:pt x="155" y="12"/>
                  </a:lnTo>
                  <a:lnTo>
                    <a:pt x="178" y="7"/>
                  </a:lnTo>
                  <a:lnTo>
                    <a:pt x="199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48"/>
            <p:cNvSpPr>
              <a:spLocks/>
            </p:cNvSpPr>
            <p:nvPr/>
          </p:nvSpPr>
          <p:spPr bwMode="auto">
            <a:xfrm>
              <a:off x="3470" y="3652"/>
              <a:ext cx="215" cy="224"/>
            </a:xfrm>
            <a:custGeom>
              <a:avLst/>
              <a:gdLst/>
              <a:ahLst/>
              <a:cxnLst>
                <a:cxn ang="0">
                  <a:pos x="425" y="205"/>
                </a:cxn>
                <a:cxn ang="0">
                  <a:pos x="410" y="173"/>
                </a:cxn>
                <a:cxn ang="0">
                  <a:pos x="388" y="138"/>
                </a:cxn>
                <a:cxn ang="0">
                  <a:pos x="360" y="99"/>
                </a:cxn>
                <a:cxn ang="0">
                  <a:pos x="329" y="64"/>
                </a:cxn>
                <a:cxn ang="0">
                  <a:pos x="297" y="33"/>
                </a:cxn>
                <a:cxn ang="0">
                  <a:pos x="265" y="11"/>
                </a:cxn>
                <a:cxn ang="0">
                  <a:pos x="235" y="0"/>
                </a:cxn>
                <a:cxn ang="0">
                  <a:pos x="201" y="6"/>
                </a:cxn>
                <a:cxn ang="0">
                  <a:pos x="158" y="32"/>
                </a:cxn>
                <a:cxn ang="0">
                  <a:pos x="117" y="64"/>
                </a:cxn>
                <a:cxn ang="0">
                  <a:pos x="86" y="93"/>
                </a:cxn>
                <a:cxn ang="0">
                  <a:pos x="71" y="103"/>
                </a:cxn>
                <a:cxn ang="0">
                  <a:pos x="56" y="104"/>
                </a:cxn>
                <a:cxn ang="0">
                  <a:pos x="34" y="108"/>
                </a:cxn>
                <a:cxn ang="0">
                  <a:pos x="22" y="114"/>
                </a:cxn>
                <a:cxn ang="0">
                  <a:pos x="11" y="126"/>
                </a:cxn>
                <a:cxn ang="0">
                  <a:pos x="8" y="142"/>
                </a:cxn>
                <a:cxn ang="0">
                  <a:pos x="8" y="148"/>
                </a:cxn>
                <a:cxn ang="0">
                  <a:pos x="8" y="149"/>
                </a:cxn>
                <a:cxn ang="0">
                  <a:pos x="8" y="151"/>
                </a:cxn>
                <a:cxn ang="0">
                  <a:pos x="8" y="155"/>
                </a:cxn>
                <a:cxn ang="0">
                  <a:pos x="10" y="158"/>
                </a:cxn>
                <a:cxn ang="0">
                  <a:pos x="22" y="178"/>
                </a:cxn>
                <a:cxn ang="0">
                  <a:pos x="38" y="204"/>
                </a:cxn>
                <a:cxn ang="0">
                  <a:pos x="52" y="230"/>
                </a:cxn>
                <a:cxn ang="0">
                  <a:pos x="42" y="252"/>
                </a:cxn>
                <a:cxn ang="0">
                  <a:pos x="20" y="276"/>
                </a:cxn>
                <a:cxn ang="0">
                  <a:pos x="7" y="298"/>
                </a:cxn>
                <a:cxn ang="0">
                  <a:pos x="1" y="317"/>
                </a:cxn>
                <a:cxn ang="0">
                  <a:pos x="2" y="343"/>
                </a:cxn>
                <a:cxn ang="0">
                  <a:pos x="18" y="379"/>
                </a:cxn>
                <a:cxn ang="0">
                  <a:pos x="47" y="428"/>
                </a:cxn>
                <a:cxn ang="0">
                  <a:pos x="53" y="436"/>
                </a:cxn>
                <a:cxn ang="0">
                  <a:pos x="59" y="444"/>
                </a:cxn>
                <a:cxn ang="0">
                  <a:pos x="67" y="449"/>
                </a:cxn>
                <a:cxn ang="0">
                  <a:pos x="76" y="446"/>
                </a:cxn>
                <a:cxn ang="0">
                  <a:pos x="425" y="232"/>
                </a:cxn>
                <a:cxn ang="0">
                  <a:pos x="428" y="224"/>
                </a:cxn>
              </a:cxnLst>
              <a:rect l="0" t="0" r="r" b="b"/>
              <a:pathLst>
                <a:path w="428" h="449">
                  <a:moveTo>
                    <a:pt x="428" y="219"/>
                  </a:moveTo>
                  <a:lnTo>
                    <a:pt x="425" y="205"/>
                  </a:lnTo>
                  <a:lnTo>
                    <a:pt x="418" y="191"/>
                  </a:lnTo>
                  <a:lnTo>
                    <a:pt x="410" y="173"/>
                  </a:lnTo>
                  <a:lnTo>
                    <a:pt x="400" y="156"/>
                  </a:lnTo>
                  <a:lnTo>
                    <a:pt x="388" y="138"/>
                  </a:lnTo>
                  <a:lnTo>
                    <a:pt x="374" y="118"/>
                  </a:lnTo>
                  <a:lnTo>
                    <a:pt x="360" y="99"/>
                  </a:lnTo>
                  <a:lnTo>
                    <a:pt x="345" y="81"/>
                  </a:lnTo>
                  <a:lnTo>
                    <a:pt x="329" y="64"/>
                  </a:lnTo>
                  <a:lnTo>
                    <a:pt x="313" y="48"/>
                  </a:lnTo>
                  <a:lnTo>
                    <a:pt x="297" y="33"/>
                  </a:lnTo>
                  <a:lnTo>
                    <a:pt x="281" y="20"/>
                  </a:lnTo>
                  <a:lnTo>
                    <a:pt x="265" y="11"/>
                  </a:lnTo>
                  <a:lnTo>
                    <a:pt x="250" y="4"/>
                  </a:lnTo>
                  <a:lnTo>
                    <a:pt x="235" y="0"/>
                  </a:lnTo>
                  <a:lnTo>
                    <a:pt x="222" y="0"/>
                  </a:lnTo>
                  <a:lnTo>
                    <a:pt x="201" y="6"/>
                  </a:lnTo>
                  <a:lnTo>
                    <a:pt x="180" y="18"/>
                  </a:lnTo>
                  <a:lnTo>
                    <a:pt x="158" y="32"/>
                  </a:lnTo>
                  <a:lnTo>
                    <a:pt x="137" y="48"/>
                  </a:lnTo>
                  <a:lnTo>
                    <a:pt x="117" y="64"/>
                  </a:lnTo>
                  <a:lnTo>
                    <a:pt x="100" y="80"/>
                  </a:lnTo>
                  <a:lnTo>
                    <a:pt x="86" y="93"/>
                  </a:lnTo>
                  <a:lnTo>
                    <a:pt x="77" y="102"/>
                  </a:lnTo>
                  <a:lnTo>
                    <a:pt x="71" y="103"/>
                  </a:lnTo>
                  <a:lnTo>
                    <a:pt x="64" y="103"/>
                  </a:lnTo>
                  <a:lnTo>
                    <a:pt x="56" y="104"/>
                  </a:lnTo>
                  <a:lnTo>
                    <a:pt x="45" y="105"/>
                  </a:lnTo>
                  <a:lnTo>
                    <a:pt x="34" y="108"/>
                  </a:lnTo>
                  <a:lnTo>
                    <a:pt x="27" y="110"/>
                  </a:lnTo>
                  <a:lnTo>
                    <a:pt x="22" y="114"/>
                  </a:lnTo>
                  <a:lnTo>
                    <a:pt x="17" y="118"/>
                  </a:lnTo>
                  <a:lnTo>
                    <a:pt x="11" y="126"/>
                  </a:lnTo>
                  <a:lnTo>
                    <a:pt x="9" y="134"/>
                  </a:lnTo>
                  <a:lnTo>
                    <a:pt x="8" y="142"/>
                  </a:lnTo>
                  <a:lnTo>
                    <a:pt x="8" y="147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8" y="152"/>
                  </a:lnTo>
                  <a:lnTo>
                    <a:pt x="8" y="155"/>
                  </a:lnTo>
                  <a:lnTo>
                    <a:pt x="9" y="156"/>
                  </a:lnTo>
                  <a:lnTo>
                    <a:pt x="10" y="158"/>
                  </a:lnTo>
                  <a:lnTo>
                    <a:pt x="15" y="166"/>
                  </a:lnTo>
                  <a:lnTo>
                    <a:pt x="22" y="178"/>
                  </a:lnTo>
                  <a:lnTo>
                    <a:pt x="30" y="191"/>
                  </a:lnTo>
                  <a:lnTo>
                    <a:pt x="38" y="204"/>
                  </a:lnTo>
                  <a:lnTo>
                    <a:pt x="46" y="218"/>
                  </a:lnTo>
                  <a:lnTo>
                    <a:pt x="52" y="230"/>
                  </a:lnTo>
                  <a:lnTo>
                    <a:pt x="56" y="238"/>
                  </a:lnTo>
                  <a:lnTo>
                    <a:pt x="42" y="252"/>
                  </a:lnTo>
                  <a:lnTo>
                    <a:pt x="31" y="264"/>
                  </a:lnTo>
                  <a:lnTo>
                    <a:pt x="20" y="276"/>
                  </a:lnTo>
                  <a:lnTo>
                    <a:pt x="12" y="287"/>
                  </a:lnTo>
                  <a:lnTo>
                    <a:pt x="7" y="298"/>
                  </a:lnTo>
                  <a:lnTo>
                    <a:pt x="3" y="308"/>
                  </a:lnTo>
                  <a:lnTo>
                    <a:pt x="1" y="317"/>
                  </a:lnTo>
                  <a:lnTo>
                    <a:pt x="0" y="326"/>
                  </a:lnTo>
                  <a:lnTo>
                    <a:pt x="2" y="343"/>
                  </a:lnTo>
                  <a:lnTo>
                    <a:pt x="9" y="360"/>
                  </a:lnTo>
                  <a:lnTo>
                    <a:pt x="18" y="379"/>
                  </a:lnTo>
                  <a:lnTo>
                    <a:pt x="31" y="400"/>
                  </a:lnTo>
                  <a:lnTo>
                    <a:pt x="47" y="428"/>
                  </a:lnTo>
                  <a:lnTo>
                    <a:pt x="49" y="430"/>
                  </a:lnTo>
                  <a:lnTo>
                    <a:pt x="53" y="436"/>
                  </a:lnTo>
                  <a:lnTo>
                    <a:pt x="56" y="442"/>
                  </a:lnTo>
                  <a:lnTo>
                    <a:pt x="59" y="444"/>
                  </a:lnTo>
                  <a:lnTo>
                    <a:pt x="62" y="447"/>
                  </a:lnTo>
                  <a:lnTo>
                    <a:pt x="67" y="449"/>
                  </a:lnTo>
                  <a:lnTo>
                    <a:pt x="71" y="449"/>
                  </a:lnTo>
                  <a:lnTo>
                    <a:pt x="76" y="446"/>
                  </a:lnTo>
                  <a:lnTo>
                    <a:pt x="422" y="234"/>
                  </a:lnTo>
                  <a:lnTo>
                    <a:pt x="425" y="232"/>
                  </a:lnTo>
                  <a:lnTo>
                    <a:pt x="427" y="229"/>
                  </a:lnTo>
                  <a:lnTo>
                    <a:pt x="428" y="224"/>
                  </a:lnTo>
                  <a:lnTo>
                    <a:pt x="428" y="2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49"/>
            <p:cNvSpPr>
              <a:spLocks/>
            </p:cNvSpPr>
            <p:nvPr/>
          </p:nvSpPr>
          <p:spPr bwMode="auto">
            <a:xfrm>
              <a:off x="3485" y="3666"/>
              <a:ext cx="185" cy="194"/>
            </a:xfrm>
            <a:custGeom>
              <a:avLst/>
              <a:gdLst/>
              <a:ahLst/>
              <a:cxnLst>
                <a:cxn ang="0">
                  <a:pos x="43" y="387"/>
                </a:cxn>
                <a:cxn ang="0">
                  <a:pos x="42" y="386"/>
                </a:cxn>
                <a:cxn ang="0">
                  <a:pos x="26" y="357"/>
                </a:cxn>
                <a:cxn ang="0">
                  <a:pos x="6" y="325"/>
                </a:cxn>
                <a:cxn ang="0">
                  <a:pos x="0" y="300"/>
                </a:cxn>
                <a:cxn ang="0">
                  <a:pos x="3" y="284"/>
                </a:cxn>
                <a:cxn ang="0">
                  <a:pos x="12" y="267"/>
                </a:cxn>
                <a:cxn ang="0">
                  <a:pos x="30" y="247"/>
                </a:cxn>
                <a:cxn ang="0">
                  <a:pos x="55" y="222"/>
                </a:cxn>
                <a:cxn ang="0">
                  <a:pos x="58" y="218"/>
                </a:cxn>
                <a:cxn ang="0">
                  <a:pos x="59" y="212"/>
                </a:cxn>
                <a:cxn ang="0">
                  <a:pos x="59" y="209"/>
                </a:cxn>
                <a:cxn ang="0">
                  <a:pos x="58" y="205"/>
                </a:cxn>
                <a:cxn ang="0">
                  <a:pos x="51" y="192"/>
                </a:cxn>
                <a:cxn ang="0">
                  <a:pos x="34" y="164"/>
                </a:cxn>
                <a:cxn ang="0">
                  <a:pos x="17" y="134"/>
                </a:cxn>
                <a:cxn ang="0">
                  <a:pos x="6" y="118"/>
                </a:cxn>
                <a:cxn ang="0">
                  <a:pos x="10" y="110"/>
                </a:cxn>
                <a:cxn ang="0">
                  <a:pos x="17" y="106"/>
                </a:cxn>
                <a:cxn ang="0">
                  <a:pos x="35" y="105"/>
                </a:cxn>
                <a:cxn ang="0">
                  <a:pos x="48" y="103"/>
                </a:cxn>
                <a:cxn ang="0">
                  <a:pos x="55" y="101"/>
                </a:cxn>
                <a:cxn ang="0">
                  <a:pos x="58" y="101"/>
                </a:cxn>
                <a:cxn ang="0">
                  <a:pos x="62" y="99"/>
                </a:cxn>
                <a:cxn ang="0">
                  <a:pos x="65" y="97"/>
                </a:cxn>
                <a:cxn ang="0">
                  <a:pos x="91" y="73"/>
                </a:cxn>
                <a:cxn ang="0">
                  <a:pos x="125" y="42"/>
                </a:cxn>
                <a:cxn ang="0">
                  <a:pos x="164" y="15"/>
                </a:cxn>
                <a:cxn ang="0">
                  <a:pos x="199" y="0"/>
                </a:cxn>
                <a:cxn ang="0">
                  <a:pos x="239" y="17"/>
                </a:cxn>
                <a:cxn ang="0">
                  <a:pos x="291" y="68"/>
                </a:cxn>
                <a:cxn ang="0">
                  <a:pos x="340" y="130"/>
                </a:cxn>
                <a:cxn ang="0">
                  <a:pos x="369" y="188"/>
                </a:cxn>
                <a:cxn ang="0">
                  <a:pos x="351" y="199"/>
                </a:cxn>
                <a:cxn ang="0">
                  <a:pos x="314" y="221"/>
                </a:cxn>
                <a:cxn ang="0">
                  <a:pos x="265" y="252"/>
                </a:cxn>
                <a:cxn ang="0">
                  <a:pos x="208" y="287"/>
                </a:cxn>
                <a:cxn ang="0">
                  <a:pos x="151" y="322"/>
                </a:cxn>
                <a:cxn ang="0">
                  <a:pos x="101" y="353"/>
                </a:cxn>
                <a:cxn ang="0">
                  <a:pos x="63" y="376"/>
                </a:cxn>
                <a:cxn ang="0">
                  <a:pos x="43" y="387"/>
                </a:cxn>
              </a:cxnLst>
              <a:rect l="0" t="0" r="r" b="b"/>
              <a:pathLst>
                <a:path w="369" h="387">
                  <a:moveTo>
                    <a:pt x="43" y="387"/>
                  </a:moveTo>
                  <a:lnTo>
                    <a:pt x="43" y="387"/>
                  </a:lnTo>
                  <a:lnTo>
                    <a:pt x="43" y="386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26" y="357"/>
                  </a:lnTo>
                  <a:lnTo>
                    <a:pt x="16" y="340"/>
                  </a:lnTo>
                  <a:lnTo>
                    <a:pt x="6" y="325"/>
                  </a:lnTo>
                  <a:lnTo>
                    <a:pt x="2" y="312"/>
                  </a:lnTo>
                  <a:lnTo>
                    <a:pt x="0" y="300"/>
                  </a:lnTo>
                  <a:lnTo>
                    <a:pt x="1" y="292"/>
                  </a:lnTo>
                  <a:lnTo>
                    <a:pt x="3" y="284"/>
                  </a:lnTo>
                  <a:lnTo>
                    <a:pt x="6" y="275"/>
                  </a:lnTo>
                  <a:lnTo>
                    <a:pt x="12" y="267"/>
                  </a:lnTo>
                  <a:lnTo>
                    <a:pt x="20" y="258"/>
                  </a:lnTo>
                  <a:lnTo>
                    <a:pt x="30" y="247"/>
                  </a:lnTo>
                  <a:lnTo>
                    <a:pt x="41" y="235"/>
                  </a:lnTo>
                  <a:lnTo>
                    <a:pt x="55" y="222"/>
                  </a:lnTo>
                  <a:lnTo>
                    <a:pt x="57" y="220"/>
                  </a:lnTo>
                  <a:lnTo>
                    <a:pt x="58" y="218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59" y="210"/>
                  </a:lnTo>
                  <a:lnTo>
                    <a:pt x="59" y="209"/>
                  </a:lnTo>
                  <a:lnTo>
                    <a:pt x="59" y="206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51" y="192"/>
                  </a:lnTo>
                  <a:lnTo>
                    <a:pt x="43" y="180"/>
                  </a:lnTo>
                  <a:lnTo>
                    <a:pt x="34" y="164"/>
                  </a:lnTo>
                  <a:lnTo>
                    <a:pt x="25" y="149"/>
                  </a:lnTo>
                  <a:lnTo>
                    <a:pt x="17" y="134"/>
                  </a:lnTo>
                  <a:lnTo>
                    <a:pt x="10" y="123"/>
                  </a:lnTo>
                  <a:lnTo>
                    <a:pt x="6" y="118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7" y="106"/>
                  </a:lnTo>
                  <a:lnTo>
                    <a:pt x="26" y="105"/>
                  </a:lnTo>
                  <a:lnTo>
                    <a:pt x="35" y="105"/>
                  </a:lnTo>
                  <a:lnTo>
                    <a:pt x="42" y="104"/>
                  </a:lnTo>
                  <a:lnTo>
                    <a:pt x="48" y="103"/>
                  </a:lnTo>
                  <a:lnTo>
                    <a:pt x="51" y="103"/>
                  </a:lnTo>
                  <a:lnTo>
                    <a:pt x="55" y="101"/>
                  </a:lnTo>
                  <a:lnTo>
                    <a:pt x="57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2" y="99"/>
                  </a:lnTo>
                  <a:lnTo>
                    <a:pt x="64" y="98"/>
                  </a:lnTo>
                  <a:lnTo>
                    <a:pt x="65" y="97"/>
                  </a:lnTo>
                  <a:lnTo>
                    <a:pt x="76" y="86"/>
                  </a:lnTo>
                  <a:lnTo>
                    <a:pt x="91" y="73"/>
                  </a:lnTo>
                  <a:lnTo>
                    <a:pt x="107" y="58"/>
                  </a:lnTo>
                  <a:lnTo>
                    <a:pt x="125" y="42"/>
                  </a:lnTo>
                  <a:lnTo>
                    <a:pt x="145" y="28"/>
                  </a:lnTo>
                  <a:lnTo>
                    <a:pt x="164" y="15"/>
                  </a:lnTo>
                  <a:lnTo>
                    <a:pt x="183" y="5"/>
                  </a:lnTo>
                  <a:lnTo>
                    <a:pt x="199" y="0"/>
                  </a:lnTo>
                  <a:lnTo>
                    <a:pt x="216" y="4"/>
                  </a:lnTo>
                  <a:lnTo>
                    <a:pt x="239" y="17"/>
                  </a:lnTo>
                  <a:lnTo>
                    <a:pt x="265" y="39"/>
                  </a:lnTo>
                  <a:lnTo>
                    <a:pt x="291" y="68"/>
                  </a:lnTo>
                  <a:lnTo>
                    <a:pt x="316" y="99"/>
                  </a:lnTo>
                  <a:lnTo>
                    <a:pt x="340" y="130"/>
                  </a:lnTo>
                  <a:lnTo>
                    <a:pt x="358" y="161"/>
                  </a:lnTo>
                  <a:lnTo>
                    <a:pt x="369" y="188"/>
                  </a:lnTo>
                  <a:lnTo>
                    <a:pt x="364" y="191"/>
                  </a:lnTo>
                  <a:lnTo>
                    <a:pt x="351" y="199"/>
                  </a:lnTo>
                  <a:lnTo>
                    <a:pt x="335" y="209"/>
                  </a:lnTo>
                  <a:lnTo>
                    <a:pt x="314" y="221"/>
                  </a:lnTo>
                  <a:lnTo>
                    <a:pt x="290" y="236"/>
                  </a:lnTo>
                  <a:lnTo>
                    <a:pt x="265" y="252"/>
                  </a:lnTo>
                  <a:lnTo>
                    <a:pt x="236" y="270"/>
                  </a:lnTo>
                  <a:lnTo>
                    <a:pt x="208" y="287"/>
                  </a:lnTo>
                  <a:lnTo>
                    <a:pt x="179" y="304"/>
                  </a:lnTo>
                  <a:lnTo>
                    <a:pt x="151" y="322"/>
                  </a:lnTo>
                  <a:lnTo>
                    <a:pt x="125" y="338"/>
                  </a:lnTo>
                  <a:lnTo>
                    <a:pt x="101" y="353"/>
                  </a:lnTo>
                  <a:lnTo>
                    <a:pt x="80" y="365"/>
                  </a:lnTo>
                  <a:lnTo>
                    <a:pt x="63" y="376"/>
                  </a:lnTo>
                  <a:lnTo>
                    <a:pt x="50" y="383"/>
                  </a:lnTo>
                  <a:lnTo>
                    <a:pt x="43" y="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50"/>
            <p:cNvSpPr>
              <a:spLocks/>
            </p:cNvSpPr>
            <p:nvPr/>
          </p:nvSpPr>
          <p:spPr bwMode="auto">
            <a:xfrm>
              <a:off x="3488" y="3735"/>
              <a:ext cx="197" cy="141"/>
            </a:xfrm>
            <a:custGeom>
              <a:avLst/>
              <a:gdLst/>
              <a:ahLst/>
              <a:cxnLst>
                <a:cxn ang="0">
                  <a:pos x="394" y="53"/>
                </a:cxn>
                <a:cxn ang="0">
                  <a:pos x="391" y="42"/>
                </a:cxn>
                <a:cxn ang="0">
                  <a:pos x="388" y="30"/>
                </a:cxn>
                <a:cxn ang="0">
                  <a:pos x="383" y="20"/>
                </a:cxn>
                <a:cxn ang="0">
                  <a:pos x="377" y="8"/>
                </a:cxn>
                <a:cxn ang="0">
                  <a:pos x="375" y="6"/>
                </a:cxn>
                <a:cxn ang="0">
                  <a:pos x="373" y="4"/>
                </a:cxn>
                <a:cxn ang="0">
                  <a:pos x="370" y="3"/>
                </a:cxn>
                <a:cxn ang="0">
                  <a:pos x="368" y="1"/>
                </a:cxn>
                <a:cxn ang="0">
                  <a:pos x="366" y="0"/>
                </a:cxn>
                <a:cxn ang="0">
                  <a:pos x="363" y="0"/>
                </a:cxn>
                <a:cxn ang="0">
                  <a:pos x="360" y="1"/>
                </a:cxn>
                <a:cxn ang="0">
                  <a:pos x="358" y="3"/>
                </a:cxn>
                <a:cxn ang="0">
                  <a:pos x="7" y="217"/>
                </a:cxn>
                <a:cxn ang="0">
                  <a:pos x="4" y="220"/>
                </a:cxn>
                <a:cxn ang="0">
                  <a:pos x="1" y="224"/>
                </a:cxn>
                <a:cxn ang="0">
                  <a:pos x="0" y="228"/>
                </a:cxn>
                <a:cxn ang="0">
                  <a:pos x="1" y="233"/>
                </a:cxn>
                <a:cxn ang="0">
                  <a:pos x="4" y="241"/>
                </a:cxn>
                <a:cxn ang="0">
                  <a:pos x="6" y="248"/>
                </a:cxn>
                <a:cxn ang="0">
                  <a:pos x="10" y="255"/>
                </a:cxn>
                <a:cxn ang="0">
                  <a:pos x="13" y="262"/>
                </a:cxn>
                <a:cxn ang="0">
                  <a:pos x="15" y="264"/>
                </a:cxn>
                <a:cxn ang="0">
                  <a:pos x="19" y="270"/>
                </a:cxn>
                <a:cxn ang="0">
                  <a:pos x="22" y="276"/>
                </a:cxn>
                <a:cxn ang="0">
                  <a:pos x="25" y="278"/>
                </a:cxn>
                <a:cxn ang="0">
                  <a:pos x="28" y="281"/>
                </a:cxn>
                <a:cxn ang="0">
                  <a:pos x="33" y="283"/>
                </a:cxn>
                <a:cxn ang="0">
                  <a:pos x="37" y="283"/>
                </a:cxn>
                <a:cxn ang="0">
                  <a:pos x="42" y="280"/>
                </a:cxn>
                <a:cxn ang="0">
                  <a:pos x="388" y="68"/>
                </a:cxn>
                <a:cxn ang="0">
                  <a:pos x="391" y="66"/>
                </a:cxn>
                <a:cxn ang="0">
                  <a:pos x="393" y="63"/>
                </a:cxn>
                <a:cxn ang="0">
                  <a:pos x="394" y="58"/>
                </a:cxn>
                <a:cxn ang="0">
                  <a:pos x="394" y="53"/>
                </a:cxn>
              </a:cxnLst>
              <a:rect l="0" t="0" r="r" b="b"/>
              <a:pathLst>
                <a:path w="394" h="283">
                  <a:moveTo>
                    <a:pt x="394" y="53"/>
                  </a:moveTo>
                  <a:lnTo>
                    <a:pt x="391" y="42"/>
                  </a:lnTo>
                  <a:lnTo>
                    <a:pt x="388" y="30"/>
                  </a:lnTo>
                  <a:lnTo>
                    <a:pt x="383" y="20"/>
                  </a:lnTo>
                  <a:lnTo>
                    <a:pt x="377" y="8"/>
                  </a:lnTo>
                  <a:lnTo>
                    <a:pt x="375" y="6"/>
                  </a:lnTo>
                  <a:lnTo>
                    <a:pt x="373" y="4"/>
                  </a:lnTo>
                  <a:lnTo>
                    <a:pt x="370" y="3"/>
                  </a:lnTo>
                  <a:lnTo>
                    <a:pt x="368" y="1"/>
                  </a:lnTo>
                  <a:lnTo>
                    <a:pt x="366" y="0"/>
                  </a:lnTo>
                  <a:lnTo>
                    <a:pt x="363" y="0"/>
                  </a:lnTo>
                  <a:lnTo>
                    <a:pt x="360" y="1"/>
                  </a:lnTo>
                  <a:lnTo>
                    <a:pt x="358" y="3"/>
                  </a:lnTo>
                  <a:lnTo>
                    <a:pt x="7" y="217"/>
                  </a:lnTo>
                  <a:lnTo>
                    <a:pt x="4" y="220"/>
                  </a:lnTo>
                  <a:lnTo>
                    <a:pt x="1" y="224"/>
                  </a:lnTo>
                  <a:lnTo>
                    <a:pt x="0" y="228"/>
                  </a:lnTo>
                  <a:lnTo>
                    <a:pt x="1" y="233"/>
                  </a:lnTo>
                  <a:lnTo>
                    <a:pt x="4" y="241"/>
                  </a:lnTo>
                  <a:lnTo>
                    <a:pt x="6" y="248"/>
                  </a:lnTo>
                  <a:lnTo>
                    <a:pt x="10" y="255"/>
                  </a:lnTo>
                  <a:lnTo>
                    <a:pt x="13" y="262"/>
                  </a:lnTo>
                  <a:lnTo>
                    <a:pt x="15" y="264"/>
                  </a:lnTo>
                  <a:lnTo>
                    <a:pt x="19" y="270"/>
                  </a:lnTo>
                  <a:lnTo>
                    <a:pt x="22" y="276"/>
                  </a:lnTo>
                  <a:lnTo>
                    <a:pt x="25" y="278"/>
                  </a:lnTo>
                  <a:lnTo>
                    <a:pt x="28" y="281"/>
                  </a:lnTo>
                  <a:lnTo>
                    <a:pt x="33" y="283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388" y="68"/>
                  </a:lnTo>
                  <a:lnTo>
                    <a:pt x="391" y="66"/>
                  </a:lnTo>
                  <a:lnTo>
                    <a:pt x="393" y="63"/>
                  </a:lnTo>
                  <a:lnTo>
                    <a:pt x="394" y="58"/>
                  </a:lnTo>
                  <a:lnTo>
                    <a:pt x="39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51"/>
            <p:cNvSpPr>
              <a:spLocks/>
            </p:cNvSpPr>
            <p:nvPr/>
          </p:nvSpPr>
          <p:spPr bwMode="auto">
            <a:xfrm>
              <a:off x="3504" y="3752"/>
              <a:ext cx="166" cy="10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5" y="214"/>
                </a:cxn>
                <a:cxn ang="0">
                  <a:pos x="5" y="213"/>
                </a:cxn>
                <a:cxn ang="0">
                  <a:pos x="4" y="213"/>
                </a:cxn>
                <a:cxn ang="0">
                  <a:pos x="4" y="213"/>
                </a:cxn>
                <a:cxn ang="0">
                  <a:pos x="3" y="211"/>
                </a:cxn>
                <a:cxn ang="0">
                  <a:pos x="2" y="207"/>
                </a:cxn>
                <a:cxn ang="0">
                  <a:pos x="1" y="204"/>
                </a:cxn>
                <a:cxn ang="0">
                  <a:pos x="0" y="200"/>
                </a:cxn>
                <a:cxn ang="0">
                  <a:pos x="6" y="197"/>
                </a:cxn>
                <a:cxn ang="0">
                  <a:pos x="18" y="189"/>
                </a:cxn>
                <a:cxn ang="0">
                  <a:pos x="34" y="178"/>
                </a:cxn>
                <a:cxn ang="0">
                  <a:pos x="55" y="166"/>
                </a:cxn>
                <a:cxn ang="0">
                  <a:pos x="78" y="152"/>
                </a:cxn>
                <a:cxn ang="0">
                  <a:pos x="104" y="136"/>
                </a:cxn>
                <a:cxn ang="0">
                  <a:pos x="132" y="119"/>
                </a:cxn>
                <a:cxn ang="0">
                  <a:pos x="161" y="101"/>
                </a:cxn>
                <a:cxn ang="0">
                  <a:pos x="189" y="84"/>
                </a:cxn>
                <a:cxn ang="0">
                  <a:pos x="216" y="67"/>
                </a:cxn>
                <a:cxn ang="0">
                  <a:pos x="243" y="51"/>
                </a:cxn>
                <a:cxn ang="0">
                  <a:pos x="267" y="36"/>
                </a:cxn>
                <a:cxn ang="0">
                  <a:pos x="288" y="23"/>
                </a:cxn>
                <a:cxn ang="0">
                  <a:pos x="305" y="13"/>
                </a:cxn>
                <a:cxn ang="0">
                  <a:pos x="319" y="4"/>
                </a:cxn>
                <a:cxn ang="0">
                  <a:pos x="326" y="0"/>
                </a:cxn>
                <a:cxn ang="0">
                  <a:pos x="327" y="4"/>
                </a:cxn>
                <a:cxn ang="0">
                  <a:pos x="329" y="8"/>
                </a:cxn>
                <a:cxn ang="0">
                  <a:pos x="330" y="11"/>
                </a:cxn>
                <a:cxn ang="0">
                  <a:pos x="331" y="15"/>
                </a:cxn>
                <a:cxn ang="0">
                  <a:pos x="326" y="18"/>
                </a:cxn>
                <a:cxn ang="0">
                  <a:pos x="313" y="26"/>
                </a:cxn>
                <a:cxn ang="0">
                  <a:pos x="297" y="36"/>
                </a:cxn>
                <a:cxn ang="0">
                  <a:pos x="276" y="48"/>
                </a:cxn>
                <a:cxn ang="0">
                  <a:pos x="252" y="63"/>
                </a:cxn>
                <a:cxn ang="0">
                  <a:pos x="227" y="79"/>
                </a:cxn>
                <a:cxn ang="0">
                  <a:pos x="198" y="97"/>
                </a:cxn>
                <a:cxn ang="0">
                  <a:pos x="170" y="114"/>
                </a:cxn>
                <a:cxn ang="0">
                  <a:pos x="141" y="131"/>
                </a:cxn>
                <a:cxn ang="0">
                  <a:pos x="113" y="149"/>
                </a:cxn>
                <a:cxn ang="0">
                  <a:pos x="87" y="165"/>
                </a:cxn>
                <a:cxn ang="0">
                  <a:pos x="63" y="180"/>
                </a:cxn>
                <a:cxn ang="0">
                  <a:pos x="42" y="192"/>
                </a:cxn>
                <a:cxn ang="0">
                  <a:pos x="25" y="203"/>
                </a:cxn>
                <a:cxn ang="0">
                  <a:pos x="12" y="210"/>
                </a:cxn>
                <a:cxn ang="0">
                  <a:pos x="5" y="214"/>
                </a:cxn>
              </a:cxnLst>
              <a:rect l="0" t="0" r="r" b="b"/>
              <a:pathLst>
                <a:path w="331" h="214">
                  <a:moveTo>
                    <a:pt x="5" y="214"/>
                  </a:moveTo>
                  <a:lnTo>
                    <a:pt x="5" y="214"/>
                  </a:lnTo>
                  <a:lnTo>
                    <a:pt x="5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3" y="211"/>
                  </a:lnTo>
                  <a:lnTo>
                    <a:pt x="2" y="207"/>
                  </a:lnTo>
                  <a:lnTo>
                    <a:pt x="1" y="204"/>
                  </a:lnTo>
                  <a:lnTo>
                    <a:pt x="0" y="200"/>
                  </a:lnTo>
                  <a:lnTo>
                    <a:pt x="6" y="197"/>
                  </a:lnTo>
                  <a:lnTo>
                    <a:pt x="18" y="189"/>
                  </a:lnTo>
                  <a:lnTo>
                    <a:pt x="34" y="178"/>
                  </a:lnTo>
                  <a:lnTo>
                    <a:pt x="55" y="166"/>
                  </a:lnTo>
                  <a:lnTo>
                    <a:pt x="78" y="152"/>
                  </a:lnTo>
                  <a:lnTo>
                    <a:pt x="104" y="136"/>
                  </a:lnTo>
                  <a:lnTo>
                    <a:pt x="132" y="119"/>
                  </a:lnTo>
                  <a:lnTo>
                    <a:pt x="161" y="101"/>
                  </a:lnTo>
                  <a:lnTo>
                    <a:pt x="189" y="84"/>
                  </a:lnTo>
                  <a:lnTo>
                    <a:pt x="216" y="67"/>
                  </a:lnTo>
                  <a:lnTo>
                    <a:pt x="243" y="51"/>
                  </a:lnTo>
                  <a:lnTo>
                    <a:pt x="267" y="36"/>
                  </a:lnTo>
                  <a:lnTo>
                    <a:pt x="288" y="23"/>
                  </a:lnTo>
                  <a:lnTo>
                    <a:pt x="305" y="13"/>
                  </a:lnTo>
                  <a:lnTo>
                    <a:pt x="319" y="4"/>
                  </a:lnTo>
                  <a:lnTo>
                    <a:pt x="326" y="0"/>
                  </a:lnTo>
                  <a:lnTo>
                    <a:pt x="327" y="4"/>
                  </a:lnTo>
                  <a:lnTo>
                    <a:pt x="329" y="8"/>
                  </a:lnTo>
                  <a:lnTo>
                    <a:pt x="330" y="11"/>
                  </a:lnTo>
                  <a:lnTo>
                    <a:pt x="331" y="15"/>
                  </a:lnTo>
                  <a:lnTo>
                    <a:pt x="326" y="18"/>
                  </a:lnTo>
                  <a:lnTo>
                    <a:pt x="313" y="26"/>
                  </a:lnTo>
                  <a:lnTo>
                    <a:pt x="297" y="36"/>
                  </a:lnTo>
                  <a:lnTo>
                    <a:pt x="276" y="48"/>
                  </a:lnTo>
                  <a:lnTo>
                    <a:pt x="252" y="63"/>
                  </a:lnTo>
                  <a:lnTo>
                    <a:pt x="227" y="79"/>
                  </a:lnTo>
                  <a:lnTo>
                    <a:pt x="198" y="97"/>
                  </a:lnTo>
                  <a:lnTo>
                    <a:pt x="170" y="114"/>
                  </a:lnTo>
                  <a:lnTo>
                    <a:pt x="141" y="131"/>
                  </a:lnTo>
                  <a:lnTo>
                    <a:pt x="113" y="149"/>
                  </a:lnTo>
                  <a:lnTo>
                    <a:pt x="87" y="165"/>
                  </a:lnTo>
                  <a:lnTo>
                    <a:pt x="63" y="180"/>
                  </a:lnTo>
                  <a:lnTo>
                    <a:pt x="42" y="192"/>
                  </a:lnTo>
                  <a:lnTo>
                    <a:pt x="25" y="203"/>
                  </a:lnTo>
                  <a:lnTo>
                    <a:pt x="12" y="210"/>
                  </a:lnTo>
                  <a:lnTo>
                    <a:pt x="5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52"/>
            <p:cNvSpPr>
              <a:spLocks/>
            </p:cNvSpPr>
            <p:nvPr/>
          </p:nvSpPr>
          <p:spPr bwMode="auto">
            <a:xfrm>
              <a:off x="3494" y="3703"/>
              <a:ext cx="50" cy="80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6" y="3"/>
                </a:cxn>
                <a:cxn ang="0">
                  <a:pos x="25" y="6"/>
                </a:cxn>
                <a:cxn ang="0">
                  <a:pos x="23" y="9"/>
                </a:cxn>
                <a:cxn ang="0">
                  <a:pos x="23" y="14"/>
                </a:cxn>
                <a:cxn ang="0">
                  <a:pos x="23" y="15"/>
                </a:cxn>
                <a:cxn ang="0">
                  <a:pos x="23" y="17"/>
                </a:cxn>
                <a:cxn ang="0">
                  <a:pos x="23" y="18"/>
                </a:cxn>
                <a:cxn ang="0">
                  <a:pos x="24" y="21"/>
                </a:cxn>
                <a:cxn ang="0">
                  <a:pos x="25" y="23"/>
                </a:cxn>
                <a:cxn ang="0">
                  <a:pos x="29" y="29"/>
                </a:cxn>
                <a:cxn ang="0">
                  <a:pos x="35" y="38"/>
                </a:cxn>
                <a:cxn ang="0">
                  <a:pos x="41" y="49"/>
                </a:cxn>
                <a:cxn ang="0">
                  <a:pos x="48" y="61"/>
                </a:cxn>
                <a:cxn ang="0">
                  <a:pos x="55" y="74"/>
                </a:cxn>
                <a:cxn ang="0">
                  <a:pos x="62" y="84"/>
                </a:cxn>
                <a:cxn ang="0">
                  <a:pos x="67" y="92"/>
                </a:cxn>
                <a:cxn ang="0">
                  <a:pos x="60" y="95"/>
                </a:cxn>
                <a:cxn ang="0">
                  <a:pos x="53" y="100"/>
                </a:cxn>
                <a:cxn ang="0">
                  <a:pos x="45" y="105"/>
                </a:cxn>
                <a:cxn ang="0">
                  <a:pos x="37" y="110"/>
                </a:cxn>
                <a:cxn ang="0">
                  <a:pos x="28" y="116"/>
                </a:cxn>
                <a:cxn ang="0">
                  <a:pos x="20" y="122"/>
                </a:cxn>
                <a:cxn ang="0">
                  <a:pos x="12" y="129"/>
                </a:cxn>
                <a:cxn ang="0">
                  <a:pos x="5" y="136"/>
                </a:cxn>
                <a:cxn ang="0">
                  <a:pos x="2" y="138"/>
                </a:cxn>
                <a:cxn ang="0">
                  <a:pos x="1" y="140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51"/>
                </a:cxn>
                <a:cxn ang="0">
                  <a:pos x="2" y="154"/>
                </a:cxn>
                <a:cxn ang="0">
                  <a:pos x="5" y="156"/>
                </a:cxn>
                <a:cxn ang="0">
                  <a:pos x="9" y="159"/>
                </a:cxn>
                <a:cxn ang="0">
                  <a:pos x="14" y="160"/>
                </a:cxn>
                <a:cxn ang="0">
                  <a:pos x="20" y="160"/>
                </a:cxn>
                <a:cxn ang="0">
                  <a:pos x="24" y="156"/>
                </a:cxn>
                <a:cxn ang="0">
                  <a:pos x="35" y="147"/>
                </a:cxn>
                <a:cxn ang="0">
                  <a:pos x="45" y="139"/>
                </a:cxn>
                <a:cxn ang="0">
                  <a:pos x="56" y="131"/>
                </a:cxn>
                <a:cxn ang="0">
                  <a:pos x="67" y="124"/>
                </a:cxn>
                <a:cxn ang="0">
                  <a:pos x="77" y="118"/>
                </a:cxn>
                <a:cxn ang="0">
                  <a:pos x="85" y="114"/>
                </a:cxn>
                <a:cxn ang="0">
                  <a:pos x="90" y="112"/>
                </a:cxn>
                <a:cxn ang="0">
                  <a:pos x="92" y="110"/>
                </a:cxn>
                <a:cxn ang="0">
                  <a:pos x="94" y="108"/>
                </a:cxn>
                <a:cxn ang="0">
                  <a:pos x="97" y="106"/>
                </a:cxn>
                <a:cxn ang="0">
                  <a:pos x="98" y="103"/>
                </a:cxn>
                <a:cxn ang="0">
                  <a:pos x="99" y="101"/>
                </a:cxn>
                <a:cxn ang="0">
                  <a:pos x="100" y="99"/>
                </a:cxn>
                <a:cxn ang="0">
                  <a:pos x="100" y="95"/>
                </a:cxn>
                <a:cxn ang="0">
                  <a:pos x="99" y="93"/>
                </a:cxn>
                <a:cxn ang="0">
                  <a:pos x="98" y="91"/>
                </a:cxn>
                <a:cxn ang="0">
                  <a:pos x="48" y="6"/>
                </a:cxn>
                <a:cxn ang="0">
                  <a:pos x="45" y="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0" y="1"/>
                </a:cxn>
              </a:cxnLst>
              <a:rect l="0" t="0" r="r" b="b"/>
              <a:pathLst>
                <a:path w="100" h="160">
                  <a:moveTo>
                    <a:pt x="30" y="1"/>
                  </a:moveTo>
                  <a:lnTo>
                    <a:pt x="26" y="3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4" y="21"/>
                  </a:lnTo>
                  <a:lnTo>
                    <a:pt x="25" y="23"/>
                  </a:lnTo>
                  <a:lnTo>
                    <a:pt x="29" y="29"/>
                  </a:lnTo>
                  <a:lnTo>
                    <a:pt x="35" y="38"/>
                  </a:lnTo>
                  <a:lnTo>
                    <a:pt x="41" y="49"/>
                  </a:lnTo>
                  <a:lnTo>
                    <a:pt x="48" y="61"/>
                  </a:lnTo>
                  <a:lnTo>
                    <a:pt x="55" y="74"/>
                  </a:lnTo>
                  <a:lnTo>
                    <a:pt x="62" y="84"/>
                  </a:lnTo>
                  <a:lnTo>
                    <a:pt x="67" y="92"/>
                  </a:lnTo>
                  <a:lnTo>
                    <a:pt x="60" y="95"/>
                  </a:lnTo>
                  <a:lnTo>
                    <a:pt x="53" y="100"/>
                  </a:lnTo>
                  <a:lnTo>
                    <a:pt x="45" y="105"/>
                  </a:lnTo>
                  <a:lnTo>
                    <a:pt x="37" y="110"/>
                  </a:lnTo>
                  <a:lnTo>
                    <a:pt x="28" y="116"/>
                  </a:lnTo>
                  <a:lnTo>
                    <a:pt x="20" y="122"/>
                  </a:lnTo>
                  <a:lnTo>
                    <a:pt x="12" y="129"/>
                  </a:lnTo>
                  <a:lnTo>
                    <a:pt x="5" y="136"/>
                  </a:lnTo>
                  <a:lnTo>
                    <a:pt x="2" y="138"/>
                  </a:lnTo>
                  <a:lnTo>
                    <a:pt x="1" y="140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51"/>
                  </a:lnTo>
                  <a:lnTo>
                    <a:pt x="2" y="154"/>
                  </a:lnTo>
                  <a:lnTo>
                    <a:pt x="5" y="156"/>
                  </a:lnTo>
                  <a:lnTo>
                    <a:pt x="9" y="159"/>
                  </a:lnTo>
                  <a:lnTo>
                    <a:pt x="14" y="160"/>
                  </a:lnTo>
                  <a:lnTo>
                    <a:pt x="20" y="160"/>
                  </a:lnTo>
                  <a:lnTo>
                    <a:pt x="24" y="156"/>
                  </a:lnTo>
                  <a:lnTo>
                    <a:pt x="35" y="147"/>
                  </a:lnTo>
                  <a:lnTo>
                    <a:pt x="45" y="139"/>
                  </a:lnTo>
                  <a:lnTo>
                    <a:pt x="56" y="131"/>
                  </a:lnTo>
                  <a:lnTo>
                    <a:pt x="67" y="124"/>
                  </a:lnTo>
                  <a:lnTo>
                    <a:pt x="77" y="118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0"/>
                  </a:lnTo>
                  <a:lnTo>
                    <a:pt x="94" y="108"/>
                  </a:lnTo>
                  <a:lnTo>
                    <a:pt x="97" y="106"/>
                  </a:lnTo>
                  <a:lnTo>
                    <a:pt x="98" y="103"/>
                  </a:lnTo>
                  <a:lnTo>
                    <a:pt x="99" y="101"/>
                  </a:lnTo>
                  <a:lnTo>
                    <a:pt x="100" y="99"/>
                  </a:lnTo>
                  <a:lnTo>
                    <a:pt x="100" y="95"/>
                  </a:lnTo>
                  <a:lnTo>
                    <a:pt x="99" y="93"/>
                  </a:lnTo>
                  <a:lnTo>
                    <a:pt x="98" y="91"/>
                  </a:lnTo>
                  <a:lnTo>
                    <a:pt x="48" y="6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53"/>
            <p:cNvSpPr>
              <a:spLocks/>
            </p:cNvSpPr>
            <p:nvPr/>
          </p:nvSpPr>
          <p:spPr bwMode="auto">
            <a:xfrm>
              <a:off x="3566" y="3684"/>
              <a:ext cx="57" cy="59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17" y="15"/>
                </a:cxn>
                <a:cxn ang="0">
                  <a:pos x="10" y="24"/>
                </a:cxn>
                <a:cxn ang="0">
                  <a:pos x="5" y="33"/>
                </a:cxn>
                <a:cxn ang="0">
                  <a:pos x="1" y="45"/>
                </a:cxn>
                <a:cxn ang="0">
                  <a:pos x="0" y="55"/>
                </a:cxn>
                <a:cxn ang="0">
                  <a:pos x="0" y="67"/>
                </a:cxn>
                <a:cxn ang="0">
                  <a:pos x="4" y="78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93"/>
                </a:cxn>
                <a:cxn ang="0">
                  <a:pos x="15" y="98"/>
                </a:cxn>
                <a:cxn ang="0">
                  <a:pos x="18" y="102"/>
                </a:cxn>
                <a:cxn ang="0">
                  <a:pos x="23" y="106"/>
                </a:cxn>
                <a:cxn ang="0">
                  <a:pos x="28" y="109"/>
                </a:cxn>
                <a:cxn ang="0">
                  <a:pos x="33" y="113"/>
                </a:cxn>
                <a:cxn ang="0">
                  <a:pos x="38" y="115"/>
                </a:cxn>
                <a:cxn ang="0">
                  <a:pos x="44" y="116"/>
                </a:cxn>
                <a:cxn ang="0">
                  <a:pos x="50" y="117"/>
                </a:cxn>
                <a:cxn ang="0">
                  <a:pos x="55" y="117"/>
                </a:cxn>
                <a:cxn ang="0">
                  <a:pos x="61" y="117"/>
                </a:cxn>
                <a:cxn ang="0">
                  <a:pos x="66" y="117"/>
                </a:cxn>
                <a:cxn ang="0">
                  <a:pos x="71" y="116"/>
                </a:cxn>
                <a:cxn ang="0">
                  <a:pos x="76" y="114"/>
                </a:cxn>
                <a:cxn ang="0">
                  <a:pos x="82" y="112"/>
                </a:cxn>
                <a:cxn ang="0">
                  <a:pos x="86" y="109"/>
                </a:cxn>
                <a:cxn ang="0">
                  <a:pos x="96" y="102"/>
                </a:cxn>
                <a:cxn ang="0">
                  <a:pos x="104" y="94"/>
                </a:cxn>
                <a:cxn ang="0">
                  <a:pos x="110" y="84"/>
                </a:cxn>
                <a:cxn ang="0">
                  <a:pos x="113" y="74"/>
                </a:cxn>
                <a:cxn ang="0">
                  <a:pos x="114" y="62"/>
                </a:cxn>
                <a:cxn ang="0">
                  <a:pos x="114" y="52"/>
                </a:cxn>
                <a:cxn ang="0">
                  <a:pos x="111" y="40"/>
                </a:cxn>
                <a:cxn ang="0">
                  <a:pos x="106" y="29"/>
                </a:cxn>
                <a:cxn ang="0">
                  <a:pos x="103" y="24"/>
                </a:cxn>
                <a:cxn ang="0">
                  <a:pos x="99" y="20"/>
                </a:cxn>
                <a:cxn ang="0">
                  <a:pos x="96" y="15"/>
                </a:cxn>
                <a:cxn ang="0">
                  <a:pos x="91" y="11"/>
                </a:cxn>
                <a:cxn ang="0">
                  <a:pos x="86" y="8"/>
                </a:cxn>
                <a:cxn ang="0">
                  <a:pos x="81" y="6"/>
                </a:cxn>
                <a:cxn ang="0">
                  <a:pos x="76" y="3"/>
                </a:cxn>
                <a:cxn ang="0">
                  <a:pos x="70" y="2"/>
                </a:cxn>
                <a:cxn ang="0">
                  <a:pos x="65" y="1"/>
                </a:cxn>
                <a:cxn ang="0">
                  <a:pos x="59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27" y="8"/>
                </a:cxn>
              </a:cxnLst>
              <a:rect l="0" t="0" r="r" b="b"/>
              <a:pathLst>
                <a:path w="114" h="117">
                  <a:moveTo>
                    <a:pt x="27" y="8"/>
                  </a:moveTo>
                  <a:lnTo>
                    <a:pt x="17" y="15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5"/>
                  </a:lnTo>
                  <a:lnTo>
                    <a:pt x="0" y="55"/>
                  </a:lnTo>
                  <a:lnTo>
                    <a:pt x="0" y="67"/>
                  </a:lnTo>
                  <a:lnTo>
                    <a:pt x="4" y="78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93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3" y="106"/>
                  </a:lnTo>
                  <a:lnTo>
                    <a:pt x="28" y="109"/>
                  </a:lnTo>
                  <a:lnTo>
                    <a:pt x="33" y="113"/>
                  </a:lnTo>
                  <a:lnTo>
                    <a:pt x="38" y="115"/>
                  </a:lnTo>
                  <a:lnTo>
                    <a:pt x="44" y="116"/>
                  </a:lnTo>
                  <a:lnTo>
                    <a:pt x="50" y="117"/>
                  </a:lnTo>
                  <a:lnTo>
                    <a:pt x="55" y="117"/>
                  </a:lnTo>
                  <a:lnTo>
                    <a:pt x="61" y="117"/>
                  </a:lnTo>
                  <a:lnTo>
                    <a:pt x="66" y="117"/>
                  </a:lnTo>
                  <a:lnTo>
                    <a:pt x="71" y="116"/>
                  </a:lnTo>
                  <a:lnTo>
                    <a:pt x="76" y="114"/>
                  </a:lnTo>
                  <a:lnTo>
                    <a:pt x="82" y="112"/>
                  </a:lnTo>
                  <a:lnTo>
                    <a:pt x="86" y="109"/>
                  </a:lnTo>
                  <a:lnTo>
                    <a:pt x="96" y="102"/>
                  </a:lnTo>
                  <a:lnTo>
                    <a:pt x="104" y="94"/>
                  </a:lnTo>
                  <a:lnTo>
                    <a:pt x="110" y="84"/>
                  </a:lnTo>
                  <a:lnTo>
                    <a:pt x="113" y="74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1" y="40"/>
                  </a:lnTo>
                  <a:lnTo>
                    <a:pt x="106" y="29"/>
                  </a:lnTo>
                  <a:lnTo>
                    <a:pt x="103" y="24"/>
                  </a:lnTo>
                  <a:lnTo>
                    <a:pt x="99" y="20"/>
                  </a:lnTo>
                  <a:lnTo>
                    <a:pt x="96" y="15"/>
                  </a:lnTo>
                  <a:lnTo>
                    <a:pt x="91" y="11"/>
                  </a:lnTo>
                  <a:lnTo>
                    <a:pt x="86" y="8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5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6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54"/>
            <p:cNvSpPr>
              <a:spLocks/>
            </p:cNvSpPr>
            <p:nvPr/>
          </p:nvSpPr>
          <p:spPr bwMode="auto">
            <a:xfrm>
              <a:off x="3580" y="3699"/>
              <a:ext cx="29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" y="22"/>
                </a:cxn>
                <a:cxn ang="0">
                  <a:pos x="4" y="15"/>
                </a:cxn>
                <a:cxn ang="0">
                  <a:pos x="9" y="8"/>
                </a:cxn>
                <a:cxn ang="0">
                  <a:pos x="15" y="3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46" y="5"/>
                </a:cxn>
                <a:cxn ang="0">
                  <a:pos x="50" y="10"/>
                </a:cxn>
                <a:cxn ang="0">
                  <a:pos x="54" y="15"/>
                </a:cxn>
                <a:cxn ang="0">
                  <a:pos x="57" y="26"/>
                </a:cxn>
                <a:cxn ang="0">
                  <a:pos x="57" y="38"/>
                </a:cxn>
                <a:cxn ang="0">
                  <a:pos x="53" y="48"/>
                </a:cxn>
                <a:cxn ang="0">
                  <a:pos x="45" y="56"/>
                </a:cxn>
                <a:cxn ang="0">
                  <a:pos x="39" y="58"/>
                </a:cxn>
                <a:cxn ang="0">
                  <a:pos x="34" y="61"/>
                </a:cxn>
                <a:cxn ang="0">
                  <a:pos x="29" y="61"/>
                </a:cxn>
                <a:cxn ang="0">
                  <a:pos x="23" y="60"/>
                </a:cxn>
                <a:cxn ang="0">
                  <a:pos x="18" y="57"/>
                </a:cxn>
                <a:cxn ang="0">
                  <a:pos x="12" y="54"/>
                </a:cxn>
                <a:cxn ang="0">
                  <a:pos x="8" y="50"/>
                </a:cxn>
                <a:cxn ang="0">
                  <a:pos x="4" y="46"/>
                </a:cxn>
                <a:cxn ang="0">
                  <a:pos x="2" y="41"/>
                </a:cxn>
                <a:cxn ang="0">
                  <a:pos x="1" y="38"/>
                </a:cxn>
                <a:cxn ang="0">
                  <a:pos x="0" y="33"/>
                </a:cxn>
                <a:cxn ang="0">
                  <a:pos x="0" y="30"/>
                </a:cxn>
              </a:cxnLst>
              <a:rect l="0" t="0" r="r" b="b"/>
              <a:pathLst>
                <a:path w="57" h="61">
                  <a:moveTo>
                    <a:pt x="0" y="30"/>
                  </a:moveTo>
                  <a:lnTo>
                    <a:pt x="1" y="22"/>
                  </a:lnTo>
                  <a:lnTo>
                    <a:pt x="4" y="15"/>
                  </a:lnTo>
                  <a:lnTo>
                    <a:pt x="9" y="8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6" y="5"/>
                  </a:lnTo>
                  <a:lnTo>
                    <a:pt x="50" y="10"/>
                  </a:lnTo>
                  <a:lnTo>
                    <a:pt x="54" y="15"/>
                  </a:lnTo>
                  <a:lnTo>
                    <a:pt x="57" y="26"/>
                  </a:lnTo>
                  <a:lnTo>
                    <a:pt x="57" y="38"/>
                  </a:lnTo>
                  <a:lnTo>
                    <a:pt x="53" y="48"/>
                  </a:lnTo>
                  <a:lnTo>
                    <a:pt x="45" y="56"/>
                  </a:lnTo>
                  <a:lnTo>
                    <a:pt x="39" y="58"/>
                  </a:lnTo>
                  <a:lnTo>
                    <a:pt x="34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2" y="54"/>
                  </a:lnTo>
                  <a:lnTo>
                    <a:pt x="8" y="50"/>
                  </a:lnTo>
                  <a:lnTo>
                    <a:pt x="4" y="46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55"/>
            <p:cNvSpPr>
              <a:spLocks/>
            </p:cNvSpPr>
            <p:nvPr/>
          </p:nvSpPr>
          <p:spPr bwMode="auto">
            <a:xfrm>
              <a:off x="3459" y="3474"/>
              <a:ext cx="29" cy="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3" y="3"/>
                </a:cxn>
                <a:cxn ang="0">
                  <a:pos x="56" y="6"/>
                </a:cxn>
                <a:cxn ang="0">
                  <a:pos x="57" y="11"/>
                </a:cxn>
                <a:cxn ang="0">
                  <a:pos x="57" y="16"/>
                </a:cxn>
                <a:cxn ang="0">
                  <a:pos x="25" y="141"/>
                </a:cxn>
                <a:cxn ang="0">
                  <a:pos x="23" y="146"/>
                </a:cxn>
                <a:cxn ang="0">
                  <a:pos x="19" y="149"/>
                </a:cxn>
                <a:cxn ang="0">
                  <a:pos x="14" y="150"/>
                </a:cxn>
                <a:cxn ang="0">
                  <a:pos x="9" y="150"/>
                </a:cxn>
                <a:cxn ang="0">
                  <a:pos x="4" y="148"/>
                </a:cxn>
                <a:cxn ang="0">
                  <a:pos x="1" y="144"/>
                </a:cxn>
                <a:cxn ang="0">
                  <a:pos x="0" y="140"/>
                </a:cxn>
                <a:cxn ang="0">
                  <a:pos x="0" y="135"/>
                </a:cxn>
                <a:cxn ang="0">
                  <a:pos x="32" y="10"/>
                </a:cxn>
                <a:cxn ang="0">
                  <a:pos x="34" y="5"/>
                </a:cxn>
                <a:cxn ang="0">
                  <a:pos x="39" y="1"/>
                </a:cxn>
                <a:cxn ang="0">
                  <a:pos x="43" y="0"/>
                </a:cxn>
                <a:cxn ang="0">
                  <a:pos x="48" y="0"/>
                </a:cxn>
              </a:cxnLst>
              <a:rect l="0" t="0" r="r" b="b"/>
              <a:pathLst>
                <a:path w="57" h="150">
                  <a:moveTo>
                    <a:pt x="48" y="0"/>
                  </a:moveTo>
                  <a:lnTo>
                    <a:pt x="53" y="3"/>
                  </a:lnTo>
                  <a:lnTo>
                    <a:pt x="56" y="6"/>
                  </a:lnTo>
                  <a:lnTo>
                    <a:pt x="57" y="11"/>
                  </a:lnTo>
                  <a:lnTo>
                    <a:pt x="57" y="16"/>
                  </a:lnTo>
                  <a:lnTo>
                    <a:pt x="25" y="141"/>
                  </a:lnTo>
                  <a:lnTo>
                    <a:pt x="23" y="146"/>
                  </a:lnTo>
                  <a:lnTo>
                    <a:pt x="19" y="149"/>
                  </a:lnTo>
                  <a:lnTo>
                    <a:pt x="14" y="150"/>
                  </a:lnTo>
                  <a:lnTo>
                    <a:pt x="9" y="150"/>
                  </a:lnTo>
                  <a:lnTo>
                    <a:pt x="4" y="148"/>
                  </a:lnTo>
                  <a:lnTo>
                    <a:pt x="1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32" y="10"/>
                  </a:lnTo>
                  <a:lnTo>
                    <a:pt x="34" y="5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56"/>
            <p:cNvSpPr>
              <a:spLocks/>
            </p:cNvSpPr>
            <p:nvPr/>
          </p:nvSpPr>
          <p:spPr bwMode="auto">
            <a:xfrm>
              <a:off x="3400" y="3423"/>
              <a:ext cx="167" cy="66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303" y="1"/>
                </a:cxn>
                <a:cxn ang="0">
                  <a:pos x="310" y="4"/>
                </a:cxn>
                <a:cxn ang="0">
                  <a:pos x="319" y="10"/>
                </a:cxn>
                <a:cxn ang="0">
                  <a:pos x="327" y="17"/>
                </a:cxn>
                <a:cxn ang="0">
                  <a:pos x="333" y="26"/>
                </a:cxn>
                <a:cxn ang="0">
                  <a:pos x="335" y="37"/>
                </a:cxn>
                <a:cxn ang="0">
                  <a:pos x="331" y="48"/>
                </a:cxn>
                <a:cxn ang="0">
                  <a:pos x="317" y="60"/>
                </a:cxn>
                <a:cxn ang="0">
                  <a:pos x="300" y="72"/>
                </a:cxn>
                <a:cxn ang="0">
                  <a:pos x="285" y="85"/>
                </a:cxn>
                <a:cxn ang="0">
                  <a:pos x="270" y="97"/>
                </a:cxn>
                <a:cxn ang="0">
                  <a:pos x="255" y="108"/>
                </a:cxn>
                <a:cxn ang="0">
                  <a:pos x="237" y="117"/>
                </a:cxn>
                <a:cxn ang="0">
                  <a:pos x="218" y="124"/>
                </a:cxn>
                <a:cxn ang="0">
                  <a:pos x="194" y="130"/>
                </a:cxn>
                <a:cxn ang="0">
                  <a:pos x="164" y="131"/>
                </a:cxn>
                <a:cxn ang="0">
                  <a:pos x="161" y="131"/>
                </a:cxn>
                <a:cxn ang="0">
                  <a:pos x="153" y="129"/>
                </a:cxn>
                <a:cxn ang="0">
                  <a:pos x="143" y="124"/>
                </a:cxn>
                <a:cxn ang="0">
                  <a:pos x="131" y="115"/>
                </a:cxn>
                <a:cxn ang="0">
                  <a:pos x="123" y="109"/>
                </a:cxn>
                <a:cxn ang="0">
                  <a:pos x="111" y="103"/>
                </a:cxn>
                <a:cxn ang="0">
                  <a:pos x="94" y="98"/>
                </a:cxn>
                <a:cxn ang="0">
                  <a:pos x="76" y="92"/>
                </a:cxn>
                <a:cxn ang="0">
                  <a:pos x="56" y="87"/>
                </a:cxn>
                <a:cxn ang="0">
                  <a:pos x="37" y="85"/>
                </a:cxn>
                <a:cxn ang="0">
                  <a:pos x="17" y="83"/>
                </a:cxn>
                <a:cxn ang="0">
                  <a:pos x="0" y="82"/>
                </a:cxn>
                <a:cxn ang="0">
                  <a:pos x="0" y="74"/>
                </a:cxn>
                <a:cxn ang="0">
                  <a:pos x="1" y="54"/>
                </a:cxn>
                <a:cxn ang="0">
                  <a:pos x="7" y="36"/>
                </a:cxn>
                <a:cxn ang="0">
                  <a:pos x="22" y="27"/>
                </a:cxn>
                <a:cxn ang="0">
                  <a:pos x="36" y="27"/>
                </a:cxn>
                <a:cxn ang="0">
                  <a:pos x="54" y="26"/>
                </a:cxn>
                <a:cxn ang="0">
                  <a:pos x="75" y="25"/>
                </a:cxn>
                <a:cxn ang="0">
                  <a:pos x="98" y="24"/>
                </a:cxn>
                <a:cxn ang="0">
                  <a:pos x="119" y="24"/>
                </a:cxn>
                <a:cxn ang="0">
                  <a:pos x="136" y="23"/>
                </a:cxn>
                <a:cxn ang="0">
                  <a:pos x="149" y="22"/>
                </a:cxn>
                <a:cxn ang="0">
                  <a:pos x="153" y="22"/>
                </a:cxn>
                <a:cxn ang="0">
                  <a:pos x="158" y="21"/>
                </a:cxn>
                <a:cxn ang="0">
                  <a:pos x="171" y="18"/>
                </a:cxn>
                <a:cxn ang="0">
                  <a:pos x="190" y="15"/>
                </a:cxn>
                <a:cxn ang="0">
                  <a:pos x="213" y="10"/>
                </a:cxn>
                <a:cxn ang="0">
                  <a:pos x="237" y="7"/>
                </a:cxn>
                <a:cxn ang="0">
                  <a:pos x="262" y="3"/>
                </a:cxn>
                <a:cxn ang="0">
                  <a:pos x="283" y="1"/>
                </a:cxn>
                <a:cxn ang="0">
                  <a:pos x="301" y="0"/>
                </a:cxn>
              </a:cxnLst>
              <a:rect l="0" t="0" r="r" b="b"/>
              <a:pathLst>
                <a:path w="335" h="131">
                  <a:moveTo>
                    <a:pt x="301" y="0"/>
                  </a:moveTo>
                  <a:lnTo>
                    <a:pt x="303" y="1"/>
                  </a:lnTo>
                  <a:lnTo>
                    <a:pt x="310" y="4"/>
                  </a:lnTo>
                  <a:lnTo>
                    <a:pt x="319" y="10"/>
                  </a:lnTo>
                  <a:lnTo>
                    <a:pt x="327" y="17"/>
                  </a:lnTo>
                  <a:lnTo>
                    <a:pt x="333" y="26"/>
                  </a:lnTo>
                  <a:lnTo>
                    <a:pt x="335" y="37"/>
                  </a:lnTo>
                  <a:lnTo>
                    <a:pt x="331" y="48"/>
                  </a:lnTo>
                  <a:lnTo>
                    <a:pt x="317" y="60"/>
                  </a:lnTo>
                  <a:lnTo>
                    <a:pt x="300" y="72"/>
                  </a:lnTo>
                  <a:lnTo>
                    <a:pt x="285" y="85"/>
                  </a:lnTo>
                  <a:lnTo>
                    <a:pt x="270" y="97"/>
                  </a:lnTo>
                  <a:lnTo>
                    <a:pt x="255" y="108"/>
                  </a:lnTo>
                  <a:lnTo>
                    <a:pt x="237" y="117"/>
                  </a:lnTo>
                  <a:lnTo>
                    <a:pt x="218" y="124"/>
                  </a:lnTo>
                  <a:lnTo>
                    <a:pt x="194" y="130"/>
                  </a:lnTo>
                  <a:lnTo>
                    <a:pt x="164" y="131"/>
                  </a:lnTo>
                  <a:lnTo>
                    <a:pt x="161" y="131"/>
                  </a:lnTo>
                  <a:lnTo>
                    <a:pt x="153" y="129"/>
                  </a:lnTo>
                  <a:lnTo>
                    <a:pt x="143" y="124"/>
                  </a:lnTo>
                  <a:lnTo>
                    <a:pt x="131" y="115"/>
                  </a:lnTo>
                  <a:lnTo>
                    <a:pt x="123" y="109"/>
                  </a:lnTo>
                  <a:lnTo>
                    <a:pt x="111" y="103"/>
                  </a:lnTo>
                  <a:lnTo>
                    <a:pt x="94" y="98"/>
                  </a:lnTo>
                  <a:lnTo>
                    <a:pt x="76" y="92"/>
                  </a:lnTo>
                  <a:lnTo>
                    <a:pt x="56" y="87"/>
                  </a:lnTo>
                  <a:lnTo>
                    <a:pt x="37" y="85"/>
                  </a:lnTo>
                  <a:lnTo>
                    <a:pt x="17" y="83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1" y="54"/>
                  </a:lnTo>
                  <a:lnTo>
                    <a:pt x="7" y="36"/>
                  </a:lnTo>
                  <a:lnTo>
                    <a:pt x="22" y="27"/>
                  </a:lnTo>
                  <a:lnTo>
                    <a:pt x="36" y="27"/>
                  </a:lnTo>
                  <a:lnTo>
                    <a:pt x="54" y="26"/>
                  </a:lnTo>
                  <a:lnTo>
                    <a:pt x="75" y="25"/>
                  </a:lnTo>
                  <a:lnTo>
                    <a:pt x="98" y="24"/>
                  </a:lnTo>
                  <a:lnTo>
                    <a:pt x="119" y="24"/>
                  </a:lnTo>
                  <a:lnTo>
                    <a:pt x="136" y="23"/>
                  </a:lnTo>
                  <a:lnTo>
                    <a:pt x="149" y="22"/>
                  </a:lnTo>
                  <a:lnTo>
                    <a:pt x="153" y="22"/>
                  </a:lnTo>
                  <a:lnTo>
                    <a:pt x="158" y="21"/>
                  </a:lnTo>
                  <a:lnTo>
                    <a:pt x="171" y="18"/>
                  </a:lnTo>
                  <a:lnTo>
                    <a:pt x="190" y="15"/>
                  </a:lnTo>
                  <a:lnTo>
                    <a:pt x="213" y="10"/>
                  </a:lnTo>
                  <a:lnTo>
                    <a:pt x="237" y="7"/>
                  </a:lnTo>
                  <a:lnTo>
                    <a:pt x="262" y="3"/>
                  </a:lnTo>
                  <a:lnTo>
                    <a:pt x="283" y="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57"/>
            <p:cNvSpPr>
              <a:spLocks/>
            </p:cNvSpPr>
            <p:nvPr/>
          </p:nvSpPr>
          <p:spPr bwMode="auto">
            <a:xfrm>
              <a:off x="3076" y="3471"/>
              <a:ext cx="30" cy="54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7" y="5"/>
                </a:cxn>
                <a:cxn ang="0">
                  <a:pos x="59" y="10"/>
                </a:cxn>
                <a:cxn ang="0">
                  <a:pos x="60" y="14"/>
                </a:cxn>
                <a:cxn ang="0">
                  <a:pos x="59" y="20"/>
                </a:cxn>
                <a:cxn ang="0">
                  <a:pos x="27" y="101"/>
                </a:cxn>
                <a:cxn ang="0">
                  <a:pos x="23" y="105"/>
                </a:cxn>
                <a:cxn ang="0">
                  <a:pos x="20" y="108"/>
                </a:cxn>
                <a:cxn ang="0">
                  <a:pos x="14" y="109"/>
                </a:cxn>
                <a:cxn ang="0">
                  <a:pos x="10" y="108"/>
                </a:cxn>
                <a:cxn ang="0">
                  <a:pos x="5" y="105"/>
                </a:cxn>
                <a:cxn ang="0">
                  <a:pos x="3" y="101"/>
                </a:cxn>
                <a:cxn ang="0">
                  <a:pos x="0" y="96"/>
                </a:cxn>
                <a:cxn ang="0">
                  <a:pos x="2" y="91"/>
                </a:cxn>
                <a:cxn ang="0">
                  <a:pos x="35" y="10"/>
                </a:cxn>
                <a:cxn ang="0">
                  <a:pos x="37" y="5"/>
                </a:cxn>
                <a:cxn ang="0">
                  <a:pos x="42" y="2"/>
                </a:cxn>
                <a:cxn ang="0">
                  <a:pos x="46" y="0"/>
                </a:cxn>
                <a:cxn ang="0">
                  <a:pos x="52" y="2"/>
                </a:cxn>
              </a:cxnLst>
              <a:rect l="0" t="0" r="r" b="b"/>
              <a:pathLst>
                <a:path w="60" h="109">
                  <a:moveTo>
                    <a:pt x="52" y="2"/>
                  </a:moveTo>
                  <a:lnTo>
                    <a:pt x="57" y="5"/>
                  </a:lnTo>
                  <a:lnTo>
                    <a:pt x="59" y="10"/>
                  </a:lnTo>
                  <a:lnTo>
                    <a:pt x="60" y="14"/>
                  </a:lnTo>
                  <a:lnTo>
                    <a:pt x="59" y="20"/>
                  </a:lnTo>
                  <a:lnTo>
                    <a:pt x="27" y="101"/>
                  </a:lnTo>
                  <a:lnTo>
                    <a:pt x="23" y="105"/>
                  </a:lnTo>
                  <a:lnTo>
                    <a:pt x="20" y="108"/>
                  </a:lnTo>
                  <a:lnTo>
                    <a:pt x="14" y="109"/>
                  </a:lnTo>
                  <a:lnTo>
                    <a:pt x="10" y="108"/>
                  </a:lnTo>
                  <a:lnTo>
                    <a:pt x="5" y="105"/>
                  </a:lnTo>
                  <a:lnTo>
                    <a:pt x="3" y="101"/>
                  </a:lnTo>
                  <a:lnTo>
                    <a:pt x="0" y="96"/>
                  </a:lnTo>
                  <a:lnTo>
                    <a:pt x="2" y="91"/>
                  </a:lnTo>
                  <a:lnTo>
                    <a:pt x="35" y="10"/>
                  </a:lnTo>
                  <a:lnTo>
                    <a:pt x="37" y="5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58"/>
            <p:cNvSpPr>
              <a:spLocks/>
            </p:cNvSpPr>
            <p:nvPr/>
          </p:nvSpPr>
          <p:spPr bwMode="auto">
            <a:xfrm>
              <a:off x="2934" y="3441"/>
              <a:ext cx="166" cy="54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325" y="83"/>
                </a:cxn>
                <a:cxn ang="0">
                  <a:pos x="329" y="86"/>
                </a:cxn>
                <a:cxn ang="0">
                  <a:pos x="332" y="91"/>
                </a:cxn>
                <a:cxn ang="0">
                  <a:pos x="332" y="95"/>
                </a:cxn>
                <a:cxn ang="0">
                  <a:pos x="331" y="100"/>
                </a:cxn>
                <a:cxn ang="0">
                  <a:pos x="327" y="105"/>
                </a:cxn>
                <a:cxn ang="0">
                  <a:pos x="323" y="107"/>
                </a:cxn>
                <a:cxn ang="0">
                  <a:pos x="318" y="108"/>
                </a:cxn>
                <a:cxn ang="0">
                  <a:pos x="313" y="107"/>
                </a:cxn>
                <a:cxn ang="0">
                  <a:pos x="306" y="103"/>
                </a:cxn>
                <a:cxn ang="0">
                  <a:pos x="289" y="94"/>
                </a:cxn>
                <a:cxn ang="0">
                  <a:pos x="265" y="83"/>
                </a:cxn>
                <a:cxn ang="0">
                  <a:pos x="236" y="68"/>
                </a:cxn>
                <a:cxn ang="0">
                  <a:pos x="207" y="53"/>
                </a:cxn>
                <a:cxn ang="0">
                  <a:pos x="181" y="40"/>
                </a:cxn>
                <a:cxn ang="0">
                  <a:pos x="162" y="31"/>
                </a:cxn>
                <a:cxn ang="0">
                  <a:pos x="153" y="26"/>
                </a:cxn>
                <a:cxn ang="0">
                  <a:pos x="146" y="27"/>
                </a:cxn>
                <a:cxn ang="0">
                  <a:pos x="135" y="28"/>
                </a:cxn>
                <a:cxn ang="0">
                  <a:pos x="119" y="31"/>
                </a:cxn>
                <a:cxn ang="0">
                  <a:pos x="101" y="33"/>
                </a:cxn>
                <a:cxn ang="0">
                  <a:pos x="84" y="37"/>
                </a:cxn>
                <a:cxn ang="0">
                  <a:pos x="68" y="39"/>
                </a:cxn>
                <a:cxn ang="0">
                  <a:pos x="56" y="40"/>
                </a:cxn>
                <a:cxn ang="0">
                  <a:pos x="51" y="41"/>
                </a:cxn>
                <a:cxn ang="0">
                  <a:pos x="44" y="47"/>
                </a:cxn>
                <a:cxn ang="0">
                  <a:pos x="34" y="55"/>
                </a:cxn>
                <a:cxn ang="0">
                  <a:pos x="25" y="63"/>
                </a:cxn>
                <a:cxn ang="0">
                  <a:pos x="21" y="66"/>
                </a:cxn>
                <a:cxn ang="0">
                  <a:pos x="16" y="69"/>
                </a:cxn>
                <a:cxn ang="0">
                  <a:pos x="11" y="69"/>
                </a:cxn>
                <a:cxn ang="0">
                  <a:pos x="7" y="68"/>
                </a:cxn>
                <a:cxn ang="0">
                  <a:pos x="2" y="64"/>
                </a:cxn>
                <a:cxn ang="0">
                  <a:pos x="0" y="60"/>
                </a:cxn>
                <a:cxn ang="0">
                  <a:pos x="0" y="55"/>
                </a:cxn>
                <a:cxn ang="0">
                  <a:pos x="1" y="49"/>
                </a:cxn>
                <a:cxn ang="0">
                  <a:pos x="4" y="46"/>
                </a:cxn>
                <a:cxn ang="0">
                  <a:pos x="37" y="18"/>
                </a:cxn>
                <a:cxn ang="0">
                  <a:pos x="39" y="17"/>
                </a:cxn>
                <a:cxn ang="0">
                  <a:pos x="40" y="17"/>
                </a:cxn>
                <a:cxn ang="0">
                  <a:pos x="43" y="16"/>
                </a:cxn>
                <a:cxn ang="0">
                  <a:pos x="44" y="16"/>
                </a:cxn>
                <a:cxn ang="0">
                  <a:pos x="153" y="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9" y="0"/>
                </a:cxn>
                <a:cxn ang="0">
                  <a:pos x="161" y="1"/>
                </a:cxn>
              </a:cxnLst>
              <a:rect l="0" t="0" r="r" b="b"/>
              <a:pathLst>
                <a:path w="332" h="108">
                  <a:moveTo>
                    <a:pt x="161" y="1"/>
                  </a:moveTo>
                  <a:lnTo>
                    <a:pt x="325" y="83"/>
                  </a:lnTo>
                  <a:lnTo>
                    <a:pt x="329" y="86"/>
                  </a:lnTo>
                  <a:lnTo>
                    <a:pt x="332" y="91"/>
                  </a:lnTo>
                  <a:lnTo>
                    <a:pt x="332" y="95"/>
                  </a:lnTo>
                  <a:lnTo>
                    <a:pt x="331" y="100"/>
                  </a:lnTo>
                  <a:lnTo>
                    <a:pt x="327" y="105"/>
                  </a:lnTo>
                  <a:lnTo>
                    <a:pt x="323" y="107"/>
                  </a:lnTo>
                  <a:lnTo>
                    <a:pt x="318" y="108"/>
                  </a:lnTo>
                  <a:lnTo>
                    <a:pt x="313" y="107"/>
                  </a:lnTo>
                  <a:lnTo>
                    <a:pt x="306" y="103"/>
                  </a:lnTo>
                  <a:lnTo>
                    <a:pt x="289" y="94"/>
                  </a:lnTo>
                  <a:lnTo>
                    <a:pt x="265" y="83"/>
                  </a:lnTo>
                  <a:lnTo>
                    <a:pt x="236" y="68"/>
                  </a:lnTo>
                  <a:lnTo>
                    <a:pt x="207" y="53"/>
                  </a:lnTo>
                  <a:lnTo>
                    <a:pt x="181" y="40"/>
                  </a:lnTo>
                  <a:lnTo>
                    <a:pt x="162" y="31"/>
                  </a:lnTo>
                  <a:lnTo>
                    <a:pt x="153" y="26"/>
                  </a:lnTo>
                  <a:lnTo>
                    <a:pt x="146" y="27"/>
                  </a:lnTo>
                  <a:lnTo>
                    <a:pt x="135" y="28"/>
                  </a:lnTo>
                  <a:lnTo>
                    <a:pt x="119" y="31"/>
                  </a:lnTo>
                  <a:lnTo>
                    <a:pt x="101" y="33"/>
                  </a:lnTo>
                  <a:lnTo>
                    <a:pt x="84" y="37"/>
                  </a:lnTo>
                  <a:lnTo>
                    <a:pt x="68" y="39"/>
                  </a:lnTo>
                  <a:lnTo>
                    <a:pt x="56" y="40"/>
                  </a:lnTo>
                  <a:lnTo>
                    <a:pt x="51" y="41"/>
                  </a:lnTo>
                  <a:lnTo>
                    <a:pt x="44" y="47"/>
                  </a:lnTo>
                  <a:lnTo>
                    <a:pt x="34" y="55"/>
                  </a:lnTo>
                  <a:lnTo>
                    <a:pt x="25" y="63"/>
                  </a:lnTo>
                  <a:lnTo>
                    <a:pt x="21" y="66"/>
                  </a:lnTo>
                  <a:lnTo>
                    <a:pt x="16" y="69"/>
                  </a:lnTo>
                  <a:lnTo>
                    <a:pt x="11" y="69"/>
                  </a:lnTo>
                  <a:lnTo>
                    <a:pt x="7" y="68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4" y="46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59"/>
            <p:cNvSpPr>
              <a:spLocks/>
            </p:cNvSpPr>
            <p:nvPr/>
          </p:nvSpPr>
          <p:spPr bwMode="auto">
            <a:xfrm>
              <a:off x="3008" y="3425"/>
              <a:ext cx="46" cy="2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85" y="1"/>
                </a:cxn>
                <a:cxn ang="0">
                  <a:pos x="89" y="4"/>
                </a:cxn>
                <a:cxn ang="0">
                  <a:pos x="91" y="8"/>
                </a:cxn>
                <a:cxn ang="0">
                  <a:pos x="93" y="13"/>
                </a:cxn>
                <a:cxn ang="0">
                  <a:pos x="91" y="19"/>
                </a:cxn>
                <a:cxn ang="0">
                  <a:pos x="89" y="23"/>
                </a:cxn>
                <a:cxn ang="0">
                  <a:pos x="85" y="26"/>
                </a:cxn>
                <a:cxn ang="0">
                  <a:pos x="79" y="27"/>
                </a:cxn>
                <a:cxn ang="0">
                  <a:pos x="76" y="27"/>
                </a:cxn>
                <a:cxn ang="0">
                  <a:pos x="72" y="27"/>
                </a:cxn>
                <a:cxn ang="0">
                  <a:pos x="65" y="27"/>
                </a:cxn>
                <a:cxn ang="0">
                  <a:pos x="60" y="27"/>
                </a:cxn>
                <a:cxn ang="0">
                  <a:pos x="57" y="28"/>
                </a:cxn>
                <a:cxn ang="0">
                  <a:pos x="52" y="31"/>
                </a:cxn>
                <a:cxn ang="0">
                  <a:pos x="45" y="35"/>
                </a:cxn>
                <a:cxn ang="0">
                  <a:pos x="38" y="38"/>
                </a:cxn>
                <a:cxn ang="0">
                  <a:pos x="30" y="42"/>
                </a:cxn>
                <a:cxn ang="0">
                  <a:pos x="25" y="44"/>
                </a:cxn>
                <a:cxn ang="0">
                  <a:pos x="20" y="46"/>
                </a:cxn>
                <a:cxn ang="0">
                  <a:pos x="19" y="47"/>
                </a:cxn>
                <a:cxn ang="0">
                  <a:pos x="14" y="49"/>
                </a:cxn>
                <a:cxn ang="0">
                  <a:pos x="10" y="47"/>
                </a:cxn>
                <a:cxn ang="0">
                  <a:pos x="5" y="45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3" y="27"/>
                </a:cxn>
                <a:cxn ang="0">
                  <a:pos x="7" y="23"/>
                </a:cxn>
                <a:cxn ang="0">
                  <a:pos x="51" y="1"/>
                </a:cxn>
                <a:cxn ang="0">
                  <a:pos x="52" y="0"/>
                </a:cxn>
                <a:cxn ang="0">
                  <a:pos x="55" y="0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79" y="0"/>
                </a:cxn>
              </a:cxnLst>
              <a:rect l="0" t="0" r="r" b="b"/>
              <a:pathLst>
                <a:path w="93" h="49">
                  <a:moveTo>
                    <a:pt x="79" y="0"/>
                  </a:moveTo>
                  <a:lnTo>
                    <a:pt x="85" y="1"/>
                  </a:lnTo>
                  <a:lnTo>
                    <a:pt x="89" y="4"/>
                  </a:lnTo>
                  <a:lnTo>
                    <a:pt x="91" y="8"/>
                  </a:lnTo>
                  <a:lnTo>
                    <a:pt x="93" y="13"/>
                  </a:lnTo>
                  <a:lnTo>
                    <a:pt x="91" y="19"/>
                  </a:lnTo>
                  <a:lnTo>
                    <a:pt x="89" y="23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2" y="27"/>
                  </a:lnTo>
                  <a:lnTo>
                    <a:pt x="65" y="27"/>
                  </a:lnTo>
                  <a:lnTo>
                    <a:pt x="60" y="27"/>
                  </a:lnTo>
                  <a:lnTo>
                    <a:pt x="57" y="28"/>
                  </a:lnTo>
                  <a:lnTo>
                    <a:pt x="52" y="31"/>
                  </a:lnTo>
                  <a:lnTo>
                    <a:pt x="45" y="35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5" y="44"/>
                  </a:lnTo>
                  <a:lnTo>
                    <a:pt x="20" y="46"/>
                  </a:lnTo>
                  <a:lnTo>
                    <a:pt x="19" y="47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5" y="45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3" y="27"/>
                  </a:lnTo>
                  <a:lnTo>
                    <a:pt x="7" y="23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60"/>
            <p:cNvSpPr>
              <a:spLocks/>
            </p:cNvSpPr>
            <p:nvPr/>
          </p:nvSpPr>
          <p:spPr bwMode="auto">
            <a:xfrm>
              <a:off x="2916" y="3445"/>
              <a:ext cx="47" cy="3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2" y="0"/>
                </a:cxn>
                <a:cxn ang="0">
                  <a:pos x="55" y="1"/>
                </a:cxn>
                <a:cxn ang="0">
                  <a:pos x="46" y="2"/>
                </a:cxn>
                <a:cxn ang="0">
                  <a:pos x="35" y="5"/>
                </a:cxn>
                <a:cxn ang="0">
                  <a:pos x="23" y="10"/>
                </a:cxn>
                <a:cxn ang="0">
                  <a:pos x="13" y="16"/>
                </a:cxn>
                <a:cxn ang="0">
                  <a:pos x="6" y="25"/>
                </a:cxn>
                <a:cxn ang="0">
                  <a:pos x="1" y="35"/>
                </a:cxn>
                <a:cxn ang="0">
                  <a:pos x="0" y="47"/>
                </a:cxn>
                <a:cxn ang="0">
                  <a:pos x="1" y="57"/>
                </a:cxn>
                <a:cxn ang="0">
                  <a:pos x="4" y="65"/>
                </a:cxn>
                <a:cxn ang="0">
                  <a:pos x="9" y="72"/>
                </a:cxn>
                <a:cxn ang="0">
                  <a:pos x="17" y="76"/>
                </a:cxn>
                <a:cxn ang="0">
                  <a:pos x="28" y="77"/>
                </a:cxn>
                <a:cxn ang="0">
                  <a:pos x="40" y="74"/>
                </a:cxn>
                <a:cxn ang="0">
                  <a:pos x="55" y="70"/>
                </a:cxn>
                <a:cxn ang="0">
                  <a:pos x="92" y="38"/>
                </a:cxn>
                <a:cxn ang="0">
                  <a:pos x="92" y="35"/>
                </a:cxn>
                <a:cxn ang="0">
                  <a:pos x="93" y="31"/>
                </a:cxn>
                <a:cxn ang="0">
                  <a:pos x="93" y="24"/>
                </a:cxn>
                <a:cxn ang="0">
                  <a:pos x="93" y="17"/>
                </a:cxn>
                <a:cxn ang="0">
                  <a:pos x="91" y="9"/>
                </a:cxn>
                <a:cxn ang="0">
                  <a:pos x="85" y="3"/>
                </a:cxn>
                <a:cxn ang="0">
                  <a:pos x="77" y="0"/>
                </a:cxn>
                <a:cxn ang="0">
                  <a:pos x="65" y="0"/>
                </a:cxn>
              </a:cxnLst>
              <a:rect l="0" t="0" r="r" b="b"/>
              <a:pathLst>
                <a:path w="93" h="77">
                  <a:moveTo>
                    <a:pt x="65" y="0"/>
                  </a:moveTo>
                  <a:lnTo>
                    <a:pt x="62" y="0"/>
                  </a:lnTo>
                  <a:lnTo>
                    <a:pt x="55" y="1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3" y="10"/>
                  </a:lnTo>
                  <a:lnTo>
                    <a:pt x="13" y="16"/>
                  </a:lnTo>
                  <a:lnTo>
                    <a:pt x="6" y="25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4" y="65"/>
                  </a:lnTo>
                  <a:lnTo>
                    <a:pt x="9" y="72"/>
                  </a:lnTo>
                  <a:lnTo>
                    <a:pt x="17" y="76"/>
                  </a:lnTo>
                  <a:lnTo>
                    <a:pt x="28" y="77"/>
                  </a:lnTo>
                  <a:lnTo>
                    <a:pt x="40" y="74"/>
                  </a:lnTo>
                  <a:lnTo>
                    <a:pt x="55" y="70"/>
                  </a:lnTo>
                  <a:lnTo>
                    <a:pt x="92" y="38"/>
                  </a:lnTo>
                  <a:lnTo>
                    <a:pt x="92" y="35"/>
                  </a:lnTo>
                  <a:lnTo>
                    <a:pt x="93" y="31"/>
                  </a:lnTo>
                  <a:lnTo>
                    <a:pt x="93" y="24"/>
                  </a:lnTo>
                  <a:lnTo>
                    <a:pt x="93" y="17"/>
                  </a:lnTo>
                  <a:lnTo>
                    <a:pt x="91" y="9"/>
                  </a:lnTo>
                  <a:lnTo>
                    <a:pt x="85" y="3"/>
                  </a:lnTo>
                  <a:lnTo>
                    <a:pt x="7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61"/>
            <p:cNvSpPr>
              <a:spLocks/>
            </p:cNvSpPr>
            <p:nvPr/>
          </p:nvSpPr>
          <p:spPr bwMode="auto">
            <a:xfrm>
              <a:off x="3017" y="3415"/>
              <a:ext cx="39" cy="3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6" y="15"/>
                </a:cxn>
                <a:cxn ang="0">
                  <a:pos x="22" y="10"/>
                </a:cxn>
                <a:cxn ang="0">
                  <a:pos x="31" y="4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5" y="1"/>
                </a:cxn>
                <a:cxn ang="0">
                  <a:pos x="62" y="3"/>
                </a:cxn>
                <a:cxn ang="0">
                  <a:pos x="69" y="8"/>
                </a:cxn>
                <a:cxn ang="0">
                  <a:pos x="74" y="13"/>
                </a:cxn>
                <a:cxn ang="0">
                  <a:pos x="76" y="22"/>
                </a:cxn>
                <a:cxn ang="0">
                  <a:pos x="74" y="32"/>
                </a:cxn>
                <a:cxn ang="0">
                  <a:pos x="65" y="45"/>
                </a:cxn>
                <a:cxn ang="0">
                  <a:pos x="33" y="60"/>
                </a:cxn>
                <a:cxn ang="0">
                  <a:pos x="31" y="60"/>
                </a:cxn>
                <a:cxn ang="0">
                  <a:pos x="25" y="58"/>
                </a:cxn>
                <a:cxn ang="0">
                  <a:pos x="18" y="56"/>
                </a:cxn>
                <a:cxn ang="0">
                  <a:pos x="10" y="53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4"/>
                </a:cxn>
                <a:cxn ang="0">
                  <a:pos x="7" y="25"/>
                </a:cxn>
                <a:cxn ang="0">
                  <a:pos x="15" y="16"/>
                </a:cxn>
              </a:cxnLst>
              <a:rect l="0" t="0" r="r" b="b"/>
              <a:pathLst>
                <a:path w="76" h="60">
                  <a:moveTo>
                    <a:pt x="15" y="16"/>
                  </a:moveTo>
                  <a:lnTo>
                    <a:pt x="16" y="15"/>
                  </a:lnTo>
                  <a:lnTo>
                    <a:pt x="22" y="10"/>
                  </a:lnTo>
                  <a:lnTo>
                    <a:pt x="31" y="4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2" y="3"/>
                  </a:lnTo>
                  <a:lnTo>
                    <a:pt x="69" y="8"/>
                  </a:lnTo>
                  <a:lnTo>
                    <a:pt x="74" y="13"/>
                  </a:lnTo>
                  <a:lnTo>
                    <a:pt x="76" y="22"/>
                  </a:lnTo>
                  <a:lnTo>
                    <a:pt x="74" y="32"/>
                  </a:lnTo>
                  <a:lnTo>
                    <a:pt x="65" y="45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25" y="58"/>
                  </a:lnTo>
                  <a:lnTo>
                    <a:pt x="18" y="56"/>
                  </a:lnTo>
                  <a:lnTo>
                    <a:pt x="10" y="53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7" y="2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62"/>
            <p:cNvSpPr>
              <a:spLocks/>
            </p:cNvSpPr>
            <p:nvPr/>
          </p:nvSpPr>
          <p:spPr bwMode="auto">
            <a:xfrm>
              <a:off x="2767" y="3657"/>
              <a:ext cx="418" cy="417"/>
            </a:xfrm>
            <a:custGeom>
              <a:avLst/>
              <a:gdLst/>
              <a:ahLst/>
              <a:cxnLst>
                <a:cxn ang="0">
                  <a:pos x="684" y="95"/>
                </a:cxn>
                <a:cxn ang="0">
                  <a:pos x="579" y="32"/>
                </a:cxn>
                <a:cxn ang="0">
                  <a:pos x="463" y="2"/>
                </a:cxn>
                <a:cxn ang="0">
                  <a:pos x="342" y="7"/>
                </a:cxn>
                <a:cxn ang="0">
                  <a:pos x="227" y="46"/>
                </a:cxn>
                <a:cxn ang="0">
                  <a:pos x="116" y="128"/>
                </a:cxn>
                <a:cxn ang="0">
                  <a:pos x="32" y="254"/>
                </a:cxn>
                <a:cxn ang="0">
                  <a:pos x="0" y="401"/>
                </a:cxn>
                <a:cxn ang="0">
                  <a:pos x="14" y="444"/>
                </a:cxn>
                <a:cxn ang="0">
                  <a:pos x="33" y="436"/>
                </a:cxn>
                <a:cxn ang="0">
                  <a:pos x="53" y="429"/>
                </a:cxn>
                <a:cxn ang="0">
                  <a:pos x="53" y="420"/>
                </a:cxn>
                <a:cxn ang="0">
                  <a:pos x="62" y="338"/>
                </a:cxn>
                <a:cxn ang="0">
                  <a:pos x="107" y="227"/>
                </a:cxn>
                <a:cxn ang="0">
                  <a:pos x="189" y="133"/>
                </a:cxn>
                <a:cxn ang="0">
                  <a:pos x="283" y="78"/>
                </a:cxn>
                <a:cxn ang="0">
                  <a:pos x="387" y="54"/>
                </a:cxn>
                <a:cxn ang="0">
                  <a:pos x="492" y="60"/>
                </a:cxn>
                <a:cxn ang="0">
                  <a:pos x="591" y="96"/>
                </a:cxn>
                <a:cxn ang="0">
                  <a:pos x="677" y="161"/>
                </a:cxn>
                <a:cxn ang="0">
                  <a:pos x="741" y="248"/>
                </a:cxn>
                <a:cxn ang="0">
                  <a:pos x="776" y="350"/>
                </a:cxn>
                <a:cxn ang="0">
                  <a:pos x="781" y="457"/>
                </a:cxn>
                <a:cxn ang="0">
                  <a:pos x="753" y="561"/>
                </a:cxn>
                <a:cxn ang="0">
                  <a:pos x="698" y="651"/>
                </a:cxn>
                <a:cxn ang="0">
                  <a:pos x="616" y="723"/>
                </a:cxn>
                <a:cxn ang="0">
                  <a:pos x="517" y="768"/>
                </a:cxn>
                <a:cxn ang="0">
                  <a:pos x="413" y="782"/>
                </a:cxn>
                <a:cxn ang="0">
                  <a:pos x="310" y="766"/>
                </a:cxn>
                <a:cxn ang="0">
                  <a:pos x="214" y="720"/>
                </a:cxn>
                <a:cxn ang="0">
                  <a:pos x="133" y="646"/>
                </a:cxn>
                <a:cxn ang="0">
                  <a:pos x="86" y="569"/>
                </a:cxn>
                <a:cxn ang="0">
                  <a:pos x="60" y="486"/>
                </a:cxn>
                <a:cxn ang="0">
                  <a:pos x="46" y="432"/>
                </a:cxn>
                <a:cxn ang="0">
                  <a:pos x="26" y="440"/>
                </a:cxn>
                <a:cxn ang="0">
                  <a:pos x="7" y="448"/>
                </a:cxn>
                <a:cxn ang="0">
                  <a:pos x="10" y="510"/>
                </a:cxn>
                <a:cxn ang="0">
                  <a:pos x="40" y="599"/>
                </a:cxn>
                <a:cxn ang="0">
                  <a:pos x="92" y="679"/>
                </a:cxn>
                <a:cxn ang="0">
                  <a:pos x="184" y="765"/>
                </a:cxn>
                <a:cxn ang="0">
                  <a:pos x="294" y="817"/>
                </a:cxn>
                <a:cxn ang="0">
                  <a:pos x="412" y="835"/>
                </a:cxn>
                <a:cxn ang="0">
                  <a:pos x="532" y="819"/>
                </a:cxn>
                <a:cxn ang="0">
                  <a:pos x="645" y="768"/>
                </a:cxn>
                <a:cxn ang="0">
                  <a:pos x="738" y="685"/>
                </a:cxn>
                <a:cxn ang="0">
                  <a:pos x="803" y="582"/>
                </a:cxn>
                <a:cxn ang="0">
                  <a:pos x="834" y="463"/>
                </a:cxn>
                <a:cxn ang="0">
                  <a:pos x="829" y="340"/>
                </a:cxn>
                <a:cxn ang="0">
                  <a:pos x="789" y="224"/>
                </a:cxn>
              </a:cxnLst>
              <a:rect l="0" t="0" r="r" b="b"/>
              <a:pathLst>
                <a:path w="836" h="835">
                  <a:moveTo>
                    <a:pt x="744" y="155"/>
                  </a:moveTo>
                  <a:lnTo>
                    <a:pt x="715" y="123"/>
                  </a:lnTo>
                  <a:lnTo>
                    <a:pt x="684" y="95"/>
                  </a:lnTo>
                  <a:lnTo>
                    <a:pt x="651" y="70"/>
                  </a:lnTo>
                  <a:lnTo>
                    <a:pt x="616" y="49"/>
                  </a:lnTo>
                  <a:lnTo>
                    <a:pt x="579" y="32"/>
                  </a:lnTo>
                  <a:lnTo>
                    <a:pt x="541" y="18"/>
                  </a:lnTo>
                  <a:lnTo>
                    <a:pt x="502" y="8"/>
                  </a:lnTo>
                  <a:lnTo>
                    <a:pt x="463" y="2"/>
                  </a:lnTo>
                  <a:lnTo>
                    <a:pt x="423" y="0"/>
                  </a:lnTo>
                  <a:lnTo>
                    <a:pt x="382" y="1"/>
                  </a:lnTo>
                  <a:lnTo>
                    <a:pt x="342" y="7"/>
                  </a:lnTo>
                  <a:lnTo>
                    <a:pt x="303" y="15"/>
                  </a:lnTo>
                  <a:lnTo>
                    <a:pt x="264" y="28"/>
                  </a:lnTo>
                  <a:lnTo>
                    <a:pt x="227" y="46"/>
                  </a:lnTo>
                  <a:lnTo>
                    <a:pt x="190" y="66"/>
                  </a:lnTo>
                  <a:lnTo>
                    <a:pt x="155" y="92"/>
                  </a:lnTo>
                  <a:lnTo>
                    <a:pt x="116" y="128"/>
                  </a:lnTo>
                  <a:lnTo>
                    <a:pt x="83" y="167"/>
                  </a:lnTo>
                  <a:lnTo>
                    <a:pt x="55" y="209"/>
                  </a:lnTo>
                  <a:lnTo>
                    <a:pt x="32" y="254"/>
                  </a:lnTo>
                  <a:lnTo>
                    <a:pt x="16" y="302"/>
                  </a:lnTo>
                  <a:lnTo>
                    <a:pt x="5" y="350"/>
                  </a:lnTo>
                  <a:lnTo>
                    <a:pt x="0" y="401"/>
                  </a:lnTo>
                  <a:lnTo>
                    <a:pt x="1" y="450"/>
                  </a:lnTo>
                  <a:lnTo>
                    <a:pt x="7" y="448"/>
                  </a:lnTo>
                  <a:lnTo>
                    <a:pt x="14" y="444"/>
                  </a:lnTo>
                  <a:lnTo>
                    <a:pt x="19" y="442"/>
                  </a:lnTo>
                  <a:lnTo>
                    <a:pt x="26" y="440"/>
                  </a:lnTo>
                  <a:lnTo>
                    <a:pt x="33" y="436"/>
                  </a:lnTo>
                  <a:lnTo>
                    <a:pt x="40" y="434"/>
                  </a:lnTo>
                  <a:lnTo>
                    <a:pt x="46" y="432"/>
                  </a:lnTo>
                  <a:lnTo>
                    <a:pt x="53" y="429"/>
                  </a:lnTo>
                  <a:lnTo>
                    <a:pt x="53" y="426"/>
                  </a:lnTo>
                  <a:lnTo>
                    <a:pt x="53" y="424"/>
                  </a:lnTo>
                  <a:lnTo>
                    <a:pt x="53" y="420"/>
                  </a:lnTo>
                  <a:lnTo>
                    <a:pt x="53" y="418"/>
                  </a:lnTo>
                  <a:lnTo>
                    <a:pt x="55" y="378"/>
                  </a:lnTo>
                  <a:lnTo>
                    <a:pt x="62" y="338"/>
                  </a:lnTo>
                  <a:lnTo>
                    <a:pt x="72" y="299"/>
                  </a:lnTo>
                  <a:lnTo>
                    <a:pt x="87" y="262"/>
                  </a:lnTo>
                  <a:lnTo>
                    <a:pt x="107" y="227"/>
                  </a:lnTo>
                  <a:lnTo>
                    <a:pt x="130" y="193"/>
                  </a:lnTo>
                  <a:lnTo>
                    <a:pt x="158" y="162"/>
                  </a:lnTo>
                  <a:lnTo>
                    <a:pt x="189" y="133"/>
                  </a:lnTo>
                  <a:lnTo>
                    <a:pt x="219" y="111"/>
                  </a:lnTo>
                  <a:lnTo>
                    <a:pt x="251" y="93"/>
                  </a:lnTo>
                  <a:lnTo>
                    <a:pt x="283" y="78"/>
                  </a:lnTo>
                  <a:lnTo>
                    <a:pt x="318" y="66"/>
                  </a:lnTo>
                  <a:lnTo>
                    <a:pt x="352" y="58"/>
                  </a:lnTo>
                  <a:lnTo>
                    <a:pt x="387" y="54"/>
                  </a:lnTo>
                  <a:lnTo>
                    <a:pt x="421" y="53"/>
                  </a:lnTo>
                  <a:lnTo>
                    <a:pt x="457" y="55"/>
                  </a:lnTo>
                  <a:lnTo>
                    <a:pt x="492" y="60"/>
                  </a:lnTo>
                  <a:lnTo>
                    <a:pt x="525" y="69"/>
                  </a:lnTo>
                  <a:lnTo>
                    <a:pt x="559" y="80"/>
                  </a:lnTo>
                  <a:lnTo>
                    <a:pt x="591" y="96"/>
                  </a:lnTo>
                  <a:lnTo>
                    <a:pt x="621" y="115"/>
                  </a:lnTo>
                  <a:lnTo>
                    <a:pt x="650" y="136"/>
                  </a:lnTo>
                  <a:lnTo>
                    <a:pt x="677" y="161"/>
                  </a:lnTo>
                  <a:lnTo>
                    <a:pt x="701" y="189"/>
                  </a:lnTo>
                  <a:lnTo>
                    <a:pt x="723" y="219"/>
                  </a:lnTo>
                  <a:lnTo>
                    <a:pt x="741" y="248"/>
                  </a:lnTo>
                  <a:lnTo>
                    <a:pt x="756" y="282"/>
                  </a:lnTo>
                  <a:lnTo>
                    <a:pt x="768" y="315"/>
                  </a:lnTo>
                  <a:lnTo>
                    <a:pt x="776" y="350"/>
                  </a:lnTo>
                  <a:lnTo>
                    <a:pt x="781" y="384"/>
                  </a:lnTo>
                  <a:lnTo>
                    <a:pt x="783" y="421"/>
                  </a:lnTo>
                  <a:lnTo>
                    <a:pt x="781" y="457"/>
                  </a:lnTo>
                  <a:lnTo>
                    <a:pt x="775" y="493"/>
                  </a:lnTo>
                  <a:lnTo>
                    <a:pt x="766" y="527"/>
                  </a:lnTo>
                  <a:lnTo>
                    <a:pt x="753" y="561"/>
                  </a:lnTo>
                  <a:lnTo>
                    <a:pt x="738" y="593"/>
                  </a:lnTo>
                  <a:lnTo>
                    <a:pt x="719" y="623"/>
                  </a:lnTo>
                  <a:lnTo>
                    <a:pt x="698" y="651"/>
                  </a:lnTo>
                  <a:lnTo>
                    <a:pt x="674" y="677"/>
                  </a:lnTo>
                  <a:lnTo>
                    <a:pt x="646" y="701"/>
                  </a:lnTo>
                  <a:lnTo>
                    <a:pt x="616" y="723"/>
                  </a:lnTo>
                  <a:lnTo>
                    <a:pt x="584" y="742"/>
                  </a:lnTo>
                  <a:lnTo>
                    <a:pt x="552" y="757"/>
                  </a:lnTo>
                  <a:lnTo>
                    <a:pt x="517" y="768"/>
                  </a:lnTo>
                  <a:lnTo>
                    <a:pt x="483" y="776"/>
                  </a:lnTo>
                  <a:lnTo>
                    <a:pt x="448" y="781"/>
                  </a:lnTo>
                  <a:lnTo>
                    <a:pt x="413" y="782"/>
                  </a:lnTo>
                  <a:lnTo>
                    <a:pt x="378" y="780"/>
                  </a:lnTo>
                  <a:lnTo>
                    <a:pt x="343" y="775"/>
                  </a:lnTo>
                  <a:lnTo>
                    <a:pt x="310" y="766"/>
                  </a:lnTo>
                  <a:lnTo>
                    <a:pt x="276" y="754"/>
                  </a:lnTo>
                  <a:lnTo>
                    <a:pt x="244" y="738"/>
                  </a:lnTo>
                  <a:lnTo>
                    <a:pt x="214" y="720"/>
                  </a:lnTo>
                  <a:lnTo>
                    <a:pt x="185" y="699"/>
                  </a:lnTo>
                  <a:lnTo>
                    <a:pt x="158" y="674"/>
                  </a:lnTo>
                  <a:lnTo>
                    <a:pt x="133" y="646"/>
                  </a:lnTo>
                  <a:lnTo>
                    <a:pt x="115" y="622"/>
                  </a:lnTo>
                  <a:lnTo>
                    <a:pt x="100" y="595"/>
                  </a:lnTo>
                  <a:lnTo>
                    <a:pt x="86" y="569"/>
                  </a:lnTo>
                  <a:lnTo>
                    <a:pt x="75" y="542"/>
                  </a:lnTo>
                  <a:lnTo>
                    <a:pt x="67" y="515"/>
                  </a:lnTo>
                  <a:lnTo>
                    <a:pt x="60" y="486"/>
                  </a:lnTo>
                  <a:lnTo>
                    <a:pt x="55" y="458"/>
                  </a:lnTo>
                  <a:lnTo>
                    <a:pt x="53" y="429"/>
                  </a:lnTo>
                  <a:lnTo>
                    <a:pt x="46" y="432"/>
                  </a:lnTo>
                  <a:lnTo>
                    <a:pt x="40" y="434"/>
                  </a:lnTo>
                  <a:lnTo>
                    <a:pt x="33" y="436"/>
                  </a:lnTo>
                  <a:lnTo>
                    <a:pt x="26" y="440"/>
                  </a:lnTo>
                  <a:lnTo>
                    <a:pt x="19" y="442"/>
                  </a:lnTo>
                  <a:lnTo>
                    <a:pt x="14" y="444"/>
                  </a:lnTo>
                  <a:lnTo>
                    <a:pt x="7" y="448"/>
                  </a:lnTo>
                  <a:lnTo>
                    <a:pt x="1" y="450"/>
                  </a:lnTo>
                  <a:lnTo>
                    <a:pt x="4" y="480"/>
                  </a:lnTo>
                  <a:lnTo>
                    <a:pt x="10" y="510"/>
                  </a:lnTo>
                  <a:lnTo>
                    <a:pt x="18" y="540"/>
                  </a:lnTo>
                  <a:lnTo>
                    <a:pt x="28" y="570"/>
                  </a:lnTo>
                  <a:lnTo>
                    <a:pt x="40" y="599"/>
                  </a:lnTo>
                  <a:lnTo>
                    <a:pt x="55" y="626"/>
                  </a:lnTo>
                  <a:lnTo>
                    <a:pt x="72" y="653"/>
                  </a:lnTo>
                  <a:lnTo>
                    <a:pt x="92" y="679"/>
                  </a:lnTo>
                  <a:lnTo>
                    <a:pt x="121" y="712"/>
                  </a:lnTo>
                  <a:lnTo>
                    <a:pt x="151" y="739"/>
                  </a:lnTo>
                  <a:lnTo>
                    <a:pt x="184" y="765"/>
                  </a:lnTo>
                  <a:lnTo>
                    <a:pt x="219" y="785"/>
                  </a:lnTo>
                  <a:lnTo>
                    <a:pt x="256" y="803"/>
                  </a:lnTo>
                  <a:lnTo>
                    <a:pt x="294" y="817"/>
                  </a:lnTo>
                  <a:lnTo>
                    <a:pt x="333" y="827"/>
                  </a:lnTo>
                  <a:lnTo>
                    <a:pt x="372" y="833"/>
                  </a:lnTo>
                  <a:lnTo>
                    <a:pt x="412" y="835"/>
                  </a:lnTo>
                  <a:lnTo>
                    <a:pt x="453" y="834"/>
                  </a:lnTo>
                  <a:lnTo>
                    <a:pt x="493" y="828"/>
                  </a:lnTo>
                  <a:lnTo>
                    <a:pt x="532" y="819"/>
                  </a:lnTo>
                  <a:lnTo>
                    <a:pt x="571" y="806"/>
                  </a:lnTo>
                  <a:lnTo>
                    <a:pt x="608" y="789"/>
                  </a:lnTo>
                  <a:lnTo>
                    <a:pt x="645" y="768"/>
                  </a:lnTo>
                  <a:lnTo>
                    <a:pt x="680" y="743"/>
                  </a:lnTo>
                  <a:lnTo>
                    <a:pt x="711" y="715"/>
                  </a:lnTo>
                  <a:lnTo>
                    <a:pt x="738" y="685"/>
                  </a:lnTo>
                  <a:lnTo>
                    <a:pt x="764" y="653"/>
                  </a:lnTo>
                  <a:lnTo>
                    <a:pt x="784" y="618"/>
                  </a:lnTo>
                  <a:lnTo>
                    <a:pt x="803" y="582"/>
                  </a:lnTo>
                  <a:lnTo>
                    <a:pt x="817" y="543"/>
                  </a:lnTo>
                  <a:lnTo>
                    <a:pt x="827" y="504"/>
                  </a:lnTo>
                  <a:lnTo>
                    <a:pt x="834" y="463"/>
                  </a:lnTo>
                  <a:lnTo>
                    <a:pt x="836" y="421"/>
                  </a:lnTo>
                  <a:lnTo>
                    <a:pt x="834" y="380"/>
                  </a:lnTo>
                  <a:lnTo>
                    <a:pt x="829" y="340"/>
                  </a:lnTo>
                  <a:lnTo>
                    <a:pt x="819" y="300"/>
                  </a:lnTo>
                  <a:lnTo>
                    <a:pt x="806" y="261"/>
                  </a:lnTo>
                  <a:lnTo>
                    <a:pt x="789" y="224"/>
                  </a:lnTo>
                  <a:lnTo>
                    <a:pt x="768" y="189"/>
                  </a:lnTo>
                  <a:lnTo>
                    <a:pt x="744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63"/>
            <p:cNvSpPr>
              <a:spLocks/>
            </p:cNvSpPr>
            <p:nvPr/>
          </p:nvSpPr>
          <p:spPr bwMode="auto">
            <a:xfrm>
              <a:off x="2924" y="3686"/>
              <a:ext cx="103" cy="357"/>
            </a:xfrm>
            <a:custGeom>
              <a:avLst/>
              <a:gdLst/>
              <a:ahLst/>
              <a:cxnLst>
                <a:cxn ang="0">
                  <a:pos x="208" y="4"/>
                </a:cxn>
                <a:cxn ang="0">
                  <a:pos x="15" y="715"/>
                </a:cxn>
                <a:cxn ang="0">
                  <a:pos x="0" y="710"/>
                </a:cxn>
                <a:cxn ang="0">
                  <a:pos x="193" y="0"/>
                </a:cxn>
                <a:cxn ang="0">
                  <a:pos x="208" y="4"/>
                </a:cxn>
              </a:cxnLst>
              <a:rect l="0" t="0" r="r" b="b"/>
              <a:pathLst>
                <a:path w="208" h="715">
                  <a:moveTo>
                    <a:pt x="208" y="4"/>
                  </a:moveTo>
                  <a:lnTo>
                    <a:pt x="15" y="715"/>
                  </a:lnTo>
                  <a:lnTo>
                    <a:pt x="0" y="710"/>
                  </a:lnTo>
                  <a:lnTo>
                    <a:pt x="193" y="0"/>
                  </a:lnTo>
                  <a:lnTo>
                    <a:pt x="20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64"/>
            <p:cNvSpPr>
              <a:spLocks/>
            </p:cNvSpPr>
            <p:nvPr/>
          </p:nvSpPr>
          <p:spPr bwMode="auto">
            <a:xfrm>
              <a:off x="2787" y="3820"/>
              <a:ext cx="373" cy="90"/>
            </a:xfrm>
            <a:custGeom>
              <a:avLst/>
              <a:gdLst/>
              <a:ahLst/>
              <a:cxnLst>
                <a:cxn ang="0">
                  <a:pos x="746" y="163"/>
                </a:cxn>
                <a:cxn ang="0">
                  <a:pos x="742" y="178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746" y="163"/>
                </a:cxn>
              </a:cxnLst>
              <a:rect l="0" t="0" r="r" b="b"/>
              <a:pathLst>
                <a:path w="746" h="178">
                  <a:moveTo>
                    <a:pt x="746" y="163"/>
                  </a:moveTo>
                  <a:lnTo>
                    <a:pt x="742" y="178"/>
                  </a:lnTo>
                  <a:lnTo>
                    <a:pt x="0" y="15"/>
                  </a:lnTo>
                  <a:lnTo>
                    <a:pt x="3" y="0"/>
                  </a:lnTo>
                  <a:lnTo>
                    <a:pt x="746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65"/>
            <p:cNvSpPr>
              <a:spLocks/>
            </p:cNvSpPr>
            <p:nvPr/>
          </p:nvSpPr>
          <p:spPr bwMode="auto">
            <a:xfrm>
              <a:off x="2808" y="3780"/>
              <a:ext cx="333" cy="170"/>
            </a:xfrm>
            <a:custGeom>
              <a:avLst/>
              <a:gdLst/>
              <a:ahLst/>
              <a:cxnLst>
                <a:cxn ang="0">
                  <a:pos x="666" y="15"/>
                </a:cxn>
                <a:cxn ang="0">
                  <a:pos x="7" y="341"/>
                </a:cxn>
                <a:cxn ang="0">
                  <a:pos x="0" y="327"/>
                </a:cxn>
                <a:cxn ang="0">
                  <a:pos x="659" y="0"/>
                </a:cxn>
                <a:cxn ang="0">
                  <a:pos x="666" y="15"/>
                </a:cxn>
              </a:cxnLst>
              <a:rect l="0" t="0" r="r" b="b"/>
              <a:pathLst>
                <a:path w="666" h="341">
                  <a:moveTo>
                    <a:pt x="666" y="15"/>
                  </a:moveTo>
                  <a:lnTo>
                    <a:pt x="7" y="341"/>
                  </a:lnTo>
                  <a:lnTo>
                    <a:pt x="0" y="327"/>
                  </a:lnTo>
                  <a:lnTo>
                    <a:pt x="659" y="0"/>
                  </a:lnTo>
                  <a:lnTo>
                    <a:pt x="66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66"/>
            <p:cNvSpPr>
              <a:spLocks/>
            </p:cNvSpPr>
            <p:nvPr/>
          </p:nvSpPr>
          <p:spPr bwMode="auto">
            <a:xfrm>
              <a:off x="2854" y="3706"/>
              <a:ext cx="227" cy="314"/>
            </a:xfrm>
            <a:custGeom>
              <a:avLst/>
              <a:gdLst/>
              <a:ahLst/>
              <a:cxnLst>
                <a:cxn ang="0">
                  <a:pos x="453" y="618"/>
                </a:cxn>
                <a:cxn ang="0">
                  <a:pos x="440" y="628"/>
                </a:cxn>
                <a:cxn ang="0">
                  <a:pos x="0" y="9"/>
                </a:cxn>
                <a:cxn ang="0">
                  <a:pos x="14" y="0"/>
                </a:cxn>
                <a:cxn ang="0">
                  <a:pos x="453" y="618"/>
                </a:cxn>
              </a:cxnLst>
              <a:rect l="0" t="0" r="r" b="b"/>
              <a:pathLst>
                <a:path w="453" h="628">
                  <a:moveTo>
                    <a:pt x="453" y="618"/>
                  </a:moveTo>
                  <a:lnTo>
                    <a:pt x="440" y="628"/>
                  </a:lnTo>
                  <a:lnTo>
                    <a:pt x="0" y="9"/>
                  </a:lnTo>
                  <a:lnTo>
                    <a:pt x="14" y="0"/>
                  </a:lnTo>
                  <a:lnTo>
                    <a:pt x="453" y="6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67"/>
            <p:cNvSpPr>
              <a:spLocks/>
            </p:cNvSpPr>
            <p:nvPr/>
          </p:nvSpPr>
          <p:spPr bwMode="auto">
            <a:xfrm>
              <a:off x="2792" y="3842"/>
              <a:ext cx="365" cy="53"/>
            </a:xfrm>
            <a:custGeom>
              <a:avLst/>
              <a:gdLst/>
              <a:ahLst/>
              <a:cxnLst>
                <a:cxn ang="0">
                  <a:pos x="732" y="17"/>
                </a:cxn>
                <a:cxn ang="0">
                  <a:pos x="3" y="108"/>
                </a:cxn>
                <a:cxn ang="0">
                  <a:pos x="0" y="92"/>
                </a:cxn>
                <a:cxn ang="0">
                  <a:pos x="731" y="0"/>
                </a:cxn>
                <a:cxn ang="0">
                  <a:pos x="732" y="17"/>
                </a:cxn>
              </a:cxnLst>
              <a:rect l="0" t="0" r="r" b="b"/>
              <a:pathLst>
                <a:path w="732" h="108">
                  <a:moveTo>
                    <a:pt x="732" y="17"/>
                  </a:moveTo>
                  <a:lnTo>
                    <a:pt x="3" y="108"/>
                  </a:lnTo>
                  <a:lnTo>
                    <a:pt x="0" y="92"/>
                  </a:lnTo>
                  <a:lnTo>
                    <a:pt x="731" y="0"/>
                  </a:lnTo>
                  <a:lnTo>
                    <a:pt x="73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68"/>
            <p:cNvSpPr>
              <a:spLocks/>
            </p:cNvSpPr>
            <p:nvPr/>
          </p:nvSpPr>
          <p:spPr bwMode="auto">
            <a:xfrm>
              <a:off x="2934" y="3677"/>
              <a:ext cx="77" cy="375"/>
            </a:xfrm>
            <a:custGeom>
              <a:avLst/>
              <a:gdLst/>
              <a:ahLst/>
              <a:cxnLst>
                <a:cxn ang="0">
                  <a:pos x="154" y="747"/>
                </a:cxn>
                <a:cxn ang="0">
                  <a:pos x="139" y="750"/>
                </a:cxn>
                <a:cxn ang="0">
                  <a:pos x="0" y="3"/>
                </a:cxn>
                <a:cxn ang="0">
                  <a:pos x="16" y="0"/>
                </a:cxn>
                <a:cxn ang="0">
                  <a:pos x="154" y="747"/>
                </a:cxn>
              </a:cxnLst>
              <a:rect l="0" t="0" r="r" b="b"/>
              <a:pathLst>
                <a:path w="154" h="750">
                  <a:moveTo>
                    <a:pt x="154" y="747"/>
                  </a:moveTo>
                  <a:lnTo>
                    <a:pt x="139" y="750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54" y="7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69"/>
            <p:cNvSpPr>
              <a:spLocks/>
            </p:cNvSpPr>
            <p:nvPr/>
          </p:nvSpPr>
          <p:spPr bwMode="auto">
            <a:xfrm>
              <a:off x="2852" y="3725"/>
              <a:ext cx="251" cy="279"/>
            </a:xfrm>
            <a:custGeom>
              <a:avLst/>
              <a:gdLst/>
              <a:ahLst/>
              <a:cxnLst>
                <a:cxn ang="0">
                  <a:pos x="504" y="10"/>
                </a:cxn>
                <a:cxn ang="0">
                  <a:pos x="12" y="557"/>
                </a:cxn>
                <a:cxn ang="0">
                  <a:pos x="0" y="547"/>
                </a:cxn>
                <a:cxn ang="0">
                  <a:pos x="491" y="0"/>
                </a:cxn>
                <a:cxn ang="0">
                  <a:pos x="504" y="10"/>
                </a:cxn>
              </a:cxnLst>
              <a:rect l="0" t="0" r="r" b="b"/>
              <a:pathLst>
                <a:path w="504" h="557">
                  <a:moveTo>
                    <a:pt x="504" y="10"/>
                  </a:moveTo>
                  <a:lnTo>
                    <a:pt x="12" y="557"/>
                  </a:lnTo>
                  <a:lnTo>
                    <a:pt x="0" y="547"/>
                  </a:lnTo>
                  <a:lnTo>
                    <a:pt x="491" y="0"/>
                  </a:lnTo>
                  <a:lnTo>
                    <a:pt x="50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70"/>
            <p:cNvSpPr>
              <a:spLocks/>
            </p:cNvSpPr>
            <p:nvPr/>
          </p:nvSpPr>
          <p:spPr bwMode="auto">
            <a:xfrm>
              <a:off x="2809" y="3758"/>
              <a:ext cx="323" cy="213"/>
            </a:xfrm>
            <a:custGeom>
              <a:avLst/>
              <a:gdLst/>
              <a:ahLst/>
              <a:cxnLst>
                <a:cxn ang="0">
                  <a:pos x="645" y="414"/>
                </a:cxn>
                <a:cxn ang="0">
                  <a:pos x="637" y="427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645" y="414"/>
                </a:cxn>
              </a:cxnLst>
              <a:rect l="0" t="0" r="r" b="b"/>
              <a:pathLst>
                <a:path w="645" h="427">
                  <a:moveTo>
                    <a:pt x="645" y="414"/>
                  </a:moveTo>
                  <a:lnTo>
                    <a:pt x="637" y="427"/>
                  </a:lnTo>
                  <a:lnTo>
                    <a:pt x="0" y="14"/>
                  </a:lnTo>
                  <a:lnTo>
                    <a:pt x="8" y="0"/>
                  </a:lnTo>
                  <a:lnTo>
                    <a:pt x="645" y="4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71"/>
            <p:cNvSpPr>
              <a:spLocks/>
            </p:cNvSpPr>
            <p:nvPr/>
          </p:nvSpPr>
          <p:spPr bwMode="auto">
            <a:xfrm>
              <a:off x="3433" y="3635"/>
              <a:ext cx="419" cy="418"/>
            </a:xfrm>
            <a:custGeom>
              <a:avLst/>
              <a:gdLst/>
              <a:ahLst/>
              <a:cxnLst>
                <a:cxn ang="0">
                  <a:pos x="686" y="95"/>
                </a:cxn>
                <a:cxn ang="0">
                  <a:pos x="581" y="32"/>
                </a:cxn>
                <a:cxn ang="0">
                  <a:pos x="464" y="2"/>
                </a:cxn>
                <a:cxn ang="0">
                  <a:pos x="343" y="7"/>
                </a:cxn>
                <a:cxn ang="0">
                  <a:pos x="228" y="46"/>
                </a:cxn>
                <a:cxn ang="0">
                  <a:pos x="157" y="92"/>
                </a:cxn>
                <a:cxn ang="0">
                  <a:pos x="71" y="184"/>
                </a:cxn>
                <a:cxn ang="0">
                  <a:pos x="20" y="294"/>
                </a:cxn>
                <a:cxn ang="0">
                  <a:pos x="0" y="412"/>
                </a:cxn>
                <a:cxn ang="0">
                  <a:pos x="16" y="532"/>
                </a:cxn>
                <a:cxn ang="0">
                  <a:pos x="67" y="645"/>
                </a:cxn>
                <a:cxn ang="0">
                  <a:pos x="152" y="740"/>
                </a:cxn>
                <a:cxn ang="0">
                  <a:pos x="257" y="803"/>
                </a:cxn>
                <a:cxn ang="0">
                  <a:pos x="373" y="833"/>
                </a:cxn>
                <a:cxn ang="0">
                  <a:pos x="494" y="828"/>
                </a:cxn>
                <a:cxn ang="0">
                  <a:pos x="610" y="789"/>
                </a:cxn>
                <a:cxn ang="0">
                  <a:pos x="699" y="727"/>
                </a:cxn>
                <a:cxn ang="0">
                  <a:pos x="750" y="674"/>
                </a:cxn>
                <a:cxn ang="0">
                  <a:pos x="789" y="613"/>
                </a:cxn>
                <a:cxn ang="0">
                  <a:pos x="787" y="587"/>
                </a:cxn>
                <a:cxn ang="0">
                  <a:pos x="767" y="581"/>
                </a:cxn>
                <a:cxn ang="0">
                  <a:pos x="748" y="575"/>
                </a:cxn>
                <a:cxn ang="0">
                  <a:pos x="717" y="627"/>
                </a:cxn>
                <a:cxn ang="0">
                  <a:pos x="678" y="674"/>
                </a:cxn>
                <a:cxn ang="0">
                  <a:pos x="618" y="723"/>
                </a:cxn>
                <a:cxn ang="0">
                  <a:pos x="519" y="768"/>
                </a:cxn>
                <a:cxn ang="0">
                  <a:pos x="415" y="782"/>
                </a:cxn>
                <a:cxn ang="0">
                  <a:pos x="311" y="766"/>
                </a:cxn>
                <a:cxn ang="0">
                  <a:pos x="215" y="720"/>
                </a:cxn>
                <a:cxn ang="0">
                  <a:pos x="135" y="646"/>
                </a:cxn>
                <a:cxn ang="0">
                  <a:pos x="85" y="566"/>
                </a:cxn>
                <a:cxn ang="0">
                  <a:pos x="59" y="478"/>
                </a:cxn>
                <a:cxn ang="0">
                  <a:pos x="56" y="378"/>
                </a:cxn>
                <a:cxn ang="0">
                  <a:pos x="89" y="263"/>
                </a:cxn>
                <a:cxn ang="0">
                  <a:pos x="159" y="162"/>
                </a:cxn>
                <a:cxn ang="0">
                  <a:pos x="252" y="93"/>
                </a:cxn>
                <a:cxn ang="0">
                  <a:pos x="354" y="59"/>
                </a:cxn>
                <a:cxn ang="0">
                  <a:pos x="459" y="55"/>
                </a:cxn>
                <a:cxn ang="0">
                  <a:pos x="560" y="80"/>
                </a:cxn>
                <a:cxn ang="0">
                  <a:pos x="651" y="136"/>
                </a:cxn>
                <a:cxn ang="0">
                  <a:pos x="725" y="219"/>
                </a:cxn>
                <a:cxn ang="0">
                  <a:pos x="769" y="316"/>
                </a:cxn>
                <a:cxn ang="0">
                  <a:pos x="784" y="422"/>
                </a:cxn>
                <a:cxn ang="0">
                  <a:pos x="770" y="517"/>
                </a:cxn>
                <a:cxn ang="0">
                  <a:pos x="755" y="577"/>
                </a:cxn>
                <a:cxn ang="0">
                  <a:pos x="774" y="583"/>
                </a:cxn>
                <a:cxn ang="0">
                  <a:pos x="793" y="589"/>
                </a:cxn>
                <a:cxn ang="0">
                  <a:pos x="811" y="560"/>
                </a:cxn>
                <a:cxn ang="0">
                  <a:pos x="826" y="513"/>
                </a:cxn>
                <a:cxn ang="0">
                  <a:pos x="834" y="463"/>
                </a:cxn>
                <a:cxn ang="0">
                  <a:pos x="830" y="340"/>
                </a:cxn>
                <a:cxn ang="0">
                  <a:pos x="789" y="225"/>
                </a:cxn>
              </a:cxnLst>
              <a:rect l="0" t="0" r="r" b="b"/>
              <a:pathLst>
                <a:path w="837" h="835">
                  <a:moveTo>
                    <a:pt x="744" y="155"/>
                  </a:moveTo>
                  <a:lnTo>
                    <a:pt x="716" y="123"/>
                  </a:lnTo>
                  <a:lnTo>
                    <a:pt x="686" y="95"/>
                  </a:lnTo>
                  <a:lnTo>
                    <a:pt x="652" y="70"/>
                  </a:lnTo>
                  <a:lnTo>
                    <a:pt x="618" y="49"/>
                  </a:lnTo>
                  <a:lnTo>
                    <a:pt x="581" y="32"/>
                  </a:lnTo>
                  <a:lnTo>
                    <a:pt x="543" y="18"/>
                  </a:lnTo>
                  <a:lnTo>
                    <a:pt x="504" y="8"/>
                  </a:lnTo>
                  <a:lnTo>
                    <a:pt x="464" y="2"/>
                  </a:lnTo>
                  <a:lnTo>
                    <a:pt x="424" y="0"/>
                  </a:lnTo>
                  <a:lnTo>
                    <a:pt x="384" y="1"/>
                  </a:lnTo>
                  <a:lnTo>
                    <a:pt x="343" y="7"/>
                  </a:lnTo>
                  <a:lnTo>
                    <a:pt x="304" y="15"/>
                  </a:lnTo>
                  <a:lnTo>
                    <a:pt x="265" y="29"/>
                  </a:lnTo>
                  <a:lnTo>
                    <a:pt x="228" y="46"/>
                  </a:lnTo>
                  <a:lnTo>
                    <a:pt x="191" y="67"/>
                  </a:lnTo>
                  <a:lnTo>
                    <a:pt x="157" y="92"/>
                  </a:lnTo>
                  <a:lnTo>
                    <a:pt x="157" y="92"/>
                  </a:lnTo>
                  <a:lnTo>
                    <a:pt x="124" y="121"/>
                  </a:lnTo>
                  <a:lnTo>
                    <a:pt x="97" y="151"/>
                  </a:lnTo>
                  <a:lnTo>
                    <a:pt x="71" y="184"/>
                  </a:lnTo>
                  <a:lnTo>
                    <a:pt x="51" y="219"/>
                  </a:lnTo>
                  <a:lnTo>
                    <a:pt x="33" y="256"/>
                  </a:lnTo>
                  <a:lnTo>
                    <a:pt x="20" y="294"/>
                  </a:lnTo>
                  <a:lnTo>
                    <a:pt x="9" y="333"/>
                  </a:lnTo>
                  <a:lnTo>
                    <a:pt x="3" y="372"/>
                  </a:lnTo>
                  <a:lnTo>
                    <a:pt x="0" y="412"/>
                  </a:lnTo>
                  <a:lnTo>
                    <a:pt x="2" y="453"/>
                  </a:lnTo>
                  <a:lnTo>
                    <a:pt x="7" y="493"/>
                  </a:lnTo>
                  <a:lnTo>
                    <a:pt x="16" y="532"/>
                  </a:lnTo>
                  <a:lnTo>
                    <a:pt x="29" y="571"/>
                  </a:lnTo>
                  <a:lnTo>
                    <a:pt x="46" y="608"/>
                  </a:lnTo>
                  <a:lnTo>
                    <a:pt x="67" y="645"/>
                  </a:lnTo>
                  <a:lnTo>
                    <a:pt x="92" y="680"/>
                  </a:lnTo>
                  <a:lnTo>
                    <a:pt x="121" y="712"/>
                  </a:lnTo>
                  <a:lnTo>
                    <a:pt x="152" y="740"/>
                  </a:lnTo>
                  <a:lnTo>
                    <a:pt x="186" y="765"/>
                  </a:lnTo>
                  <a:lnTo>
                    <a:pt x="220" y="786"/>
                  </a:lnTo>
                  <a:lnTo>
                    <a:pt x="257" y="803"/>
                  </a:lnTo>
                  <a:lnTo>
                    <a:pt x="295" y="817"/>
                  </a:lnTo>
                  <a:lnTo>
                    <a:pt x="334" y="827"/>
                  </a:lnTo>
                  <a:lnTo>
                    <a:pt x="373" y="833"/>
                  </a:lnTo>
                  <a:lnTo>
                    <a:pt x="414" y="835"/>
                  </a:lnTo>
                  <a:lnTo>
                    <a:pt x="454" y="834"/>
                  </a:lnTo>
                  <a:lnTo>
                    <a:pt x="494" y="828"/>
                  </a:lnTo>
                  <a:lnTo>
                    <a:pt x="534" y="819"/>
                  </a:lnTo>
                  <a:lnTo>
                    <a:pt x="573" y="806"/>
                  </a:lnTo>
                  <a:lnTo>
                    <a:pt x="610" y="789"/>
                  </a:lnTo>
                  <a:lnTo>
                    <a:pt x="646" y="768"/>
                  </a:lnTo>
                  <a:lnTo>
                    <a:pt x="681" y="743"/>
                  </a:lnTo>
                  <a:lnTo>
                    <a:pt x="699" y="727"/>
                  </a:lnTo>
                  <a:lnTo>
                    <a:pt x="718" y="710"/>
                  </a:lnTo>
                  <a:lnTo>
                    <a:pt x="734" y="692"/>
                  </a:lnTo>
                  <a:lnTo>
                    <a:pt x="750" y="674"/>
                  </a:lnTo>
                  <a:lnTo>
                    <a:pt x="764" y="654"/>
                  </a:lnTo>
                  <a:lnTo>
                    <a:pt x="778" y="634"/>
                  </a:lnTo>
                  <a:lnTo>
                    <a:pt x="789" y="613"/>
                  </a:lnTo>
                  <a:lnTo>
                    <a:pt x="800" y="591"/>
                  </a:lnTo>
                  <a:lnTo>
                    <a:pt x="793" y="589"/>
                  </a:lnTo>
                  <a:lnTo>
                    <a:pt x="787" y="587"/>
                  </a:lnTo>
                  <a:lnTo>
                    <a:pt x="780" y="585"/>
                  </a:lnTo>
                  <a:lnTo>
                    <a:pt x="774" y="583"/>
                  </a:lnTo>
                  <a:lnTo>
                    <a:pt x="767" y="581"/>
                  </a:lnTo>
                  <a:lnTo>
                    <a:pt x="761" y="578"/>
                  </a:lnTo>
                  <a:lnTo>
                    <a:pt x="755" y="577"/>
                  </a:lnTo>
                  <a:lnTo>
                    <a:pt x="748" y="575"/>
                  </a:lnTo>
                  <a:lnTo>
                    <a:pt x="739" y="593"/>
                  </a:lnTo>
                  <a:lnTo>
                    <a:pt x="728" y="611"/>
                  </a:lnTo>
                  <a:lnTo>
                    <a:pt x="717" y="627"/>
                  </a:lnTo>
                  <a:lnTo>
                    <a:pt x="705" y="643"/>
                  </a:lnTo>
                  <a:lnTo>
                    <a:pt x="693" y="659"/>
                  </a:lnTo>
                  <a:lnTo>
                    <a:pt x="678" y="674"/>
                  </a:lnTo>
                  <a:lnTo>
                    <a:pt x="664" y="688"/>
                  </a:lnTo>
                  <a:lnTo>
                    <a:pt x="648" y="702"/>
                  </a:lnTo>
                  <a:lnTo>
                    <a:pt x="618" y="723"/>
                  </a:lnTo>
                  <a:lnTo>
                    <a:pt x="585" y="742"/>
                  </a:lnTo>
                  <a:lnTo>
                    <a:pt x="553" y="757"/>
                  </a:lnTo>
                  <a:lnTo>
                    <a:pt x="519" y="768"/>
                  </a:lnTo>
                  <a:lnTo>
                    <a:pt x="484" y="776"/>
                  </a:lnTo>
                  <a:lnTo>
                    <a:pt x="449" y="781"/>
                  </a:lnTo>
                  <a:lnTo>
                    <a:pt x="415" y="782"/>
                  </a:lnTo>
                  <a:lnTo>
                    <a:pt x="379" y="780"/>
                  </a:lnTo>
                  <a:lnTo>
                    <a:pt x="345" y="775"/>
                  </a:lnTo>
                  <a:lnTo>
                    <a:pt x="311" y="766"/>
                  </a:lnTo>
                  <a:lnTo>
                    <a:pt x="278" y="755"/>
                  </a:lnTo>
                  <a:lnTo>
                    <a:pt x="245" y="738"/>
                  </a:lnTo>
                  <a:lnTo>
                    <a:pt x="215" y="720"/>
                  </a:lnTo>
                  <a:lnTo>
                    <a:pt x="187" y="699"/>
                  </a:lnTo>
                  <a:lnTo>
                    <a:pt x="159" y="674"/>
                  </a:lnTo>
                  <a:lnTo>
                    <a:pt x="135" y="646"/>
                  </a:lnTo>
                  <a:lnTo>
                    <a:pt x="115" y="621"/>
                  </a:lnTo>
                  <a:lnTo>
                    <a:pt x="99" y="593"/>
                  </a:lnTo>
                  <a:lnTo>
                    <a:pt x="85" y="566"/>
                  </a:lnTo>
                  <a:lnTo>
                    <a:pt x="74" y="537"/>
                  </a:lnTo>
                  <a:lnTo>
                    <a:pt x="66" y="508"/>
                  </a:lnTo>
                  <a:lnTo>
                    <a:pt x="59" y="478"/>
                  </a:lnTo>
                  <a:lnTo>
                    <a:pt x="55" y="448"/>
                  </a:lnTo>
                  <a:lnTo>
                    <a:pt x="54" y="418"/>
                  </a:lnTo>
                  <a:lnTo>
                    <a:pt x="56" y="378"/>
                  </a:lnTo>
                  <a:lnTo>
                    <a:pt x="62" y="339"/>
                  </a:lnTo>
                  <a:lnTo>
                    <a:pt x="74" y="299"/>
                  </a:lnTo>
                  <a:lnTo>
                    <a:pt x="89" y="263"/>
                  </a:lnTo>
                  <a:lnTo>
                    <a:pt x="107" y="227"/>
                  </a:lnTo>
                  <a:lnTo>
                    <a:pt x="131" y="193"/>
                  </a:lnTo>
                  <a:lnTo>
                    <a:pt x="159" y="162"/>
                  </a:lnTo>
                  <a:lnTo>
                    <a:pt x="190" y="133"/>
                  </a:lnTo>
                  <a:lnTo>
                    <a:pt x="220" y="112"/>
                  </a:lnTo>
                  <a:lnTo>
                    <a:pt x="252" y="93"/>
                  </a:lnTo>
                  <a:lnTo>
                    <a:pt x="285" y="78"/>
                  </a:lnTo>
                  <a:lnTo>
                    <a:pt x="319" y="67"/>
                  </a:lnTo>
                  <a:lnTo>
                    <a:pt x="354" y="59"/>
                  </a:lnTo>
                  <a:lnTo>
                    <a:pt x="388" y="54"/>
                  </a:lnTo>
                  <a:lnTo>
                    <a:pt x="423" y="53"/>
                  </a:lnTo>
                  <a:lnTo>
                    <a:pt x="459" y="55"/>
                  </a:lnTo>
                  <a:lnTo>
                    <a:pt x="493" y="60"/>
                  </a:lnTo>
                  <a:lnTo>
                    <a:pt x="527" y="69"/>
                  </a:lnTo>
                  <a:lnTo>
                    <a:pt x="560" y="80"/>
                  </a:lnTo>
                  <a:lnTo>
                    <a:pt x="592" y="97"/>
                  </a:lnTo>
                  <a:lnTo>
                    <a:pt x="622" y="115"/>
                  </a:lnTo>
                  <a:lnTo>
                    <a:pt x="651" y="136"/>
                  </a:lnTo>
                  <a:lnTo>
                    <a:pt x="679" y="161"/>
                  </a:lnTo>
                  <a:lnTo>
                    <a:pt x="703" y="189"/>
                  </a:lnTo>
                  <a:lnTo>
                    <a:pt x="725" y="219"/>
                  </a:lnTo>
                  <a:lnTo>
                    <a:pt x="742" y="249"/>
                  </a:lnTo>
                  <a:lnTo>
                    <a:pt x="757" y="282"/>
                  </a:lnTo>
                  <a:lnTo>
                    <a:pt x="769" y="316"/>
                  </a:lnTo>
                  <a:lnTo>
                    <a:pt x="777" y="350"/>
                  </a:lnTo>
                  <a:lnTo>
                    <a:pt x="782" y="385"/>
                  </a:lnTo>
                  <a:lnTo>
                    <a:pt x="784" y="422"/>
                  </a:lnTo>
                  <a:lnTo>
                    <a:pt x="781" y="457"/>
                  </a:lnTo>
                  <a:lnTo>
                    <a:pt x="777" y="488"/>
                  </a:lnTo>
                  <a:lnTo>
                    <a:pt x="770" y="517"/>
                  </a:lnTo>
                  <a:lnTo>
                    <a:pt x="759" y="547"/>
                  </a:lnTo>
                  <a:lnTo>
                    <a:pt x="748" y="575"/>
                  </a:lnTo>
                  <a:lnTo>
                    <a:pt x="755" y="577"/>
                  </a:lnTo>
                  <a:lnTo>
                    <a:pt x="761" y="578"/>
                  </a:lnTo>
                  <a:lnTo>
                    <a:pt x="767" y="581"/>
                  </a:lnTo>
                  <a:lnTo>
                    <a:pt x="774" y="583"/>
                  </a:lnTo>
                  <a:lnTo>
                    <a:pt x="780" y="585"/>
                  </a:lnTo>
                  <a:lnTo>
                    <a:pt x="787" y="587"/>
                  </a:lnTo>
                  <a:lnTo>
                    <a:pt x="793" y="589"/>
                  </a:lnTo>
                  <a:lnTo>
                    <a:pt x="800" y="591"/>
                  </a:lnTo>
                  <a:lnTo>
                    <a:pt x="806" y="576"/>
                  </a:lnTo>
                  <a:lnTo>
                    <a:pt x="811" y="560"/>
                  </a:lnTo>
                  <a:lnTo>
                    <a:pt x="817" y="545"/>
                  </a:lnTo>
                  <a:lnTo>
                    <a:pt x="822" y="529"/>
                  </a:lnTo>
                  <a:lnTo>
                    <a:pt x="826" y="513"/>
                  </a:lnTo>
                  <a:lnTo>
                    <a:pt x="830" y="496"/>
                  </a:lnTo>
                  <a:lnTo>
                    <a:pt x="832" y="480"/>
                  </a:lnTo>
                  <a:lnTo>
                    <a:pt x="834" y="463"/>
                  </a:lnTo>
                  <a:lnTo>
                    <a:pt x="837" y="422"/>
                  </a:lnTo>
                  <a:lnTo>
                    <a:pt x="835" y="380"/>
                  </a:lnTo>
                  <a:lnTo>
                    <a:pt x="830" y="340"/>
                  </a:lnTo>
                  <a:lnTo>
                    <a:pt x="820" y="301"/>
                  </a:lnTo>
                  <a:lnTo>
                    <a:pt x="807" y="261"/>
                  </a:lnTo>
                  <a:lnTo>
                    <a:pt x="789" y="225"/>
                  </a:lnTo>
                  <a:lnTo>
                    <a:pt x="769" y="189"/>
                  </a:lnTo>
                  <a:lnTo>
                    <a:pt x="744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3586" y="3665"/>
              <a:ext cx="113" cy="355"/>
            </a:xfrm>
            <a:custGeom>
              <a:avLst/>
              <a:gdLst/>
              <a:ahLst/>
              <a:cxnLst>
                <a:cxn ang="0">
                  <a:pos x="225" y="5"/>
                </a:cxn>
                <a:cxn ang="0">
                  <a:pos x="17" y="710"/>
                </a:cxn>
                <a:cxn ang="0">
                  <a:pos x="0" y="705"/>
                </a:cxn>
                <a:cxn ang="0">
                  <a:pos x="210" y="0"/>
                </a:cxn>
                <a:cxn ang="0">
                  <a:pos x="225" y="5"/>
                </a:cxn>
              </a:cxnLst>
              <a:rect l="0" t="0" r="r" b="b"/>
              <a:pathLst>
                <a:path w="225" h="710">
                  <a:moveTo>
                    <a:pt x="225" y="5"/>
                  </a:moveTo>
                  <a:lnTo>
                    <a:pt x="17" y="710"/>
                  </a:lnTo>
                  <a:lnTo>
                    <a:pt x="0" y="705"/>
                  </a:lnTo>
                  <a:lnTo>
                    <a:pt x="210" y="0"/>
                  </a:lnTo>
                  <a:lnTo>
                    <a:pt x="22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73"/>
            <p:cNvSpPr>
              <a:spLocks/>
            </p:cNvSpPr>
            <p:nvPr/>
          </p:nvSpPr>
          <p:spPr bwMode="auto">
            <a:xfrm>
              <a:off x="3454" y="3799"/>
              <a:ext cx="372" cy="89"/>
            </a:xfrm>
            <a:custGeom>
              <a:avLst/>
              <a:gdLst/>
              <a:ahLst/>
              <a:cxnLst>
                <a:cxn ang="0">
                  <a:pos x="745" y="164"/>
                </a:cxn>
                <a:cxn ang="0">
                  <a:pos x="743" y="179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45" y="164"/>
                </a:cxn>
              </a:cxnLst>
              <a:rect l="0" t="0" r="r" b="b"/>
              <a:pathLst>
                <a:path w="745" h="179">
                  <a:moveTo>
                    <a:pt x="745" y="164"/>
                  </a:moveTo>
                  <a:lnTo>
                    <a:pt x="743" y="179"/>
                  </a:lnTo>
                  <a:lnTo>
                    <a:pt x="0" y="15"/>
                  </a:lnTo>
                  <a:lnTo>
                    <a:pt x="4" y="0"/>
                  </a:lnTo>
                  <a:lnTo>
                    <a:pt x="74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74"/>
            <p:cNvSpPr>
              <a:spLocks/>
            </p:cNvSpPr>
            <p:nvPr/>
          </p:nvSpPr>
          <p:spPr bwMode="auto">
            <a:xfrm>
              <a:off x="3475" y="3758"/>
              <a:ext cx="333" cy="170"/>
            </a:xfrm>
            <a:custGeom>
              <a:avLst/>
              <a:gdLst/>
              <a:ahLst/>
              <a:cxnLst>
                <a:cxn ang="0">
                  <a:pos x="666" y="15"/>
                </a:cxn>
                <a:cxn ang="0">
                  <a:pos x="7" y="341"/>
                </a:cxn>
                <a:cxn ang="0">
                  <a:pos x="0" y="327"/>
                </a:cxn>
                <a:cxn ang="0">
                  <a:pos x="659" y="0"/>
                </a:cxn>
                <a:cxn ang="0">
                  <a:pos x="666" y="15"/>
                </a:cxn>
              </a:cxnLst>
              <a:rect l="0" t="0" r="r" b="b"/>
              <a:pathLst>
                <a:path w="666" h="341">
                  <a:moveTo>
                    <a:pt x="666" y="15"/>
                  </a:moveTo>
                  <a:lnTo>
                    <a:pt x="7" y="341"/>
                  </a:lnTo>
                  <a:lnTo>
                    <a:pt x="0" y="327"/>
                  </a:lnTo>
                  <a:lnTo>
                    <a:pt x="659" y="0"/>
                  </a:lnTo>
                  <a:lnTo>
                    <a:pt x="66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75"/>
            <p:cNvSpPr>
              <a:spLocks/>
            </p:cNvSpPr>
            <p:nvPr/>
          </p:nvSpPr>
          <p:spPr bwMode="auto">
            <a:xfrm>
              <a:off x="3522" y="3684"/>
              <a:ext cx="226" cy="314"/>
            </a:xfrm>
            <a:custGeom>
              <a:avLst/>
              <a:gdLst/>
              <a:ahLst/>
              <a:cxnLst>
                <a:cxn ang="0">
                  <a:pos x="453" y="619"/>
                </a:cxn>
                <a:cxn ang="0">
                  <a:pos x="439" y="628"/>
                </a:cxn>
                <a:cxn ang="0">
                  <a:pos x="0" y="9"/>
                </a:cxn>
                <a:cxn ang="0">
                  <a:pos x="13" y="0"/>
                </a:cxn>
                <a:cxn ang="0">
                  <a:pos x="453" y="619"/>
                </a:cxn>
              </a:cxnLst>
              <a:rect l="0" t="0" r="r" b="b"/>
              <a:pathLst>
                <a:path w="453" h="628">
                  <a:moveTo>
                    <a:pt x="453" y="619"/>
                  </a:moveTo>
                  <a:lnTo>
                    <a:pt x="439" y="628"/>
                  </a:lnTo>
                  <a:lnTo>
                    <a:pt x="0" y="9"/>
                  </a:lnTo>
                  <a:lnTo>
                    <a:pt x="13" y="0"/>
                  </a:lnTo>
                  <a:lnTo>
                    <a:pt x="453" y="6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76"/>
            <p:cNvSpPr>
              <a:spLocks/>
            </p:cNvSpPr>
            <p:nvPr/>
          </p:nvSpPr>
          <p:spPr bwMode="auto">
            <a:xfrm>
              <a:off x="3459" y="3820"/>
              <a:ext cx="366" cy="53"/>
            </a:xfrm>
            <a:custGeom>
              <a:avLst/>
              <a:gdLst/>
              <a:ahLst/>
              <a:cxnLst>
                <a:cxn ang="0">
                  <a:pos x="731" y="16"/>
                </a:cxn>
                <a:cxn ang="0">
                  <a:pos x="1" y="107"/>
                </a:cxn>
                <a:cxn ang="0">
                  <a:pos x="0" y="91"/>
                </a:cxn>
                <a:cxn ang="0">
                  <a:pos x="729" y="0"/>
                </a:cxn>
                <a:cxn ang="0">
                  <a:pos x="731" y="16"/>
                </a:cxn>
              </a:cxnLst>
              <a:rect l="0" t="0" r="r" b="b"/>
              <a:pathLst>
                <a:path w="731" h="107">
                  <a:moveTo>
                    <a:pt x="731" y="16"/>
                  </a:moveTo>
                  <a:lnTo>
                    <a:pt x="1" y="107"/>
                  </a:lnTo>
                  <a:lnTo>
                    <a:pt x="0" y="91"/>
                  </a:lnTo>
                  <a:lnTo>
                    <a:pt x="729" y="0"/>
                  </a:lnTo>
                  <a:lnTo>
                    <a:pt x="7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77"/>
            <p:cNvSpPr>
              <a:spLocks/>
            </p:cNvSpPr>
            <p:nvPr/>
          </p:nvSpPr>
          <p:spPr bwMode="auto">
            <a:xfrm>
              <a:off x="3591" y="3656"/>
              <a:ext cx="90" cy="373"/>
            </a:xfrm>
            <a:custGeom>
              <a:avLst/>
              <a:gdLst/>
              <a:ahLst/>
              <a:cxnLst>
                <a:cxn ang="0">
                  <a:pos x="178" y="743"/>
                </a:cxn>
                <a:cxn ang="0">
                  <a:pos x="163" y="746"/>
                </a:cxn>
                <a:cxn ang="0">
                  <a:pos x="0" y="4"/>
                </a:cxn>
                <a:cxn ang="0">
                  <a:pos x="15" y="0"/>
                </a:cxn>
                <a:cxn ang="0">
                  <a:pos x="178" y="743"/>
                </a:cxn>
              </a:cxnLst>
              <a:rect l="0" t="0" r="r" b="b"/>
              <a:pathLst>
                <a:path w="178" h="746">
                  <a:moveTo>
                    <a:pt x="178" y="743"/>
                  </a:moveTo>
                  <a:lnTo>
                    <a:pt x="163" y="746"/>
                  </a:lnTo>
                  <a:lnTo>
                    <a:pt x="0" y="4"/>
                  </a:lnTo>
                  <a:lnTo>
                    <a:pt x="15" y="0"/>
                  </a:lnTo>
                  <a:lnTo>
                    <a:pt x="178" y="7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78"/>
            <p:cNvSpPr>
              <a:spLocks/>
            </p:cNvSpPr>
            <p:nvPr/>
          </p:nvSpPr>
          <p:spPr bwMode="auto">
            <a:xfrm>
              <a:off x="3518" y="3703"/>
              <a:ext cx="252" cy="279"/>
            </a:xfrm>
            <a:custGeom>
              <a:avLst/>
              <a:gdLst/>
              <a:ahLst/>
              <a:cxnLst>
                <a:cxn ang="0">
                  <a:pos x="504" y="10"/>
                </a:cxn>
                <a:cxn ang="0">
                  <a:pos x="13" y="557"/>
                </a:cxn>
                <a:cxn ang="0">
                  <a:pos x="0" y="547"/>
                </a:cxn>
                <a:cxn ang="0">
                  <a:pos x="492" y="0"/>
                </a:cxn>
                <a:cxn ang="0">
                  <a:pos x="504" y="10"/>
                </a:cxn>
              </a:cxnLst>
              <a:rect l="0" t="0" r="r" b="b"/>
              <a:pathLst>
                <a:path w="504" h="557">
                  <a:moveTo>
                    <a:pt x="504" y="10"/>
                  </a:moveTo>
                  <a:lnTo>
                    <a:pt x="13" y="557"/>
                  </a:lnTo>
                  <a:lnTo>
                    <a:pt x="0" y="547"/>
                  </a:lnTo>
                  <a:lnTo>
                    <a:pt x="492" y="0"/>
                  </a:lnTo>
                  <a:lnTo>
                    <a:pt x="50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79"/>
            <p:cNvSpPr>
              <a:spLocks/>
            </p:cNvSpPr>
            <p:nvPr/>
          </p:nvSpPr>
          <p:spPr bwMode="auto">
            <a:xfrm>
              <a:off x="3476" y="3736"/>
              <a:ext cx="323" cy="213"/>
            </a:xfrm>
            <a:custGeom>
              <a:avLst/>
              <a:gdLst/>
              <a:ahLst/>
              <a:cxnLst>
                <a:cxn ang="0">
                  <a:pos x="647" y="413"/>
                </a:cxn>
                <a:cxn ang="0">
                  <a:pos x="637" y="426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647" y="413"/>
                </a:cxn>
              </a:cxnLst>
              <a:rect l="0" t="0" r="r" b="b"/>
              <a:pathLst>
                <a:path w="647" h="426">
                  <a:moveTo>
                    <a:pt x="647" y="413"/>
                  </a:moveTo>
                  <a:lnTo>
                    <a:pt x="637" y="42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647" y="4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80"/>
            <p:cNvSpPr>
              <a:spLocks/>
            </p:cNvSpPr>
            <p:nvPr/>
          </p:nvSpPr>
          <p:spPr bwMode="auto">
            <a:xfrm>
              <a:off x="2964" y="3500"/>
              <a:ext cx="688" cy="392"/>
            </a:xfrm>
            <a:custGeom>
              <a:avLst/>
              <a:gdLst/>
              <a:ahLst/>
              <a:cxnLst>
                <a:cxn ang="0">
                  <a:pos x="1317" y="629"/>
                </a:cxn>
                <a:cxn ang="0">
                  <a:pos x="1326" y="663"/>
                </a:cxn>
                <a:cxn ang="0">
                  <a:pos x="1311" y="680"/>
                </a:cxn>
                <a:cxn ang="0">
                  <a:pos x="1204" y="692"/>
                </a:cxn>
                <a:cxn ang="0">
                  <a:pos x="1060" y="709"/>
                </a:cxn>
                <a:cxn ang="0">
                  <a:pos x="923" y="724"/>
                </a:cxn>
                <a:cxn ang="0">
                  <a:pos x="1007" y="248"/>
                </a:cxn>
                <a:cxn ang="0">
                  <a:pos x="1081" y="344"/>
                </a:cxn>
                <a:cxn ang="0">
                  <a:pos x="1171" y="460"/>
                </a:cxn>
                <a:cxn ang="0">
                  <a:pos x="1256" y="572"/>
                </a:cxn>
                <a:cxn ang="0">
                  <a:pos x="1313" y="633"/>
                </a:cxn>
                <a:cxn ang="0">
                  <a:pos x="1001" y="197"/>
                </a:cxn>
                <a:cxn ang="0">
                  <a:pos x="1022" y="43"/>
                </a:cxn>
                <a:cxn ang="0">
                  <a:pos x="985" y="47"/>
                </a:cxn>
                <a:cxn ang="0">
                  <a:pos x="967" y="117"/>
                </a:cxn>
                <a:cxn ang="0">
                  <a:pos x="938" y="133"/>
                </a:cxn>
                <a:cxn ang="0">
                  <a:pos x="852" y="126"/>
                </a:cxn>
                <a:cxn ang="0">
                  <a:pos x="724" y="114"/>
                </a:cxn>
                <a:cxn ang="0">
                  <a:pos x="576" y="100"/>
                </a:cxn>
                <a:cxn ang="0">
                  <a:pos x="535" y="137"/>
                </a:cxn>
                <a:cxn ang="0">
                  <a:pos x="640" y="160"/>
                </a:cxn>
                <a:cxn ang="0">
                  <a:pos x="776" y="172"/>
                </a:cxn>
                <a:cxn ang="0">
                  <a:pos x="885" y="182"/>
                </a:cxn>
                <a:cxn ang="0">
                  <a:pos x="944" y="188"/>
                </a:cxn>
                <a:cxn ang="0">
                  <a:pos x="895" y="407"/>
                </a:cxn>
                <a:cxn ang="0">
                  <a:pos x="830" y="675"/>
                </a:cxn>
                <a:cxn ang="0">
                  <a:pos x="748" y="643"/>
                </a:cxn>
                <a:cxn ang="0">
                  <a:pos x="567" y="481"/>
                </a:cxn>
                <a:cxn ang="0">
                  <a:pos x="371" y="304"/>
                </a:cxn>
                <a:cxn ang="0">
                  <a:pos x="248" y="194"/>
                </a:cxn>
                <a:cxn ang="0">
                  <a:pos x="248" y="141"/>
                </a:cxn>
                <a:cxn ang="0">
                  <a:pos x="272" y="127"/>
                </a:cxn>
                <a:cxn ang="0">
                  <a:pos x="328" y="133"/>
                </a:cxn>
                <a:cxn ang="0">
                  <a:pos x="409" y="140"/>
                </a:cxn>
                <a:cxn ang="0">
                  <a:pos x="506" y="148"/>
                </a:cxn>
                <a:cxn ang="0">
                  <a:pos x="538" y="111"/>
                </a:cxn>
                <a:cxn ang="0">
                  <a:pos x="474" y="91"/>
                </a:cxn>
                <a:cxn ang="0">
                  <a:pos x="393" y="84"/>
                </a:cxn>
                <a:cxn ang="0">
                  <a:pos x="323" y="79"/>
                </a:cxn>
                <a:cxn ang="0">
                  <a:pos x="271" y="74"/>
                </a:cxn>
                <a:cxn ang="0">
                  <a:pos x="265" y="12"/>
                </a:cxn>
                <a:cxn ang="0">
                  <a:pos x="228" y="4"/>
                </a:cxn>
                <a:cxn ang="0">
                  <a:pos x="0" y="725"/>
                </a:cxn>
                <a:cxn ang="0">
                  <a:pos x="11" y="748"/>
                </a:cxn>
                <a:cxn ang="0">
                  <a:pos x="35" y="738"/>
                </a:cxn>
                <a:cxn ang="0">
                  <a:pos x="215" y="286"/>
                </a:cxn>
                <a:cxn ang="0">
                  <a:pos x="825" y="783"/>
                </a:cxn>
                <a:cxn ang="0">
                  <a:pos x="852" y="781"/>
                </a:cxn>
                <a:cxn ang="0">
                  <a:pos x="864" y="757"/>
                </a:cxn>
                <a:cxn ang="0">
                  <a:pos x="1372" y="696"/>
                </a:cxn>
                <a:cxn ang="0">
                  <a:pos x="1375" y="682"/>
                </a:cxn>
              </a:cxnLst>
              <a:rect l="0" t="0" r="r" b="b"/>
              <a:pathLst>
                <a:path w="1376" h="785">
                  <a:moveTo>
                    <a:pt x="1372" y="679"/>
                  </a:moveTo>
                  <a:lnTo>
                    <a:pt x="1330" y="624"/>
                  </a:lnTo>
                  <a:lnTo>
                    <a:pt x="1323" y="626"/>
                  </a:lnTo>
                  <a:lnTo>
                    <a:pt x="1317" y="629"/>
                  </a:lnTo>
                  <a:lnTo>
                    <a:pt x="1313" y="633"/>
                  </a:lnTo>
                  <a:lnTo>
                    <a:pt x="1307" y="637"/>
                  </a:lnTo>
                  <a:lnTo>
                    <a:pt x="1317" y="651"/>
                  </a:lnTo>
                  <a:lnTo>
                    <a:pt x="1326" y="663"/>
                  </a:lnTo>
                  <a:lnTo>
                    <a:pt x="1333" y="672"/>
                  </a:lnTo>
                  <a:lnTo>
                    <a:pt x="1337" y="677"/>
                  </a:lnTo>
                  <a:lnTo>
                    <a:pt x="1328" y="678"/>
                  </a:lnTo>
                  <a:lnTo>
                    <a:pt x="1311" y="680"/>
                  </a:lnTo>
                  <a:lnTo>
                    <a:pt x="1291" y="682"/>
                  </a:lnTo>
                  <a:lnTo>
                    <a:pt x="1265" y="685"/>
                  </a:lnTo>
                  <a:lnTo>
                    <a:pt x="1236" y="688"/>
                  </a:lnTo>
                  <a:lnTo>
                    <a:pt x="1204" y="692"/>
                  </a:lnTo>
                  <a:lnTo>
                    <a:pt x="1171" y="696"/>
                  </a:lnTo>
                  <a:lnTo>
                    <a:pt x="1134" y="700"/>
                  </a:lnTo>
                  <a:lnTo>
                    <a:pt x="1097" y="704"/>
                  </a:lnTo>
                  <a:lnTo>
                    <a:pt x="1060" y="709"/>
                  </a:lnTo>
                  <a:lnTo>
                    <a:pt x="1023" y="712"/>
                  </a:lnTo>
                  <a:lnTo>
                    <a:pt x="988" y="717"/>
                  </a:lnTo>
                  <a:lnTo>
                    <a:pt x="954" y="720"/>
                  </a:lnTo>
                  <a:lnTo>
                    <a:pt x="923" y="724"/>
                  </a:lnTo>
                  <a:lnTo>
                    <a:pt x="895" y="727"/>
                  </a:lnTo>
                  <a:lnTo>
                    <a:pt x="871" y="730"/>
                  </a:lnTo>
                  <a:lnTo>
                    <a:pt x="993" y="231"/>
                  </a:lnTo>
                  <a:lnTo>
                    <a:pt x="1007" y="248"/>
                  </a:lnTo>
                  <a:lnTo>
                    <a:pt x="1022" y="269"/>
                  </a:lnTo>
                  <a:lnTo>
                    <a:pt x="1041" y="292"/>
                  </a:lnTo>
                  <a:lnTo>
                    <a:pt x="1060" y="316"/>
                  </a:lnTo>
                  <a:lnTo>
                    <a:pt x="1081" y="344"/>
                  </a:lnTo>
                  <a:lnTo>
                    <a:pt x="1103" y="371"/>
                  </a:lnTo>
                  <a:lnTo>
                    <a:pt x="1125" y="400"/>
                  </a:lnTo>
                  <a:lnTo>
                    <a:pt x="1148" y="430"/>
                  </a:lnTo>
                  <a:lnTo>
                    <a:pt x="1171" y="460"/>
                  </a:lnTo>
                  <a:lnTo>
                    <a:pt x="1193" y="490"/>
                  </a:lnTo>
                  <a:lnTo>
                    <a:pt x="1215" y="518"/>
                  </a:lnTo>
                  <a:lnTo>
                    <a:pt x="1236" y="546"/>
                  </a:lnTo>
                  <a:lnTo>
                    <a:pt x="1256" y="572"/>
                  </a:lnTo>
                  <a:lnTo>
                    <a:pt x="1276" y="596"/>
                  </a:lnTo>
                  <a:lnTo>
                    <a:pt x="1292" y="618"/>
                  </a:lnTo>
                  <a:lnTo>
                    <a:pt x="1307" y="637"/>
                  </a:lnTo>
                  <a:lnTo>
                    <a:pt x="1313" y="633"/>
                  </a:lnTo>
                  <a:lnTo>
                    <a:pt x="1317" y="629"/>
                  </a:lnTo>
                  <a:lnTo>
                    <a:pt x="1323" y="626"/>
                  </a:lnTo>
                  <a:lnTo>
                    <a:pt x="1330" y="624"/>
                  </a:lnTo>
                  <a:lnTo>
                    <a:pt x="1001" y="197"/>
                  </a:lnTo>
                  <a:lnTo>
                    <a:pt x="1032" y="69"/>
                  </a:lnTo>
                  <a:lnTo>
                    <a:pt x="1032" y="59"/>
                  </a:lnTo>
                  <a:lnTo>
                    <a:pt x="1029" y="50"/>
                  </a:lnTo>
                  <a:lnTo>
                    <a:pt x="1022" y="43"/>
                  </a:lnTo>
                  <a:lnTo>
                    <a:pt x="1013" y="38"/>
                  </a:lnTo>
                  <a:lnTo>
                    <a:pt x="1003" y="38"/>
                  </a:lnTo>
                  <a:lnTo>
                    <a:pt x="993" y="41"/>
                  </a:lnTo>
                  <a:lnTo>
                    <a:pt x="985" y="47"/>
                  </a:lnTo>
                  <a:lnTo>
                    <a:pt x="981" y="58"/>
                  </a:lnTo>
                  <a:lnTo>
                    <a:pt x="978" y="68"/>
                  </a:lnTo>
                  <a:lnTo>
                    <a:pt x="973" y="91"/>
                  </a:lnTo>
                  <a:lnTo>
                    <a:pt x="967" y="117"/>
                  </a:lnTo>
                  <a:lnTo>
                    <a:pt x="962" y="135"/>
                  </a:lnTo>
                  <a:lnTo>
                    <a:pt x="959" y="135"/>
                  </a:lnTo>
                  <a:lnTo>
                    <a:pt x="951" y="134"/>
                  </a:lnTo>
                  <a:lnTo>
                    <a:pt x="938" y="133"/>
                  </a:lnTo>
                  <a:lnTo>
                    <a:pt x="922" y="132"/>
                  </a:lnTo>
                  <a:lnTo>
                    <a:pt x="901" y="130"/>
                  </a:lnTo>
                  <a:lnTo>
                    <a:pt x="878" y="128"/>
                  </a:lnTo>
                  <a:lnTo>
                    <a:pt x="852" y="126"/>
                  </a:lnTo>
                  <a:lnTo>
                    <a:pt x="823" y="122"/>
                  </a:lnTo>
                  <a:lnTo>
                    <a:pt x="792" y="120"/>
                  </a:lnTo>
                  <a:lnTo>
                    <a:pt x="758" y="117"/>
                  </a:lnTo>
                  <a:lnTo>
                    <a:pt x="724" y="114"/>
                  </a:lnTo>
                  <a:lnTo>
                    <a:pt x="688" y="111"/>
                  </a:lnTo>
                  <a:lnTo>
                    <a:pt x="651" y="107"/>
                  </a:lnTo>
                  <a:lnTo>
                    <a:pt x="613" y="104"/>
                  </a:lnTo>
                  <a:lnTo>
                    <a:pt x="576" y="100"/>
                  </a:lnTo>
                  <a:lnTo>
                    <a:pt x="539" y="97"/>
                  </a:lnTo>
                  <a:lnTo>
                    <a:pt x="538" y="111"/>
                  </a:lnTo>
                  <a:lnTo>
                    <a:pt x="536" y="123"/>
                  </a:lnTo>
                  <a:lnTo>
                    <a:pt x="535" y="137"/>
                  </a:lnTo>
                  <a:lnTo>
                    <a:pt x="532" y="150"/>
                  </a:lnTo>
                  <a:lnTo>
                    <a:pt x="568" y="153"/>
                  </a:lnTo>
                  <a:lnTo>
                    <a:pt x="604" y="157"/>
                  </a:lnTo>
                  <a:lnTo>
                    <a:pt x="640" y="160"/>
                  </a:lnTo>
                  <a:lnTo>
                    <a:pt x="675" y="163"/>
                  </a:lnTo>
                  <a:lnTo>
                    <a:pt x="710" y="166"/>
                  </a:lnTo>
                  <a:lnTo>
                    <a:pt x="743" y="170"/>
                  </a:lnTo>
                  <a:lnTo>
                    <a:pt x="776" y="172"/>
                  </a:lnTo>
                  <a:lnTo>
                    <a:pt x="807" y="175"/>
                  </a:lnTo>
                  <a:lnTo>
                    <a:pt x="835" y="178"/>
                  </a:lnTo>
                  <a:lnTo>
                    <a:pt x="861" y="180"/>
                  </a:lnTo>
                  <a:lnTo>
                    <a:pt x="885" y="182"/>
                  </a:lnTo>
                  <a:lnTo>
                    <a:pt x="905" y="185"/>
                  </a:lnTo>
                  <a:lnTo>
                    <a:pt x="922" y="186"/>
                  </a:lnTo>
                  <a:lnTo>
                    <a:pt x="935" y="187"/>
                  </a:lnTo>
                  <a:lnTo>
                    <a:pt x="944" y="188"/>
                  </a:lnTo>
                  <a:lnTo>
                    <a:pt x="948" y="188"/>
                  </a:lnTo>
                  <a:lnTo>
                    <a:pt x="932" y="254"/>
                  </a:lnTo>
                  <a:lnTo>
                    <a:pt x="915" y="327"/>
                  </a:lnTo>
                  <a:lnTo>
                    <a:pt x="895" y="407"/>
                  </a:lnTo>
                  <a:lnTo>
                    <a:pt x="877" y="485"/>
                  </a:lnTo>
                  <a:lnTo>
                    <a:pt x="858" y="559"/>
                  </a:lnTo>
                  <a:lnTo>
                    <a:pt x="842" y="624"/>
                  </a:lnTo>
                  <a:lnTo>
                    <a:pt x="830" y="675"/>
                  </a:lnTo>
                  <a:lnTo>
                    <a:pt x="822" y="709"/>
                  </a:lnTo>
                  <a:lnTo>
                    <a:pt x="805" y="695"/>
                  </a:lnTo>
                  <a:lnTo>
                    <a:pt x="780" y="672"/>
                  </a:lnTo>
                  <a:lnTo>
                    <a:pt x="748" y="643"/>
                  </a:lnTo>
                  <a:lnTo>
                    <a:pt x="709" y="607"/>
                  </a:lnTo>
                  <a:lnTo>
                    <a:pt x="665" y="568"/>
                  </a:lnTo>
                  <a:lnTo>
                    <a:pt x="616" y="526"/>
                  </a:lnTo>
                  <a:lnTo>
                    <a:pt x="567" y="481"/>
                  </a:lnTo>
                  <a:lnTo>
                    <a:pt x="516" y="435"/>
                  </a:lnTo>
                  <a:lnTo>
                    <a:pt x="466" y="390"/>
                  </a:lnTo>
                  <a:lnTo>
                    <a:pt x="417" y="346"/>
                  </a:lnTo>
                  <a:lnTo>
                    <a:pt x="371" y="304"/>
                  </a:lnTo>
                  <a:lnTo>
                    <a:pt x="330" y="268"/>
                  </a:lnTo>
                  <a:lnTo>
                    <a:pt x="295" y="236"/>
                  </a:lnTo>
                  <a:lnTo>
                    <a:pt x="267" y="211"/>
                  </a:lnTo>
                  <a:lnTo>
                    <a:pt x="248" y="194"/>
                  </a:lnTo>
                  <a:lnTo>
                    <a:pt x="238" y="186"/>
                  </a:lnTo>
                  <a:lnTo>
                    <a:pt x="241" y="173"/>
                  </a:lnTo>
                  <a:lnTo>
                    <a:pt x="244" y="158"/>
                  </a:lnTo>
                  <a:lnTo>
                    <a:pt x="248" y="141"/>
                  </a:lnTo>
                  <a:lnTo>
                    <a:pt x="251" y="125"/>
                  </a:lnTo>
                  <a:lnTo>
                    <a:pt x="256" y="125"/>
                  </a:lnTo>
                  <a:lnTo>
                    <a:pt x="263" y="126"/>
                  </a:lnTo>
                  <a:lnTo>
                    <a:pt x="272" y="127"/>
                  </a:lnTo>
                  <a:lnTo>
                    <a:pt x="283" y="128"/>
                  </a:lnTo>
                  <a:lnTo>
                    <a:pt x="296" y="129"/>
                  </a:lnTo>
                  <a:lnTo>
                    <a:pt x="311" y="130"/>
                  </a:lnTo>
                  <a:lnTo>
                    <a:pt x="328" y="133"/>
                  </a:lnTo>
                  <a:lnTo>
                    <a:pt x="347" y="134"/>
                  </a:lnTo>
                  <a:lnTo>
                    <a:pt x="366" y="136"/>
                  </a:lnTo>
                  <a:lnTo>
                    <a:pt x="387" y="137"/>
                  </a:lnTo>
                  <a:lnTo>
                    <a:pt x="409" y="140"/>
                  </a:lnTo>
                  <a:lnTo>
                    <a:pt x="432" y="142"/>
                  </a:lnTo>
                  <a:lnTo>
                    <a:pt x="456" y="143"/>
                  </a:lnTo>
                  <a:lnTo>
                    <a:pt x="480" y="145"/>
                  </a:lnTo>
                  <a:lnTo>
                    <a:pt x="506" y="148"/>
                  </a:lnTo>
                  <a:lnTo>
                    <a:pt x="532" y="150"/>
                  </a:lnTo>
                  <a:lnTo>
                    <a:pt x="535" y="137"/>
                  </a:lnTo>
                  <a:lnTo>
                    <a:pt x="536" y="123"/>
                  </a:lnTo>
                  <a:lnTo>
                    <a:pt x="538" y="111"/>
                  </a:lnTo>
                  <a:lnTo>
                    <a:pt x="539" y="97"/>
                  </a:lnTo>
                  <a:lnTo>
                    <a:pt x="517" y="95"/>
                  </a:lnTo>
                  <a:lnTo>
                    <a:pt x="495" y="94"/>
                  </a:lnTo>
                  <a:lnTo>
                    <a:pt x="474" y="91"/>
                  </a:lnTo>
                  <a:lnTo>
                    <a:pt x="453" y="89"/>
                  </a:lnTo>
                  <a:lnTo>
                    <a:pt x="432" y="88"/>
                  </a:lnTo>
                  <a:lnTo>
                    <a:pt x="413" y="85"/>
                  </a:lnTo>
                  <a:lnTo>
                    <a:pt x="393" y="84"/>
                  </a:lnTo>
                  <a:lnTo>
                    <a:pt x="374" y="83"/>
                  </a:lnTo>
                  <a:lnTo>
                    <a:pt x="356" y="81"/>
                  </a:lnTo>
                  <a:lnTo>
                    <a:pt x="339" y="80"/>
                  </a:lnTo>
                  <a:lnTo>
                    <a:pt x="323" y="79"/>
                  </a:lnTo>
                  <a:lnTo>
                    <a:pt x="308" y="77"/>
                  </a:lnTo>
                  <a:lnTo>
                    <a:pt x="294" y="76"/>
                  </a:lnTo>
                  <a:lnTo>
                    <a:pt x="282" y="75"/>
                  </a:lnTo>
                  <a:lnTo>
                    <a:pt x="271" y="74"/>
                  </a:lnTo>
                  <a:lnTo>
                    <a:pt x="260" y="73"/>
                  </a:lnTo>
                  <a:lnTo>
                    <a:pt x="270" y="31"/>
                  </a:lnTo>
                  <a:lnTo>
                    <a:pt x="270" y="21"/>
                  </a:lnTo>
                  <a:lnTo>
                    <a:pt x="265" y="12"/>
                  </a:lnTo>
                  <a:lnTo>
                    <a:pt x="258" y="4"/>
                  </a:lnTo>
                  <a:lnTo>
                    <a:pt x="249" y="0"/>
                  </a:lnTo>
                  <a:lnTo>
                    <a:pt x="238" y="0"/>
                  </a:lnTo>
                  <a:lnTo>
                    <a:pt x="228" y="4"/>
                  </a:lnTo>
                  <a:lnTo>
                    <a:pt x="221" y="11"/>
                  </a:lnTo>
                  <a:lnTo>
                    <a:pt x="217" y="21"/>
                  </a:lnTo>
                  <a:lnTo>
                    <a:pt x="167" y="264"/>
                  </a:lnTo>
                  <a:lnTo>
                    <a:pt x="0" y="725"/>
                  </a:lnTo>
                  <a:lnTo>
                    <a:pt x="0" y="732"/>
                  </a:lnTo>
                  <a:lnTo>
                    <a:pt x="1" y="739"/>
                  </a:lnTo>
                  <a:lnTo>
                    <a:pt x="6" y="745"/>
                  </a:lnTo>
                  <a:lnTo>
                    <a:pt x="11" y="748"/>
                  </a:lnTo>
                  <a:lnTo>
                    <a:pt x="18" y="749"/>
                  </a:lnTo>
                  <a:lnTo>
                    <a:pt x="25" y="748"/>
                  </a:lnTo>
                  <a:lnTo>
                    <a:pt x="31" y="743"/>
                  </a:lnTo>
                  <a:lnTo>
                    <a:pt x="35" y="738"/>
                  </a:lnTo>
                  <a:lnTo>
                    <a:pt x="192" y="299"/>
                  </a:lnTo>
                  <a:lnTo>
                    <a:pt x="202" y="297"/>
                  </a:lnTo>
                  <a:lnTo>
                    <a:pt x="210" y="293"/>
                  </a:lnTo>
                  <a:lnTo>
                    <a:pt x="215" y="286"/>
                  </a:lnTo>
                  <a:lnTo>
                    <a:pt x="219" y="277"/>
                  </a:lnTo>
                  <a:lnTo>
                    <a:pt x="225" y="246"/>
                  </a:lnTo>
                  <a:lnTo>
                    <a:pt x="819" y="778"/>
                  </a:lnTo>
                  <a:lnTo>
                    <a:pt x="825" y="783"/>
                  </a:lnTo>
                  <a:lnTo>
                    <a:pt x="831" y="785"/>
                  </a:lnTo>
                  <a:lnTo>
                    <a:pt x="838" y="785"/>
                  </a:lnTo>
                  <a:lnTo>
                    <a:pt x="845" y="784"/>
                  </a:lnTo>
                  <a:lnTo>
                    <a:pt x="852" y="781"/>
                  </a:lnTo>
                  <a:lnTo>
                    <a:pt x="856" y="777"/>
                  </a:lnTo>
                  <a:lnTo>
                    <a:pt x="861" y="772"/>
                  </a:lnTo>
                  <a:lnTo>
                    <a:pt x="863" y="765"/>
                  </a:lnTo>
                  <a:lnTo>
                    <a:pt x="864" y="757"/>
                  </a:lnTo>
                  <a:lnTo>
                    <a:pt x="1363" y="701"/>
                  </a:lnTo>
                  <a:lnTo>
                    <a:pt x="1367" y="700"/>
                  </a:lnTo>
                  <a:lnTo>
                    <a:pt x="1370" y="698"/>
                  </a:lnTo>
                  <a:lnTo>
                    <a:pt x="1372" y="696"/>
                  </a:lnTo>
                  <a:lnTo>
                    <a:pt x="1375" y="693"/>
                  </a:lnTo>
                  <a:lnTo>
                    <a:pt x="1376" y="689"/>
                  </a:lnTo>
                  <a:lnTo>
                    <a:pt x="1376" y="686"/>
                  </a:lnTo>
                  <a:lnTo>
                    <a:pt x="1375" y="682"/>
                  </a:lnTo>
                  <a:lnTo>
                    <a:pt x="1372" y="679"/>
                  </a:lnTo>
                  <a:close/>
                </a:path>
              </a:pathLst>
            </a:custGeom>
            <a:solidFill>
              <a:srgbClr val="16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81"/>
            <p:cNvSpPr>
              <a:spLocks/>
            </p:cNvSpPr>
            <p:nvPr/>
          </p:nvSpPr>
          <p:spPr bwMode="auto">
            <a:xfrm>
              <a:off x="2960" y="3495"/>
              <a:ext cx="696" cy="402"/>
            </a:xfrm>
            <a:custGeom>
              <a:avLst/>
              <a:gdLst/>
              <a:ahLst/>
              <a:cxnLst>
                <a:cxn ang="0">
                  <a:pos x="1383" y="675"/>
                </a:cxn>
                <a:cxn ang="0">
                  <a:pos x="1357" y="641"/>
                </a:cxn>
                <a:cxn ang="0">
                  <a:pos x="1334" y="634"/>
                </a:cxn>
                <a:cxn ang="0">
                  <a:pos x="1376" y="696"/>
                </a:cxn>
                <a:cxn ang="0">
                  <a:pos x="1375" y="699"/>
                </a:cxn>
                <a:cxn ang="0">
                  <a:pos x="1350" y="703"/>
                </a:cxn>
                <a:cxn ang="0">
                  <a:pos x="1212" y="719"/>
                </a:cxn>
                <a:cxn ang="0">
                  <a:pos x="1027" y="740"/>
                </a:cxn>
                <a:cxn ang="0">
                  <a:pos x="888" y="756"/>
                </a:cxn>
                <a:cxn ang="0">
                  <a:pos x="862" y="777"/>
                </a:cxn>
                <a:cxn ang="0">
                  <a:pos x="847" y="786"/>
                </a:cxn>
                <a:cxn ang="0">
                  <a:pos x="228" y="237"/>
                </a:cxn>
                <a:cxn ang="0">
                  <a:pos x="207" y="297"/>
                </a:cxn>
                <a:cxn ang="0">
                  <a:pos x="33" y="747"/>
                </a:cxn>
                <a:cxn ang="0">
                  <a:pos x="20" y="748"/>
                </a:cxn>
                <a:cxn ang="0">
                  <a:pos x="17" y="740"/>
                </a:cxn>
                <a:cxn ang="0">
                  <a:pos x="184" y="275"/>
                </a:cxn>
                <a:cxn ang="0">
                  <a:pos x="249" y="17"/>
                </a:cxn>
                <a:cxn ang="0">
                  <a:pos x="265" y="23"/>
                </a:cxn>
                <a:cxn ang="0">
                  <a:pos x="269" y="36"/>
                </a:cxn>
                <a:cxn ang="0">
                  <a:pos x="547" y="111"/>
                </a:cxn>
                <a:cxn ang="0">
                  <a:pos x="524" y="96"/>
                </a:cxn>
                <a:cxn ang="0">
                  <a:pos x="427" y="86"/>
                </a:cxn>
                <a:cxn ang="0">
                  <a:pos x="349" y="79"/>
                </a:cxn>
                <a:cxn ang="0">
                  <a:pos x="297" y="74"/>
                </a:cxn>
                <a:cxn ang="0">
                  <a:pos x="283" y="63"/>
                </a:cxn>
                <a:cxn ang="0">
                  <a:pos x="288" y="40"/>
                </a:cxn>
                <a:cxn ang="0">
                  <a:pos x="288" y="30"/>
                </a:cxn>
                <a:cxn ang="0">
                  <a:pos x="277" y="10"/>
                </a:cxn>
                <a:cxn ang="0">
                  <a:pos x="252" y="0"/>
                </a:cxn>
                <a:cxn ang="0">
                  <a:pos x="227" y="10"/>
                </a:cxn>
                <a:cxn ang="0">
                  <a:pos x="215" y="38"/>
                </a:cxn>
                <a:cxn ang="0">
                  <a:pos x="183" y="191"/>
                </a:cxn>
                <a:cxn ang="0">
                  <a:pos x="160" y="290"/>
                </a:cxn>
                <a:cxn ang="0">
                  <a:pos x="54" y="586"/>
                </a:cxn>
                <a:cxn ang="0">
                  <a:pos x="0" y="734"/>
                </a:cxn>
                <a:cxn ang="0">
                  <a:pos x="1" y="748"/>
                </a:cxn>
                <a:cxn ang="0">
                  <a:pos x="17" y="765"/>
                </a:cxn>
                <a:cxn ang="0">
                  <a:pos x="38" y="764"/>
                </a:cxn>
                <a:cxn ang="0">
                  <a:pos x="52" y="749"/>
                </a:cxn>
                <a:cxn ang="0">
                  <a:pos x="123" y="550"/>
                </a:cxn>
                <a:cxn ang="0">
                  <a:pos x="208" y="316"/>
                </a:cxn>
                <a:cxn ang="0">
                  <a:pos x="236" y="288"/>
                </a:cxn>
                <a:cxn ang="0">
                  <a:pos x="239" y="272"/>
                </a:cxn>
                <a:cxn ang="0">
                  <a:pos x="340" y="362"/>
                </a:cxn>
                <a:cxn ang="0">
                  <a:pos x="539" y="540"/>
                </a:cxn>
                <a:cxn ang="0">
                  <a:pos x="735" y="716"/>
                </a:cxn>
                <a:cxn ang="0">
                  <a:pos x="823" y="794"/>
                </a:cxn>
                <a:cxn ang="0">
                  <a:pos x="856" y="802"/>
                </a:cxn>
                <a:cxn ang="0">
                  <a:pos x="881" y="777"/>
                </a:cxn>
                <a:cxn ang="0">
                  <a:pos x="881" y="774"/>
                </a:cxn>
                <a:cxn ang="0">
                  <a:pos x="963" y="765"/>
                </a:cxn>
                <a:cxn ang="0">
                  <a:pos x="1131" y="747"/>
                </a:cxn>
                <a:cxn ang="0">
                  <a:pos x="1298" y="727"/>
                </a:cxn>
                <a:cxn ang="0">
                  <a:pos x="1373" y="719"/>
                </a:cxn>
                <a:cxn ang="0">
                  <a:pos x="1392" y="705"/>
                </a:cxn>
                <a:cxn ang="0">
                  <a:pos x="1393" y="696"/>
                </a:cxn>
                <a:cxn ang="0">
                  <a:pos x="1388" y="683"/>
                </a:cxn>
              </a:cxnLst>
              <a:rect l="0" t="0" r="r" b="b"/>
              <a:pathLst>
                <a:path w="1393" h="803">
                  <a:moveTo>
                    <a:pt x="1388" y="683"/>
                  </a:moveTo>
                  <a:lnTo>
                    <a:pt x="1387" y="682"/>
                  </a:lnTo>
                  <a:lnTo>
                    <a:pt x="1386" y="680"/>
                  </a:lnTo>
                  <a:lnTo>
                    <a:pt x="1383" y="675"/>
                  </a:lnTo>
                  <a:lnTo>
                    <a:pt x="1378" y="668"/>
                  </a:lnTo>
                  <a:lnTo>
                    <a:pt x="1372" y="661"/>
                  </a:lnTo>
                  <a:lnTo>
                    <a:pt x="1365" y="652"/>
                  </a:lnTo>
                  <a:lnTo>
                    <a:pt x="1357" y="641"/>
                  </a:lnTo>
                  <a:lnTo>
                    <a:pt x="1348" y="629"/>
                  </a:lnTo>
                  <a:lnTo>
                    <a:pt x="1343" y="630"/>
                  </a:lnTo>
                  <a:lnTo>
                    <a:pt x="1339" y="631"/>
                  </a:lnTo>
                  <a:lnTo>
                    <a:pt x="1334" y="634"/>
                  </a:lnTo>
                  <a:lnTo>
                    <a:pt x="1331" y="636"/>
                  </a:lnTo>
                  <a:lnTo>
                    <a:pt x="1375" y="694"/>
                  </a:lnTo>
                  <a:lnTo>
                    <a:pt x="1376" y="695"/>
                  </a:lnTo>
                  <a:lnTo>
                    <a:pt x="1376" y="696"/>
                  </a:lnTo>
                  <a:lnTo>
                    <a:pt x="1376" y="697"/>
                  </a:lnTo>
                  <a:lnTo>
                    <a:pt x="1376" y="698"/>
                  </a:lnTo>
                  <a:lnTo>
                    <a:pt x="1375" y="699"/>
                  </a:lnTo>
                  <a:lnTo>
                    <a:pt x="1375" y="699"/>
                  </a:lnTo>
                  <a:lnTo>
                    <a:pt x="1373" y="701"/>
                  </a:lnTo>
                  <a:lnTo>
                    <a:pt x="1372" y="701"/>
                  </a:lnTo>
                  <a:lnTo>
                    <a:pt x="1366" y="702"/>
                  </a:lnTo>
                  <a:lnTo>
                    <a:pt x="1350" y="703"/>
                  </a:lnTo>
                  <a:lnTo>
                    <a:pt x="1325" y="706"/>
                  </a:lnTo>
                  <a:lnTo>
                    <a:pt x="1293" y="710"/>
                  </a:lnTo>
                  <a:lnTo>
                    <a:pt x="1255" y="714"/>
                  </a:lnTo>
                  <a:lnTo>
                    <a:pt x="1212" y="719"/>
                  </a:lnTo>
                  <a:lnTo>
                    <a:pt x="1166" y="724"/>
                  </a:lnTo>
                  <a:lnTo>
                    <a:pt x="1120" y="729"/>
                  </a:lnTo>
                  <a:lnTo>
                    <a:pt x="1073" y="735"/>
                  </a:lnTo>
                  <a:lnTo>
                    <a:pt x="1027" y="740"/>
                  </a:lnTo>
                  <a:lnTo>
                    <a:pt x="984" y="744"/>
                  </a:lnTo>
                  <a:lnTo>
                    <a:pt x="946" y="749"/>
                  </a:lnTo>
                  <a:lnTo>
                    <a:pt x="914" y="752"/>
                  </a:lnTo>
                  <a:lnTo>
                    <a:pt x="888" y="756"/>
                  </a:lnTo>
                  <a:lnTo>
                    <a:pt x="872" y="757"/>
                  </a:lnTo>
                  <a:lnTo>
                    <a:pt x="866" y="758"/>
                  </a:lnTo>
                  <a:lnTo>
                    <a:pt x="863" y="772"/>
                  </a:lnTo>
                  <a:lnTo>
                    <a:pt x="862" y="777"/>
                  </a:lnTo>
                  <a:lnTo>
                    <a:pt x="859" y="780"/>
                  </a:lnTo>
                  <a:lnTo>
                    <a:pt x="856" y="782"/>
                  </a:lnTo>
                  <a:lnTo>
                    <a:pt x="851" y="785"/>
                  </a:lnTo>
                  <a:lnTo>
                    <a:pt x="847" y="786"/>
                  </a:lnTo>
                  <a:lnTo>
                    <a:pt x="842" y="785"/>
                  </a:lnTo>
                  <a:lnTo>
                    <a:pt x="838" y="784"/>
                  </a:lnTo>
                  <a:lnTo>
                    <a:pt x="834" y="781"/>
                  </a:lnTo>
                  <a:lnTo>
                    <a:pt x="228" y="237"/>
                  </a:lnTo>
                  <a:lnTo>
                    <a:pt x="219" y="285"/>
                  </a:lnTo>
                  <a:lnTo>
                    <a:pt x="216" y="290"/>
                  </a:lnTo>
                  <a:lnTo>
                    <a:pt x="213" y="295"/>
                  </a:lnTo>
                  <a:lnTo>
                    <a:pt x="207" y="297"/>
                  </a:lnTo>
                  <a:lnTo>
                    <a:pt x="201" y="298"/>
                  </a:lnTo>
                  <a:lnTo>
                    <a:pt x="194" y="298"/>
                  </a:lnTo>
                  <a:lnTo>
                    <a:pt x="34" y="743"/>
                  </a:lnTo>
                  <a:lnTo>
                    <a:pt x="33" y="747"/>
                  </a:lnTo>
                  <a:lnTo>
                    <a:pt x="30" y="748"/>
                  </a:lnTo>
                  <a:lnTo>
                    <a:pt x="26" y="749"/>
                  </a:lnTo>
                  <a:lnTo>
                    <a:pt x="23" y="749"/>
                  </a:lnTo>
                  <a:lnTo>
                    <a:pt x="20" y="748"/>
                  </a:lnTo>
                  <a:lnTo>
                    <a:pt x="18" y="745"/>
                  </a:lnTo>
                  <a:lnTo>
                    <a:pt x="17" y="743"/>
                  </a:lnTo>
                  <a:lnTo>
                    <a:pt x="17" y="740"/>
                  </a:lnTo>
                  <a:lnTo>
                    <a:pt x="17" y="740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8" y="737"/>
                  </a:lnTo>
                  <a:lnTo>
                    <a:pt x="184" y="275"/>
                  </a:lnTo>
                  <a:lnTo>
                    <a:pt x="235" y="31"/>
                  </a:lnTo>
                  <a:lnTo>
                    <a:pt x="238" y="25"/>
                  </a:lnTo>
                  <a:lnTo>
                    <a:pt x="243" y="21"/>
                  </a:lnTo>
                  <a:lnTo>
                    <a:pt x="249" y="17"/>
                  </a:lnTo>
                  <a:lnTo>
                    <a:pt x="256" y="17"/>
                  </a:lnTo>
                  <a:lnTo>
                    <a:pt x="259" y="18"/>
                  </a:lnTo>
                  <a:lnTo>
                    <a:pt x="262" y="21"/>
                  </a:lnTo>
                  <a:lnTo>
                    <a:pt x="265" y="23"/>
                  </a:lnTo>
                  <a:lnTo>
                    <a:pt x="267" y="25"/>
                  </a:lnTo>
                  <a:lnTo>
                    <a:pt x="268" y="29"/>
                  </a:lnTo>
                  <a:lnTo>
                    <a:pt x="269" y="32"/>
                  </a:lnTo>
                  <a:lnTo>
                    <a:pt x="269" y="36"/>
                  </a:lnTo>
                  <a:lnTo>
                    <a:pt x="269" y="39"/>
                  </a:lnTo>
                  <a:lnTo>
                    <a:pt x="259" y="90"/>
                  </a:lnTo>
                  <a:lnTo>
                    <a:pt x="547" y="115"/>
                  </a:lnTo>
                  <a:lnTo>
                    <a:pt x="547" y="111"/>
                  </a:lnTo>
                  <a:lnTo>
                    <a:pt x="548" y="106"/>
                  </a:lnTo>
                  <a:lnTo>
                    <a:pt x="548" y="101"/>
                  </a:lnTo>
                  <a:lnTo>
                    <a:pt x="549" y="98"/>
                  </a:lnTo>
                  <a:lnTo>
                    <a:pt x="524" y="96"/>
                  </a:lnTo>
                  <a:lnTo>
                    <a:pt x="499" y="93"/>
                  </a:lnTo>
                  <a:lnTo>
                    <a:pt x="473" y="91"/>
                  </a:lnTo>
                  <a:lnTo>
                    <a:pt x="450" y="89"/>
                  </a:lnTo>
                  <a:lnTo>
                    <a:pt x="427" y="86"/>
                  </a:lnTo>
                  <a:lnTo>
                    <a:pt x="405" y="84"/>
                  </a:lnTo>
                  <a:lnTo>
                    <a:pt x="385" y="83"/>
                  </a:lnTo>
                  <a:lnTo>
                    <a:pt x="366" y="81"/>
                  </a:lnTo>
                  <a:lnTo>
                    <a:pt x="349" y="79"/>
                  </a:lnTo>
                  <a:lnTo>
                    <a:pt x="333" y="77"/>
                  </a:lnTo>
                  <a:lnTo>
                    <a:pt x="319" y="76"/>
                  </a:lnTo>
                  <a:lnTo>
                    <a:pt x="306" y="75"/>
                  </a:lnTo>
                  <a:lnTo>
                    <a:pt x="297" y="74"/>
                  </a:lnTo>
                  <a:lnTo>
                    <a:pt x="289" y="74"/>
                  </a:lnTo>
                  <a:lnTo>
                    <a:pt x="283" y="73"/>
                  </a:lnTo>
                  <a:lnTo>
                    <a:pt x="281" y="73"/>
                  </a:lnTo>
                  <a:lnTo>
                    <a:pt x="283" y="63"/>
                  </a:lnTo>
                  <a:lnTo>
                    <a:pt x="284" y="53"/>
                  </a:lnTo>
                  <a:lnTo>
                    <a:pt x="287" y="45"/>
                  </a:lnTo>
                  <a:lnTo>
                    <a:pt x="287" y="41"/>
                  </a:lnTo>
                  <a:lnTo>
                    <a:pt x="288" y="40"/>
                  </a:lnTo>
                  <a:lnTo>
                    <a:pt x="288" y="39"/>
                  </a:lnTo>
                  <a:lnTo>
                    <a:pt x="288" y="37"/>
                  </a:lnTo>
                  <a:lnTo>
                    <a:pt x="288" y="35"/>
                  </a:lnTo>
                  <a:lnTo>
                    <a:pt x="288" y="30"/>
                  </a:lnTo>
                  <a:lnTo>
                    <a:pt x="287" y="25"/>
                  </a:lnTo>
                  <a:lnTo>
                    <a:pt x="284" y="21"/>
                  </a:lnTo>
                  <a:lnTo>
                    <a:pt x="282" y="16"/>
                  </a:lnTo>
                  <a:lnTo>
                    <a:pt x="277" y="10"/>
                  </a:lnTo>
                  <a:lnTo>
                    <a:pt x="272" y="6"/>
                  </a:lnTo>
                  <a:lnTo>
                    <a:pt x="266" y="2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5" y="0"/>
                  </a:lnTo>
                  <a:lnTo>
                    <a:pt x="238" y="2"/>
                  </a:lnTo>
                  <a:lnTo>
                    <a:pt x="233" y="6"/>
                  </a:lnTo>
                  <a:lnTo>
                    <a:pt x="227" y="10"/>
                  </a:lnTo>
                  <a:lnTo>
                    <a:pt x="223" y="15"/>
                  </a:lnTo>
                  <a:lnTo>
                    <a:pt x="220" y="21"/>
                  </a:lnTo>
                  <a:lnTo>
                    <a:pt x="218" y="28"/>
                  </a:lnTo>
                  <a:lnTo>
                    <a:pt x="215" y="38"/>
                  </a:lnTo>
                  <a:lnTo>
                    <a:pt x="209" y="65"/>
                  </a:lnTo>
                  <a:lnTo>
                    <a:pt x="201" y="103"/>
                  </a:lnTo>
                  <a:lnTo>
                    <a:pt x="192" y="147"/>
                  </a:lnTo>
                  <a:lnTo>
                    <a:pt x="183" y="191"/>
                  </a:lnTo>
                  <a:lnTo>
                    <a:pt x="175" y="230"/>
                  </a:lnTo>
                  <a:lnTo>
                    <a:pt x="169" y="258"/>
                  </a:lnTo>
                  <a:lnTo>
                    <a:pt x="167" y="271"/>
                  </a:lnTo>
                  <a:lnTo>
                    <a:pt x="160" y="290"/>
                  </a:lnTo>
                  <a:lnTo>
                    <a:pt x="141" y="343"/>
                  </a:lnTo>
                  <a:lnTo>
                    <a:pt x="114" y="417"/>
                  </a:lnTo>
                  <a:lnTo>
                    <a:pt x="84" y="501"/>
                  </a:lnTo>
                  <a:lnTo>
                    <a:pt x="54" y="586"/>
                  </a:lnTo>
                  <a:lnTo>
                    <a:pt x="27" y="660"/>
                  </a:lnTo>
                  <a:lnTo>
                    <a:pt x="8" y="712"/>
                  </a:lnTo>
                  <a:lnTo>
                    <a:pt x="1" y="732"/>
                  </a:lnTo>
                  <a:lnTo>
                    <a:pt x="0" y="734"/>
                  </a:lnTo>
                  <a:lnTo>
                    <a:pt x="0" y="735"/>
                  </a:lnTo>
                  <a:lnTo>
                    <a:pt x="0" y="737"/>
                  </a:lnTo>
                  <a:lnTo>
                    <a:pt x="0" y="740"/>
                  </a:lnTo>
                  <a:lnTo>
                    <a:pt x="1" y="748"/>
                  </a:lnTo>
                  <a:lnTo>
                    <a:pt x="4" y="756"/>
                  </a:lnTo>
                  <a:lnTo>
                    <a:pt x="10" y="762"/>
                  </a:lnTo>
                  <a:lnTo>
                    <a:pt x="17" y="765"/>
                  </a:lnTo>
                  <a:lnTo>
                    <a:pt x="17" y="765"/>
                  </a:lnTo>
                  <a:lnTo>
                    <a:pt x="23" y="766"/>
                  </a:lnTo>
                  <a:lnTo>
                    <a:pt x="27" y="767"/>
                  </a:lnTo>
                  <a:lnTo>
                    <a:pt x="32" y="766"/>
                  </a:lnTo>
                  <a:lnTo>
                    <a:pt x="38" y="764"/>
                  </a:lnTo>
                  <a:lnTo>
                    <a:pt x="41" y="762"/>
                  </a:lnTo>
                  <a:lnTo>
                    <a:pt x="46" y="758"/>
                  </a:lnTo>
                  <a:lnTo>
                    <a:pt x="49" y="754"/>
                  </a:lnTo>
                  <a:lnTo>
                    <a:pt x="52" y="749"/>
                  </a:lnTo>
                  <a:lnTo>
                    <a:pt x="57" y="732"/>
                  </a:lnTo>
                  <a:lnTo>
                    <a:pt x="73" y="688"/>
                  </a:lnTo>
                  <a:lnTo>
                    <a:pt x="97" y="625"/>
                  </a:lnTo>
                  <a:lnTo>
                    <a:pt x="123" y="550"/>
                  </a:lnTo>
                  <a:lnTo>
                    <a:pt x="151" y="474"/>
                  </a:lnTo>
                  <a:lnTo>
                    <a:pt x="176" y="403"/>
                  </a:lnTo>
                  <a:lnTo>
                    <a:pt x="197" y="348"/>
                  </a:lnTo>
                  <a:lnTo>
                    <a:pt x="208" y="316"/>
                  </a:lnTo>
                  <a:lnTo>
                    <a:pt x="219" y="312"/>
                  </a:lnTo>
                  <a:lnTo>
                    <a:pt x="227" y="305"/>
                  </a:lnTo>
                  <a:lnTo>
                    <a:pt x="233" y="297"/>
                  </a:lnTo>
                  <a:lnTo>
                    <a:pt x="236" y="288"/>
                  </a:lnTo>
                  <a:lnTo>
                    <a:pt x="236" y="287"/>
                  </a:lnTo>
                  <a:lnTo>
                    <a:pt x="237" y="283"/>
                  </a:lnTo>
                  <a:lnTo>
                    <a:pt x="238" y="278"/>
                  </a:lnTo>
                  <a:lnTo>
                    <a:pt x="239" y="272"/>
                  </a:lnTo>
                  <a:lnTo>
                    <a:pt x="250" y="281"/>
                  </a:lnTo>
                  <a:lnTo>
                    <a:pt x="271" y="300"/>
                  </a:lnTo>
                  <a:lnTo>
                    <a:pt x="302" y="327"/>
                  </a:lnTo>
                  <a:lnTo>
                    <a:pt x="340" y="362"/>
                  </a:lnTo>
                  <a:lnTo>
                    <a:pt x="385" y="402"/>
                  </a:lnTo>
                  <a:lnTo>
                    <a:pt x="433" y="446"/>
                  </a:lnTo>
                  <a:lnTo>
                    <a:pt x="486" y="492"/>
                  </a:lnTo>
                  <a:lnTo>
                    <a:pt x="539" y="540"/>
                  </a:lnTo>
                  <a:lnTo>
                    <a:pt x="592" y="588"/>
                  </a:lnTo>
                  <a:lnTo>
                    <a:pt x="644" y="634"/>
                  </a:lnTo>
                  <a:lnTo>
                    <a:pt x="691" y="676"/>
                  </a:lnTo>
                  <a:lnTo>
                    <a:pt x="735" y="716"/>
                  </a:lnTo>
                  <a:lnTo>
                    <a:pt x="771" y="748"/>
                  </a:lnTo>
                  <a:lnTo>
                    <a:pt x="798" y="772"/>
                  </a:lnTo>
                  <a:lnTo>
                    <a:pt x="817" y="788"/>
                  </a:lnTo>
                  <a:lnTo>
                    <a:pt x="823" y="794"/>
                  </a:lnTo>
                  <a:lnTo>
                    <a:pt x="829" y="798"/>
                  </a:lnTo>
                  <a:lnTo>
                    <a:pt x="838" y="802"/>
                  </a:lnTo>
                  <a:lnTo>
                    <a:pt x="847" y="803"/>
                  </a:lnTo>
                  <a:lnTo>
                    <a:pt x="856" y="802"/>
                  </a:lnTo>
                  <a:lnTo>
                    <a:pt x="864" y="797"/>
                  </a:lnTo>
                  <a:lnTo>
                    <a:pt x="872" y="792"/>
                  </a:lnTo>
                  <a:lnTo>
                    <a:pt x="878" y="785"/>
                  </a:lnTo>
                  <a:lnTo>
                    <a:pt x="881" y="777"/>
                  </a:lnTo>
                  <a:lnTo>
                    <a:pt x="881" y="777"/>
                  </a:lnTo>
                  <a:lnTo>
                    <a:pt x="881" y="775"/>
                  </a:lnTo>
                  <a:lnTo>
                    <a:pt x="881" y="775"/>
                  </a:lnTo>
                  <a:lnTo>
                    <a:pt x="881" y="774"/>
                  </a:lnTo>
                  <a:lnTo>
                    <a:pt x="888" y="773"/>
                  </a:lnTo>
                  <a:lnTo>
                    <a:pt x="906" y="772"/>
                  </a:lnTo>
                  <a:lnTo>
                    <a:pt x="931" y="769"/>
                  </a:lnTo>
                  <a:lnTo>
                    <a:pt x="963" y="765"/>
                  </a:lnTo>
                  <a:lnTo>
                    <a:pt x="1000" y="760"/>
                  </a:lnTo>
                  <a:lnTo>
                    <a:pt x="1043" y="756"/>
                  </a:lnTo>
                  <a:lnTo>
                    <a:pt x="1086" y="751"/>
                  </a:lnTo>
                  <a:lnTo>
                    <a:pt x="1131" y="747"/>
                  </a:lnTo>
                  <a:lnTo>
                    <a:pt x="1177" y="741"/>
                  </a:lnTo>
                  <a:lnTo>
                    <a:pt x="1221" y="736"/>
                  </a:lnTo>
                  <a:lnTo>
                    <a:pt x="1262" y="732"/>
                  </a:lnTo>
                  <a:lnTo>
                    <a:pt x="1298" y="727"/>
                  </a:lnTo>
                  <a:lnTo>
                    <a:pt x="1328" y="724"/>
                  </a:lnTo>
                  <a:lnTo>
                    <a:pt x="1353" y="721"/>
                  </a:lnTo>
                  <a:lnTo>
                    <a:pt x="1368" y="720"/>
                  </a:lnTo>
                  <a:lnTo>
                    <a:pt x="1373" y="719"/>
                  </a:lnTo>
                  <a:lnTo>
                    <a:pt x="1379" y="718"/>
                  </a:lnTo>
                  <a:lnTo>
                    <a:pt x="1385" y="714"/>
                  </a:lnTo>
                  <a:lnTo>
                    <a:pt x="1388" y="710"/>
                  </a:lnTo>
                  <a:lnTo>
                    <a:pt x="1392" y="705"/>
                  </a:lnTo>
                  <a:lnTo>
                    <a:pt x="1393" y="703"/>
                  </a:lnTo>
                  <a:lnTo>
                    <a:pt x="1393" y="701"/>
                  </a:lnTo>
                  <a:lnTo>
                    <a:pt x="1393" y="698"/>
                  </a:lnTo>
                  <a:lnTo>
                    <a:pt x="1393" y="696"/>
                  </a:lnTo>
                  <a:lnTo>
                    <a:pt x="1393" y="692"/>
                  </a:lnTo>
                  <a:lnTo>
                    <a:pt x="1392" y="689"/>
                  </a:lnTo>
                  <a:lnTo>
                    <a:pt x="1391" y="686"/>
                  </a:lnTo>
                  <a:lnTo>
                    <a:pt x="1388" y="6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82"/>
            <p:cNvSpPr>
              <a:spLocks/>
            </p:cNvSpPr>
            <p:nvPr/>
          </p:nvSpPr>
          <p:spPr bwMode="auto">
            <a:xfrm>
              <a:off x="3234" y="3515"/>
              <a:ext cx="400" cy="299"/>
            </a:xfrm>
            <a:custGeom>
              <a:avLst/>
              <a:gdLst/>
              <a:ahLst/>
              <a:cxnLst>
                <a:cxn ang="0">
                  <a:pos x="452" y="31"/>
                </a:cxn>
                <a:cxn ang="0">
                  <a:pos x="454" y="24"/>
                </a:cxn>
                <a:cxn ang="0">
                  <a:pos x="459" y="20"/>
                </a:cxn>
                <a:cxn ang="0">
                  <a:pos x="466" y="17"/>
                </a:cxn>
                <a:cxn ang="0">
                  <a:pos x="473" y="17"/>
                </a:cxn>
                <a:cxn ang="0">
                  <a:pos x="483" y="25"/>
                </a:cxn>
                <a:cxn ang="0">
                  <a:pos x="485" y="38"/>
                </a:cxn>
                <a:cxn ang="0">
                  <a:pos x="784" y="598"/>
                </a:cxn>
                <a:cxn ang="0">
                  <a:pos x="792" y="593"/>
                </a:cxn>
                <a:cxn ang="0">
                  <a:pos x="801" y="591"/>
                </a:cxn>
                <a:cxn ang="0">
                  <a:pos x="762" y="540"/>
                </a:cxn>
                <a:cxn ang="0">
                  <a:pos x="715" y="479"/>
                </a:cxn>
                <a:cxn ang="0">
                  <a:pos x="664" y="413"/>
                </a:cxn>
                <a:cxn ang="0">
                  <a:pos x="612" y="346"/>
                </a:cxn>
                <a:cxn ang="0">
                  <a:pos x="564" y="283"/>
                </a:cxn>
                <a:cxn ang="0">
                  <a:pos x="522" y="229"/>
                </a:cxn>
                <a:cxn ang="0">
                  <a:pos x="490" y="189"/>
                </a:cxn>
                <a:cxn ang="0">
                  <a:pos x="473" y="166"/>
                </a:cxn>
                <a:cxn ang="0">
                  <a:pos x="489" y="101"/>
                </a:cxn>
                <a:cxn ang="0">
                  <a:pos x="503" y="43"/>
                </a:cxn>
                <a:cxn ang="0">
                  <a:pos x="504" y="38"/>
                </a:cxn>
                <a:cxn ang="0">
                  <a:pos x="504" y="35"/>
                </a:cxn>
                <a:cxn ang="0">
                  <a:pos x="497" y="13"/>
                </a:cxn>
                <a:cxn ang="0">
                  <a:pos x="477" y="1"/>
                </a:cxn>
                <a:cxn ang="0">
                  <a:pos x="463" y="1"/>
                </a:cxn>
                <a:cxn ang="0">
                  <a:pos x="451" y="5"/>
                </a:cxn>
                <a:cxn ang="0">
                  <a:pos x="439" y="14"/>
                </a:cxn>
                <a:cxn ang="0">
                  <a:pos x="433" y="27"/>
                </a:cxn>
                <a:cxn ang="0">
                  <a:pos x="428" y="54"/>
                </a:cxn>
                <a:cxn ang="0">
                  <a:pos x="417" y="97"/>
                </a:cxn>
                <a:cxn ang="0">
                  <a:pos x="405" y="96"/>
                </a:cxn>
                <a:cxn ang="0">
                  <a:pos x="375" y="93"/>
                </a:cxn>
                <a:cxn ang="0">
                  <a:pos x="331" y="89"/>
                </a:cxn>
                <a:cxn ang="0">
                  <a:pos x="277" y="84"/>
                </a:cxn>
                <a:cxn ang="0">
                  <a:pos x="213" y="78"/>
                </a:cxn>
                <a:cxn ang="0">
                  <a:pos x="144" y="73"/>
                </a:cxn>
                <a:cxn ang="0">
                  <a:pos x="74" y="66"/>
                </a:cxn>
                <a:cxn ang="0">
                  <a:pos x="2" y="60"/>
                </a:cxn>
                <a:cxn ang="0">
                  <a:pos x="1" y="68"/>
                </a:cxn>
                <a:cxn ang="0">
                  <a:pos x="0" y="77"/>
                </a:cxn>
              </a:cxnLst>
              <a:rect l="0" t="0" r="r" b="b"/>
              <a:pathLst>
                <a:path w="801" h="598">
                  <a:moveTo>
                    <a:pt x="430" y="116"/>
                  </a:moveTo>
                  <a:lnTo>
                    <a:pt x="452" y="31"/>
                  </a:lnTo>
                  <a:lnTo>
                    <a:pt x="453" y="28"/>
                  </a:lnTo>
                  <a:lnTo>
                    <a:pt x="454" y="24"/>
                  </a:lnTo>
                  <a:lnTo>
                    <a:pt x="456" y="22"/>
                  </a:lnTo>
                  <a:lnTo>
                    <a:pt x="459" y="20"/>
                  </a:lnTo>
                  <a:lnTo>
                    <a:pt x="462" y="18"/>
                  </a:lnTo>
                  <a:lnTo>
                    <a:pt x="466" y="17"/>
                  </a:lnTo>
                  <a:lnTo>
                    <a:pt x="469" y="17"/>
                  </a:lnTo>
                  <a:lnTo>
                    <a:pt x="473" y="17"/>
                  </a:lnTo>
                  <a:lnTo>
                    <a:pt x="478" y="21"/>
                  </a:lnTo>
                  <a:lnTo>
                    <a:pt x="483" y="25"/>
                  </a:lnTo>
                  <a:lnTo>
                    <a:pt x="485" y="32"/>
                  </a:lnTo>
                  <a:lnTo>
                    <a:pt x="485" y="38"/>
                  </a:lnTo>
                  <a:lnTo>
                    <a:pt x="454" y="171"/>
                  </a:lnTo>
                  <a:lnTo>
                    <a:pt x="784" y="598"/>
                  </a:lnTo>
                  <a:lnTo>
                    <a:pt x="787" y="596"/>
                  </a:lnTo>
                  <a:lnTo>
                    <a:pt x="792" y="593"/>
                  </a:lnTo>
                  <a:lnTo>
                    <a:pt x="796" y="592"/>
                  </a:lnTo>
                  <a:lnTo>
                    <a:pt x="801" y="591"/>
                  </a:lnTo>
                  <a:lnTo>
                    <a:pt x="783" y="567"/>
                  </a:lnTo>
                  <a:lnTo>
                    <a:pt x="762" y="540"/>
                  </a:lnTo>
                  <a:lnTo>
                    <a:pt x="739" y="510"/>
                  </a:lnTo>
                  <a:lnTo>
                    <a:pt x="715" y="479"/>
                  </a:lnTo>
                  <a:lnTo>
                    <a:pt x="689" y="446"/>
                  </a:lnTo>
                  <a:lnTo>
                    <a:pt x="664" y="413"/>
                  </a:lnTo>
                  <a:lnTo>
                    <a:pt x="637" y="379"/>
                  </a:lnTo>
                  <a:lnTo>
                    <a:pt x="612" y="346"/>
                  </a:lnTo>
                  <a:lnTo>
                    <a:pt x="588" y="313"/>
                  </a:lnTo>
                  <a:lnTo>
                    <a:pt x="564" y="283"/>
                  </a:lnTo>
                  <a:lnTo>
                    <a:pt x="542" y="255"/>
                  </a:lnTo>
                  <a:lnTo>
                    <a:pt x="522" y="229"/>
                  </a:lnTo>
                  <a:lnTo>
                    <a:pt x="505" y="207"/>
                  </a:lnTo>
                  <a:lnTo>
                    <a:pt x="490" y="189"/>
                  </a:lnTo>
                  <a:lnTo>
                    <a:pt x="480" y="175"/>
                  </a:lnTo>
                  <a:lnTo>
                    <a:pt x="473" y="166"/>
                  </a:lnTo>
                  <a:lnTo>
                    <a:pt x="478" y="143"/>
                  </a:lnTo>
                  <a:lnTo>
                    <a:pt x="489" y="101"/>
                  </a:lnTo>
                  <a:lnTo>
                    <a:pt x="498" y="61"/>
                  </a:lnTo>
                  <a:lnTo>
                    <a:pt x="503" y="43"/>
                  </a:lnTo>
                  <a:lnTo>
                    <a:pt x="504" y="40"/>
                  </a:lnTo>
                  <a:lnTo>
                    <a:pt x="504" y="38"/>
                  </a:lnTo>
                  <a:lnTo>
                    <a:pt x="504" y="37"/>
                  </a:lnTo>
                  <a:lnTo>
                    <a:pt x="504" y="35"/>
                  </a:lnTo>
                  <a:lnTo>
                    <a:pt x="501" y="23"/>
                  </a:lnTo>
                  <a:lnTo>
                    <a:pt x="497" y="13"/>
                  </a:lnTo>
                  <a:lnTo>
                    <a:pt x="489" y="6"/>
                  </a:lnTo>
                  <a:lnTo>
                    <a:pt x="477" y="1"/>
                  </a:lnTo>
                  <a:lnTo>
                    <a:pt x="470" y="0"/>
                  </a:lnTo>
                  <a:lnTo>
                    <a:pt x="463" y="1"/>
                  </a:lnTo>
                  <a:lnTo>
                    <a:pt x="456" y="2"/>
                  </a:lnTo>
                  <a:lnTo>
                    <a:pt x="451" y="5"/>
                  </a:lnTo>
                  <a:lnTo>
                    <a:pt x="445" y="9"/>
                  </a:lnTo>
                  <a:lnTo>
                    <a:pt x="439" y="14"/>
                  </a:lnTo>
                  <a:lnTo>
                    <a:pt x="436" y="20"/>
                  </a:lnTo>
                  <a:lnTo>
                    <a:pt x="433" y="27"/>
                  </a:lnTo>
                  <a:lnTo>
                    <a:pt x="431" y="35"/>
                  </a:lnTo>
                  <a:lnTo>
                    <a:pt x="428" y="54"/>
                  </a:lnTo>
                  <a:lnTo>
                    <a:pt x="422" y="78"/>
                  </a:lnTo>
                  <a:lnTo>
                    <a:pt x="417" y="97"/>
                  </a:lnTo>
                  <a:lnTo>
                    <a:pt x="413" y="97"/>
                  </a:lnTo>
                  <a:lnTo>
                    <a:pt x="405" y="96"/>
                  </a:lnTo>
                  <a:lnTo>
                    <a:pt x="392" y="94"/>
                  </a:lnTo>
                  <a:lnTo>
                    <a:pt x="375" y="93"/>
                  </a:lnTo>
                  <a:lnTo>
                    <a:pt x="355" y="91"/>
                  </a:lnTo>
                  <a:lnTo>
                    <a:pt x="331" y="89"/>
                  </a:lnTo>
                  <a:lnTo>
                    <a:pt x="305" y="86"/>
                  </a:lnTo>
                  <a:lnTo>
                    <a:pt x="277" y="84"/>
                  </a:lnTo>
                  <a:lnTo>
                    <a:pt x="246" y="82"/>
                  </a:lnTo>
                  <a:lnTo>
                    <a:pt x="213" y="78"/>
                  </a:lnTo>
                  <a:lnTo>
                    <a:pt x="180" y="75"/>
                  </a:lnTo>
                  <a:lnTo>
                    <a:pt x="144" y="73"/>
                  </a:lnTo>
                  <a:lnTo>
                    <a:pt x="110" y="69"/>
                  </a:lnTo>
                  <a:lnTo>
                    <a:pt x="74" y="66"/>
                  </a:lnTo>
                  <a:lnTo>
                    <a:pt x="38" y="63"/>
                  </a:lnTo>
                  <a:lnTo>
                    <a:pt x="2" y="60"/>
                  </a:lnTo>
                  <a:lnTo>
                    <a:pt x="1" y="63"/>
                  </a:lnTo>
                  <a:lnTo>
                    <a:pt x="1" y="68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43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83"/>
            <p:cNvSpPr>
              <a:spLocks/>
            </p:cNvSpPr>
            <p:nvPr/>
          </p:nvSpPr>
          <p:spPr bwMode="auto">
            <a:xfrm>
              <a:off x="3394" y="3605"/>
              <a:ext cx="248" cy="265"/>
            </a:xfrm>
            <a:custGeom>
              <a:avLst/>
              <a:gdLst/>
              <a:ahLst/>
              <a:cxnLst>
                <a:cxn ang="0">
                  <a:pos x="454" y="422"/>
                </a:cxn>
                <a:cxn ang="0">
                  <a:pos x="450" y="424"/>
                </a:cxn>
                <a:cxn ang="0">
                  <a:pos x="447" y="427"/>
                </a:cxn>
                <a:cxn ang="0">
                  <a:pos x="443" y="431"/>
                </a:cxn>
                <a:cxn ang="0">
                  <a:pos x="440" y="433"/>
                </a:cxn>
                <a:cxn ang="0">
                  <a:pos x="448" y="442"/>
                </a:cxn>
                <a:cxn ang="0">
                  <a:pos x="454" y="450"/>
                </a:cxn>
                <a:cxn ang="0">
                  <a:pos x="458" y="456"/>
                </a:cxn>
                <a:cxn ang="0">
                  <a:pos x="461" y="460"/>
                </a:cxn>
                <a:cxn ang="0">
                  <a:pos x="451" y="461"/>
                </a:cxn>
                <a:cxn ang="0">
                  <a:pos x="435" y="463"/>
                </a:cxn>
                <a:cxn ang="0">
                  <a:pos x="413" y="465"/>
                </a:cxn>
                <a:cxn ang="0">
                  <a:pos x="385" y="469"/>
                </a:cxn>
                <a:cxn ang="0">
                  <a:pos x="352" y="472"/>
                </a:cxn>
                <a:cxn ang="0">
                  <a:pos x="318" y="476"/>
                </a:cxn>
                <a:cxn ang="0">
                  <a:pos x="280" y="480"/>
                </a:cxn>
                <a:cxn ang="0">
                  <a:pos x="242" y="485"/>
                </a:cxn>
                <a:cxn ang="0">
                  <a:pos x="202" y="490"/>
                </a:cxn>
                <a:cxn ang="0">
                  <a:pos x="166" y="493"/>
                </a:cxn>
                <a:cxn ang="0">
                  <a:pos x="130" y="498"/>
                </a:cxn>
                <a:cxn ang="0">
                  <a:pos x="98" y="501"/>
                </a:cxn>
                <a:cxn ang="0">
                  <a:pos x="70" y="505"/>
                </a:cxn>
                <a:cxn ang="0">
                  <a:pos x="47" y="507"/>
                </a:cxn>
                <a:cxn ang="0">
                  <a:pos x="31" y="508"/>
                </a:cxn>
                <a:cxn ang="0">
                  <a:pos x="23" y="509"/>
                </a:cxn>
                <a:cxn ang="0">
                  <a:pos x="28" y="484"/>
                </a:cxn>
                <a:cxn ang="0">
                  <a:pos x="42" y="431"/>
                </a:cxn>
                <a:cxn ang="0">
                  <a:pos x="60" y="359"/>
                </a:cxn>
                <a:cxn ang="0">
                  <a:pos x="79" y="279"/>
                </a:cxn>
                <a:cxn ang="0">
                  <a:pos x="100" y="197"/>
                </a:cxn>
                <a:cxn ang="0">
                  <a:pos x="117" y="124"/>
                </a:cxn>
                <a:cxn ang="0">
                  <a:pos x="131" y="69"/>
                </a:cxn>
                <a:cxn ang="0">
                  <a:pos x="138" y="40"/>
                </a:cxn>
                <a:cxn ang="0">
                  <a:pos x="144" y="47"/>
                </a:cxn>
                <a:cxn ang="0">
                  <a:pos x="153" y="60"/>
                </a:cxn>
                <a:cxn ang="0">
                  <a:pos x="167" y="77"/>
                </a:cxn>
                <a:cxn ang="0">
                  <a:pos x="183" y="99"/>
                </a:cxn>
                <a:cxn ang="0">
                  <a:pos x="201" y="123"/>
                </a:cxn>
                <a:cxn ang="0">
                  <a:pos x="223" y="151"/>
                </a:cxn>
                <a:cxn ang="0">
                  <a:pos x="245" y="181"/>
                </a:cxn>
                <a:cxn ang="0">
                  <a:pos x="269" y="212"/>
                </a:cxn>
                <a:cxn ang="0">
                  <a:pos x="293" y="243"/>
                </a:cxn>
                <a:cxn ang="0">
                  <a:pos x="319" y="275"/>
                </a:cxn>
                <a:cxn ang="0">
                  <a:pos x="343" y="306"/>
                </a:cxn>
                <a:cxn ang="0">
                  <a:pos x="366" y="338"/>
                </a:cxn>
                <a:cxn ang="0">
                  <a:pos x="388" y="365"/>
                </a:cxn>
                <a:cxn ang="0">
                  <a:pos x="408" y="392"/>
                </a:cxn>
                <a:cxn ang="0">
                  <a:pos x="425" y="415"/>
                </a:cxn>
                <a:cxn ang="0">
                  <a:pos x="440" y="433"/>
                </a:cxn>
                <a:cxn ang="0">
                  <a:pos x="443" y="431"/>
                </a:cxn>
                <a:cxn ang="0">
                  <a:pos x="447" y="427"/>
                </a:cxn>
                <a:cxn ang="0">
                  <a:pos x="450" y="424"/>
                </a:cxn>
                <a:cxn ang="0">
                  <a:pos x="454" y="422"/>
                </a:cxn>
                <a:cxn ang="0">
                  <a:pos x="129" y="0"/>
                </a:cxn>
                <a:cxn ang="0">
                  <a:pos x="125" y="18"/>
                </a:cxn>
                <a:cxn ang="0">
                  <a:pos x="0" y="530"/>
                </a:cxn>
                <a:cxn ang="0">
                  <a:pos x="494" y="473"/>
                </a:cxn>
                <a:cxn ang="0">
                  <a:pos x="454" y="422"/>
                </a:cxn>
              </a:cxnLst>
              <a:rect l="0" t="0" r="r" b="b"/>
              <a:pathLst>
                <a:path w="494" h="530">
                  <a:moveTo>
                    <a:pt x="454" y="422"/>
                  </a:moveTo>
                  <a:lnTo>
                    <a:pt x="450" y="424"/>
                  </a:lnTo>
                  <a:lnTo>
                    <a:pt x="447" y="427"/>
                  </a:lnTo>
                  <a:lnTo>
                    <a:pt x="443" y="431"/>
                  </a:lnTo>
                  <a:lnTo>
                    <a:pt x="440" y="433"/>
                  </a:lnTo>
                  <a:lnTo>
                    <a:pt x="448" y="442"/>
                  </a:lnTo>
                  <a:lnTo>
                    <a:pt x="454" y="450"/>
                  </a:lnTo>
                  <a:lnTo>
                    <a:pt x="458" y="456"/>
                  </a:lnTo>
                  <a:lnTo>
                    <a:pt x="461" y="460"/>
                  </a:lnTo>
                  <a:lnTo>
                    <a:pt x="451" y="461"/>
                  </a:lnTo>
                  <a:lnTo>
                    <a:pt x="435" y="463"/>
                  </a:lnTo>
                  <a:lnTo>
                    <a:pt x="413" y="465"/>
                  </a:lnTo>
                  <a:lnTo>
                    <a:pt x="385" y="469"/>
                  </a:lnTo>
                  <a:lnTo>
                    <a:pt x="352" y="472"/>
                  </a:lnTo>
                  <a:lnTo>
                    <a:pt x="318" y="476"/>
                  </a:lnTo>
                  <a:lnTo>
                    <a:pt x="280" y="480"/>
                  </a:lnTo>
                  <a:lnTo>
                    <a:pt x="242" y="485"/>
                  </a:lnTo>
                  <a:lnTo>
                    <a:pt x="202" y="490"/>
                  </a:lnTo>
                  <a:lnTo>
                    <a:pt x="166" y="493"/>
                  </a:lnTo>
                  <a:lnTo>
                    <a:pt x="130" y="498"/>
                  </a:lnTo>
                  <a:lnTo>
                    <a:pt x="98" y="501"/>
                  </a:lnTo>
                  <a:lnTo>
                    <a:pt x="70" y="505"/>
                  </a:lnTo>
                  <a:lnTo>
                    <a:pt x="47" y="507"/>
                  </a:lnTo>
                  <a:lnTo>
                    <a:pt x="31" y="508"/>
                  </a:lnTo>
                  <a:lnTo>
                    <a:pt x="23" y="509"/>
                  </a:lnTo>
                  <a:lnTo>
                    <a:pt x="28" y="484"/>
                  </a:lnTo>
                  <a:lnTo>
                    <a:pt x="42" y="431"/>
                  </a:lnTo>
                  <a:lnTo>
                    <a:pt x="60" y="359"/>
                  </a:lnTo>
                  <a:lnTo>
                    <a:pt x="79" y="279"/>
                  </a:lnTo>
                  <a:lnTo>
                    <a:pt x="100" y="197"/>
                  </a:lnTo>
                  <a:lnTo>
                    <a:pt x="117" y="124"/>
                  </a:lnTo>
                  <a:lnTo>
                    <a:pt x="131" y="69"/>
                  </a:lnTo>
                  <a:lnTo>
                    <a:pt x="138" y="40"/>
                  </a:lnTo>
                  <a:lnTo>
                    <a:pt x="144" y="47"/>
                  </a:lnTo>
                  <a:lnTo>
                    <a:pt x="153" y="60"/>
                  </a:lnTo>
                  <a:lnTo>
                    <a:pt x="167" y="77"/>
                  </a:lnTo>
                  <a:lnTo>
                    <a:pt x="183" y="99"/>
                  </a:lnTo>
                  <a:lnTo>
                    <a:pt x="201" y="123"/>
                  </a:lnTo>
                  <a:lnTo>
                    <a:pt x="223" y="151"/>
                  </a:lnTo>
                  <a:lnTo>
                    <a:pt x="245" y="181"/>
                  </a:lnTo>
                  <a:lnTo>
                    <a:pt x="269" y="212"/>
                  </a:lnTo>
                  <a:lnTo>
                    <a:pt x="293" y="243"/>
                  </a:lnTo>
                  <a:lnTo>
                    <a:pt x="319" y="275"/>
                  </a:lnTo>
                  <a:lnTo>
                    <a:pt x="343" y="306"/>
                  </a:lnTo>
                  <a:lnTo>
                    <a:pt x="366" y="338"/>
                  </a:lnTo>
                  <a:lnTo>
                    <a:pt x="388" y="365"/>
                  </a:lnTo>
                  <a:lnTo>
                    <a:pt x="408" y="392"/>
                  </a:lnTo>
                  <a:lnTo>
                    <a:pt x="425" y="415"/>
                  </a:lnTo>
                  <a:lnTo>
                    <a:pt x="440" y="433"/>
                  </a:lnTo>
                  <a:lnTo>
                    <a:pt x="443" y="431"/>
                  </a:lnTo>
                  <a:lnTo>
                    <a:pt x="447" y="427"/>
                  </a:lnTo>
                  <a:lnTo>
                    <a:pt x="450" y="424"/>
                  </a:lnTo>
                  <a:lnTo>
                    <a:pt x="454" y="422"/>
                  </a:lnTo>
                  <a:lnTo>
                    <a:pt x="129" y="0"/>
                  </a:lnTo>
                  <a:lnTo>
                    <a:pt x="125" y="18"/>
                  </a:lnTo>
                  <a:lnTo>
                    <a:pt x="0" y="530"/>
                  </a:lnTo>
                  <a:lnTo>
                    <a:pt x="494" y="473"/>
                  </a:lnTo>
                  <a:lnTo>
                    <a:pt x="454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84"/>
            <p:cNvSpPr>
              <a:spLocks/>
            </p:cNvSpPr>
            <p:nvPr/>
          </p:nvSpPr>
          <p:spPr bwMode="auto">
            <a:xfrm>
              <a:off x="3079" y="3558"/>
              <a:ext cx="365" cy="305"/>
            </a:xfrm>
            <a:custGeom>
              <a:avLst/>
              <a:gdLst/>
              <a:ahLst/>
              <a:cxnLst>
                <a:cxn ang="0">
                  <a:pos x="304" y="32"/>
                </a:cxn>
                <a:cxn ang="0">
                  <a:pos x="303" y="40"/>
                </a:cxn>
                <a:cxn ang="0">
                  <a:pos x="338" y="48"/>
                </a:cxn>
                <a:cxn ang="0">
                  <a:pos x="408" y="53"/>
                </a:cxn>
                <a:cxn ang="0">
                  <a:pos x="477" y="60"/>
                </a:cxn>
                <a:cxn ang="0">
                  <a:pos x="542" y="66"/>
                </a:cxn>
                <a:cxn ang="0">
                  <a:pos x="599" y="71"/>
                </a:cxn>
                <a:cxn ang="0">
                  <a:pos x="648" y="75"/>
                </a:cxn>
                <a:cxn ang="0">
                  <a:pos x="685" y="79"/>
                </a:cxn>
                <a:cxn ang="0">
                  <a:pos x="705" y="81"/>
                </a:cxn>
                <a:cxn ang="0">
                  <a:pos x="704" y="106"/>
                </a:cxn>
                <a:cxn ang="0">
                  <a:pos x="671" y="239"/>
                </a:cxn>
                <a:cxn ang="0">
                  <a:pos x="628" y="414"/>
                </a:cxn>
                <a:cxn ang="0">
                  <a:pos x="596" y="550"/>
                </a:cxn>
                <a:cxn ang="0">
                  <a:pos x="579" y="568"/>
                </a:cxn>
                <a:cxn ang="0">
                  <a:pos x="529" y="524"/>
                </a:cxn>
                <a:cxn ang="0">
                  <a:pos x="448" y="452"/>
                </a:cxn>
                <a:cxn ang="0">
                  <a:pos x="350" y="365"/>
                </a:cxn>
                <a:cxn ang="0">
                  <a:pos x="248" y="271"/>
                </a:cxn>
                <a:cxn ang="0">
                  <a:pos x="151" y="185"/>
                </a:cxn>
                <a:cxn ang="0">
                  <a:pos x="74" y="116"/>
                </a:cxn>
                <a:cxn ang="0">
                  <a:pos x="27" y="74"/>
                </a:cxn>
                <a:cxn ang="0">
                  <a:pos x="22" y="58"/>
                </a:cxn>
                <a:cxn ang="0">
                  <a:pos x="28" y="30"/>
                </a:cxn>
                <a:cxn ang="0">
                  <a:pos x="32" y="20"/>
                </a:cxn>
                <a:cxn ang="0">
                  <a:pos x="46" y="21"/>
                </a:cxn>
                <a:cxn ang="0">
                  <a:pos x="68" y="23"/>
                </a:cxn>
                <a:cxn ang="0">
                  <a:pos x="98" y="26"/>
                </a:cxn>
                <a:cxn ang="0">
                  <a:pos x="135" y="29"/>
                </a:cxn>
                <a:cxn ang="0">
                  <a:pos x="179" y="33"/>
                </a:cxn>
                <a:cxn ang="0">
                  <a:pos x="226" y="37"/>
                </a:cxn>
                <a:cxn ang="0">
                  <a:pos x="277" y="42"/>
                </a:cxn>
                <a:cxn ang="0">
                  <a:pos x="303" y="40"/>
                </a:cxn>
                <a:cxn ang="0">
                  <a:pos x="304" y="32"/>
                </a:cxn>
                <a:cxn ang="0">
                  <a:pos x="16" y="0"/>
                </a:cxn>
                <a:cxn ang="0">
                  <a:pos x="0" y="73"/>
                </a:cxn>
                <a:cxn ang="0">
                  <a:pos x="732" y="65"/>
                </a:cxn>
              </a:cxnLst>
              <a:rect l="0" t="0" r="r" b="b"/>
              <a:pathLst>
                <a:path w="732" h="611">
                  <a:moveTo>
                    <a:pt x="306" y="27"/>
                  </a:moveTo>
                  <a:lnTo>
                    <a:pt x="304" y="32"/>
                  </a:lnTo>
                  <a:lnTo>
                    <a:pt x="304" y="35"/>
                  </a:lnTo>
                  <a:lnTo>
                    <a:pt x="303" y="40"/>
                  </a:lnTo>
                  <a:lnTo>
                    <a:pt x="303" y="44"/>
                  </a:lnTo>
                  <a:lnTo>
                    <a:pt x="338" y="48"/>
                  </a:lnTo>
                  <a:lnTo>
                    <a:pt x="372" y="51"/>
                  </a:lnTo>
                  <a:lnTo>
                    <a:pt x="408" y="53"/>
                  </a:lnTo>
                  <a:lnTo>
                    <a:pt x="443" y="57"/>
                  </a:lnTo>
                  <a:lnTo>
                    <a:pt x="477" y="60"/>
                  </a:lnTo>
                  <a:lnTo>
                    <a:pt x="509" y="63"/>
                  </a:lnTo>
                  <a:lnTo>
                    <a:pt x="542" y="66"/>
                  </a:lnTo>
                  <a:lnTo>
                    <a:pt x="572" y="68"/>
                  </a:lnTo>
                  <a:lnTo>
                    <a:pt x="599" y="71"/>
                  </a:lnTo>
                  <a:lnTo>
                    <a:pt x="625" y="73"/>
                  </a:lnTo>
                  <a:lnTo>
                    <a:pt x="648" y="75"/>
                  </a:lnTo>
                  <a:lnTo>
                    <a:pt x="667" y="78"/>
                  </a:lnTo>
                  <a:lnTo>
                    <a:pt x="685" y="79"/>
                  </a:lnTo>
                  <a:lnTo>
                    <a:pt x="697" y="80"/>
                  </a:lnTo>
                  <a:lnTo>
                    <a:pt x="705" y="81"/>
                  </a:lnTo>
                  <a:lnTo>
                    <a:pt x="710" y="81"/>
                  </a:lnTo>
                  <a:lnTo>
                    <a:pt x="704" y="106"/>
                  </a:lnTo>
                  <a:lnTo>
                    <a:pt x="690" y="163"/>
                  </a:lnTo>
                  <a:lnTo>
                    <a:pt x="671" y="239"/>
                  </a:lnTo>
                  <a:lnTo>
                    <a:pt x="650" y="327"/>
                  </a:lnTo>
                  <a:lnTo>
                    <a:pt x="628" y="414"/>
                  </a:lnTo>
                  <a:lnTo>
                    <a:pt x="610" y="491"/>
                  </a:lnTo>
                  <a:lnTo>
                    <a:pt x="596" y="550"/>
                  </a:lnTo>
                  <a:lnTo>
                    <a:pt x="589" y="578"/>
                  </a:lnTo>
                  <a:lnTo>
                    <a:pt x="579" y="568"/>
                  </a:lnTo>
                  <a:lnTo>
                    <a:pt x="559" y="550"/>
                  </a:lnTo>
                  <a:lnTo>
                    <a:pt x="529" y="524"/>
                  </a:lnTo>
                  <a:lnTo>
                    <a:pt x="492" y="490"/>
                  </a:lnTo>
                  <a:lnTo>
                    <a:pt x="448" y="452"/>
                  </a:lnTo>
                  <a:lnTo>
                    <a:pt x="401" y="409"/>
                  </a:lnTo>
                  <a:lnTo>
                    <a:pt x="350" y="365"/>
                  </a:lnTo>
                  <a:lnTo>
                    <a:pt x="300" y="317"/>
                  </a:lnTo>
                  <a:lnTo>
                    <a:pt x="248" y="271"/>
                  </a:lnTo>
                  <a:lnTo>
                    <a:pt x="197" y="226"/>
                  </a:lnTo>
                  <a:lnTo>
                    <a:pt x="151" y="185"/>
                  </a:lnTo>
                  <a:lnTo>
                    <a:pt x="108" y="147"/>
                  </a:lnTo>
                  <a:lnTo>
                    <a:pt x="74" y="116"/>
                  </a:lnTo>
                  <a:lnTo>
                    <a:pt x="45" y="90"/>
                  </a:lnTo>
                  <a:lnTo>
                    <a:pt x="27" y="74"/>
                  </a:lnTo>
                  <a:lnTo>
                    <a:pt x="20" y="67"/>
                  </a:lnTo>
                  <a:lnTo>
                    <a:pt x="22" y="58"/>
                  </a:lnTo>
                  <a:lnTo>
                    <a:pt x="25" y="45"/>
                  </a:lnTo>
                  <a:lnTo>
                    <a:pt x="28" y="30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8" y="20"/>
                  </a:lnTo>
                  <a:lnTo>
                    <a:pt x="46" y="21"/>
                  </a:lnTo>
                  <a:lnTo>
                    <a:pt x="55" y="22"/>
                  </a:lnTo>
                  <a:lnTo>
                    <a:pt x="68" y="23"/>
                  </a:lnTo>
                  <a:lnTo>
                    <a:pt x="82" y="25"/>
                  </a:lnTo>
                  <a:lnTo>
                    <a:pt x="98" y="26"/>
                  </a:lnTo>
                  <a:lnTo>
                    <a:pt x="117" y="27"/>
                  </a:lnTo>
                  <a:lnTo>
                    <a:pt x="135" y="29"/>
                  </a:lnTo>
                  <a:lnTo>
                    <a:pt x="157" y="32"/>
                  </a:lnTo>
                  <a:lnTo>
                    <a:pt x="179" y="33"/>
                  </a:lnTo>
                  <a:lnTo>
                    <a:pt x="202" y="35"/>
                  </a:lnTo>
                  <a:lnTo>
                    <a:pt x="226" y="37"/>
                  </a:lnTo>
                  <a:lnTo>
                    <a:pt x="251" y="40"/>
                  </a:lnTo>
                  <a:lnTo>
                    <a:pt x="277" y="42"/>
                  </a:lnTo>
                  <a:lnTo>
                    <a:pt x="303" y="44"/>
                  </a:lnTo>
                  <a:lnTo>
                    <a:pt x="303" y="40"/>
                  </a:lnTo>
                  <a:lnTo>
                    <a:pt x="304" y="35"/>
                  </a:lnTo>
                  <a:lnTo>
                    <a:pt x="304" y="32"/>
                  </a:lnTo>
                  <a:lnTo>
                    <a:pt x="306" y="27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0" y="73"/>
                  </a:lnTo>
                  <a:lnTo>
                    <a:pt x="598" y="611"/>
                  </a:lnTo>
                  <a:lnTo>
                    <a:pt x="732" y="65"/>
                  </a:lnTo>
                  <a:lnTo>
                    <a:pt x="30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85"/>
            <p:cNvSpPr>
              <a:spLocks/>
            </p:cNvSpPr>
            <p:nvPr/>
          </p:nvSpPr>
          <p:spPr bwMode="auto">
            <a:xfrm>
              <a:off x="3311" y="3815"/>
              <a:ext cx="125" cy="126"/>
            </a:xfrm>
            <a:custGeom>
              <a:avLst/>
              <a:gdLst/>
              <a:ahLst/>
              <a:cxnLst>
                <a:cxn ang="0">
                  <a:pos x="103" y="3"/>
                </a:cxn>
                <a:cxn ang="0">
                  <a:pos x="63" y="17"/>
                </a:cxn>
                <a:cxn ang="0">
                  <a:pos x="31" y="43"/>
                </a:cxn>
                <a:cxn ang="0">
                  <a:pos x="9" y="79"/>
                </a:cxn>
                <a:cxn ang="0">
                  <a:pos x="8" y="104"/>
                </a:cxn>
                <a:cxn ang="0">
                  <a:pos x="20" y="111"/>
                </a:cxn>
                <a:cxn ang="0">
                  <a:pos x="31" y="96"/>
                </a:cxn>
                <a:cxn ang="0">
                  <a:pos x="47" y="65"/>
                </a:cxn>
                <a:cxn ang="0">
                  <a:pos x="73" y="42"/>
                </a:cxn>
                <a:cxn ang="0">
                  <a:pos x="107" y="29"/>
                </a:cxn>
                <a:cxn ang="0">
                  <a:pos x="145" y="29"/>
                </a:cxn>
                <a:cxn ang="0">
                  <a:pos x="180" y="44"/>
                </a:cxn>
                <a:cxn ang="0">
                  <a:pos x="206" y="71"/>
                </a:cxn>
                <a:cxn ang="0">
                  <a:pos x="221" y="106"/>
                </a:cxn>
                <a:cxn ang="0">
                  <a:pos x="221" y="146"/>
                </a:cxn>
                <a:cxn ang="0">
                  <a:pos x="206" y="181"/>
                </a:cxn>
                <a:cxn ang="0">
                  <a:pos x="180" y="208"/>
                </a:cxn>
                <a:cxn ang="0">
                  <a:pos x="145" y="223"/>
                </a:cxn>
                <a:cxn ang="0">
                  <a:pos x="106" y="223"/>
                </a:cxn>
                <a:cxn ang="0">
                  <a:pos x="70" y="208"/>
                </a:cxn>
                <a:cxn ang="0">
                  <a:pos x="43" y="181"/>
                </a:cxn>
                <a:cxn ang="0">
                  <a:pos x="28" y="146"/>
                </a:cxn>
                <a:cxn ang="0">
                  <a:pos x="26" y="123"/>
                </a:cxn>
                <a:cxn ang="0">
                  <a:pos x="27" y="117"/>
                </a:cxn>
                <a:cxn ang="0">
                  <a:pos x="20" y="111"/>
                </a:cxn>
                <a:cxn ang="0">
                  <a:pos x="8" y="104"/>
                </a:cxn>
                <a:cxn ang="0">
                  <a:pos x="2" y="106"/>
                </a:cxn>
                <a:cxn ang="0">
                  <a:pos x="0" y="119"/>
                </a:cxn>
                <a:cxn ang="0">
                  <a:pos x="2" y="151"/>
                </a:cxn>
                <a:cxn ang="0">
                  <a:pos x="21" y="196"/>
                </a:cxn>
                <a:cxn ang="0">
                  <a:pos x="55" y="230"/>
                </a:cxn>
                <a:cxn ang="0">
                  <a:pos x="100" y="249"/>
                </a:cxn>
                <a:cxn ang="0">
                  <a:pos x="150" y="249"/>
                </a:cxn>
                <a:cxn ang="0">
                  <a:pos x="194" y="230"/>
                </a:cxn>
                <a:cxn ang="0">
                  <a:pos x="228" y="196"/>
                </a:cxn>
                <a:cxn ang="0">
                  <a:pos x="247" y="151"/>
                </a:cxn>
                <a:cxn ang="0">
                  <a:pos x="247" y="101"/>
                </a:cxn>
                <a:cxn ang="0">
                  <a:pos x="228" y="56"/>
                </a:cxn>
                <a:cxn ang="0">
                  <a:pos x="194" y="22"/>
                </a:cxn>
                <a:cxn ang="0">
                  <a:pos x="150" y="3"/>
                </a:cxn>
              </a:cxnLst>
              <a:rect l="0" t="0" r="r" b="b"/>
              <a:pathLst>
                <a:path w="250" h="252">
                  <a:moveTo>
                    <a:pt x="125" y="0"/>
                  </a:moveTo>
                  <a:lnTo>
                    <a:pt x="103" y="3"/>
                  </a:lnTo>
                  <a:lnTo>
                    <a:pt x="81" y="9"/>
                  </a:lnTo>
                  <a:lnTo>
                    <a:pt x="63" y="17"/>
                  </a:lnTo>
                  <a:lnTo>
                    <a:pt x="46" y="29"/>
                  </a:lnTo>
                  <a:lnTo>
                    <a:pt x="31" y="43"/>
                  </a:lnTo>
                  <a:lnTo>
                    <a:pt x="18" y="60"/>
                  </a:lnTo>
                  <a:lnTo>
                    <a:pt x="9" y="79"/>
                  </a:lnTo>
                  <a:lnTo>
                    <a:pt x="3" y="100"/>
                  </a:lnTo>
                  <a:lnTo>
                    <a:pt x="8" y="104"/>
                  </a:lnTo>
                  <a:lnTo>
                    <a:pt x="13" y="108"/>
                  </a:lnTo>
                  <a:lnTo>
                    <a:pt x="20" y="111"/>
                  </a:lnTo>
                  <a:lnTo>
                    <a:pt x="27" y="115"/>
                  </a:lnTo>
                  <a:lnTo>
                    <a:pt x="31" y="96"/>
                  </a:lnTo>
                  <a:lnTo>
                    <a:pt x="38" y="80"/>
                  </a:lnTo>
                  <a:lnTo>
                    <a:pt x="47" y="65"/>
                  </a:lnTo>
                  <a:lnTo>
                    <a:pt x="59" y="52"/>
                  </a:lnTo>
                  <a:lnTo>
                    <a:pt x="73" y="42"/>
                  </a:lnTo>
                  <a:lnTo>
                    <a:pt x="88" y="34"/>
                  </a:lnTo>
                  <a:lnTo>
                    <a:pt x="107" y="29"/>
                  </a:lnTo>
                  <a:lnTo>
                    <a:pt x="125" y="27"/>
                  </a:lnTo>
                  <a:lnTo>
                    <a:pt x="145" y="29"/>
                  </a:lnTo>
                  <a:lnTo>
                    <a:pt x="163" y="35"/>
                  </a:lnTo>
                  <a:lnTo>
                    <a:pt x="180" y="44"/>
                  </a:lnTo>
                  <a:lnTo>
                    <a:pt x="194" y="56"/>
                  </a:lnTo>
                  <a:lnTo>
                    <a:pt x="206" y="71"/>
                  </a:lnTo>
                  <a:lnTo>
                    <a:pt x="215" y="88"/>
                  </a:lnTo>
                  <a:lnTo>
                    <a:pt x="221" y="106"/>
                  </a:lnTo>
                  <a:lnTo>
                    <a:pt x="223" y="126"/>
                  </a:lnTo>
                  <a:lnTo>
                    <a:pt x="221" y="146"/>
                  </a:lnTo>
                  <a:lnTo>
                    <a:pt x="215" y="164"/>
                  </a:lnTo>
                  <a:lnTo>
                    <a:pt x="206" y="181"/>
                  </a:lnTo>
                  <a:lnTo>
                    <a:pt x="194" y="196"/>
                  </a:lnTo>
                  <a:lnTo>
                    <a:pt x="180" y="208"/>
                  </a:lnTo>
                  <a:lnTo>
                    <a:pt x="163" y="217"/>
                  </a:lnTo>
                  <a:lnTo>
                    <a:pt x="145" y="223"/>
                  </a:lnTo>
                  <a:lnTo>
                    <a:pt x="125" y="225"/>
                  </a:lnTo>
                  <a:lnTo>
                    <a:pt x="106" y="223"/>
                  </a:lnTo>
                  <a:lnTo>
                    <a:pt x="86" y="217"/>
                  </a:lnTo>
                  <a:lnTo>
                    <a:pt x="70" y="208"/>
                  </a:lnTo>
                  <a:lnTo>
                    <a:pt x="55" y="196"/>
                  </a:lnTo>
                  <a:lnTo>
                    <a:pt x="43" y="181"/>
                  </a:lnTo>
                  <a:lnTo>
                    <a:pt x="34" y="164"/>
                  </a:lnTo>
                  <a:lnTo>
                    <a:pt x="28" y="14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27" y="120"/>
                  </a:lnTo>
                  <a:lnTo>
                    <a:pt x="27" y="117"/>
                  </a:lnTo>
                  <a:lnTo>
                    <a:pt x="27" y="115"/>
                  </a:lnTo>
                  <a:lnTo>
                    <a:pt x="20" y="111"/>
                  </a:lnTo>
                  <a:lnTo>
                    <a:pt x="13" y="108"/>
                  </a:lnTo>
                  <a:lnTo>
                    <a:pt x="8" y="104"/>
                  </a:lnTo>
                  <a:lnTo>
                    <a:pt x="3" y="100"/>
                  </a:lnTo>
                  <a:lnTo>
                    <a:pt x="2" y="106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0" y="126"/>
                  </a:lnTo>
                  <a:lnTo>
                    <a:pt x="2" y="151"/>
                  </a:lnTo>
                  <a:lnTo>
                    <a:pt x="10" y="174"/>
                  </a:lnTo>
                  <a:lnTo>
                    <a:pt x="21" y="196"/>
                  </a:lnTo>
                  <a:lnTo>
                    <a:pt x="36" y="215"/>
                  </a:lnTo>
                  <a:lnTo>
                    <a:pt x="55" y="230"/>
                  </a:lnTo>
                  <a:lnTo>
                    <a:pt x="77" y="241"/>
                  </a:lnTo>
                  <a:lnTo>
                    <a:pt x="100" y="249"/>
                  </a:lnTo>
                  <a:lnTo>
                    <a:pt x="125" y="252"/>
                  </a:lnTo>
                  <a:lnTo>
                    <a:pt x="150" y="249"/>
                  </a:lnTo>
                  <a:lnTo>
                    <a:pt x="174" y="241"/>
                  </a:lnTo>
                  <a:lnTo>
                    <a:pt x="194" y="230"/>
                  </a:lnTo>
                  <a:lnTo>
                    <a:pt x="213" y="215"/>
                  </a:lnTo>
                  <a:lnTo>
                    <a:pt x="228" y="196"/>
                  </a:lnTo>
                  <a:lnTo>
                    <a:pt x="239" y="174"/>
                  </a:lnTo>
                  <a:lnTo>
                    <a:pt x="247" y="151"/>
                  </a:lnTo>
                  <a:lnTo>
                    <a:pt x="250" y="126"/>
                  </a:lnTo>
                  <a:lnTo>
                    <a:pt x="247" y="101"/>
                  </a:lnTo>
                  <a:lnTo>
                    <a:pt x="239" y="78"/>
                  </a:lnTo>
                  <a:lnTo>
                    <a:pt x="228" y="56"/>
                  </a:lnTo>
                  <a:lnTo>
                    <a:pt x="213" y="37"/>
                  </a:lnTo>
                  <a:lnTo>
                    <a:pt x="194" y="22"/>
                  </a:lnTo>
                  <a:lnTo>
                    <a:pt x="174" y="11"/>
                  </a:lnTo>
                  <a:lnTo>
                    <a:pt x="150" y="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86"/>
            <p:cNvSpPr>
              <a:spLocks/>
            </p:cNvSpPr>
            <p:nvPr/>
          </p:nvSpPr>
          <p:spPr bwMode="auto">
            <a:xfrm>
              <a:off x="3329" y="3834"/>
              <a:ext cx="88" cy="88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42" y="13"/>
                </a:cxn>
                <a:cxn ang="0">
                  <a:pos x="18" y="35"/>
                </a:cxn>
                <a:cxn ang="0">
                  <a:pos x="4" y="64"/>
                </a:cxn>
                <a:cxn ang="0">
                  <a:pos x="3" y="81"/>
                </a:cxn>
                <a:cxn ang="0">
                  <a:pos x="7" y="82"/>
                </a:cxn>
                <a:cxn ang="0">
                  <a:pos x="12" y="69"/>
                </a:cxn>
                <a:cxn ang="0">
                  <a:pos x="25" y="41"/>
                </a:cxn>
                <a:cxn ang="0">
                  <a:pos x="45" y="20"/>
                </a:cxn>
                <a:cxn ang="0">
                  <a:pos x="73" y="9"/>
                </a:cxn>
                <a:cxn ang="0">
                  <a:pos x="105" y="9"/>
                </a:cxn>
                <a:cxn ang="0">
                  <a:pos x="133" y="21"/>
                </a:cxn>
                <a:cxn ang="0">
                  <a:pos x="154" y="42"/>
                </a:cxn>
                <a:cxn ang="0">
                  <a:pos x="166" y="71"/>
                </a:cxn>
                <a:cxn ang="0">
                  <a:pos x="166" y="103"/>
                </a:cxn>
                <a:cxn ang="0">
                  <a:pos x="154" y="131"/>
                </a:cxn>
                <a:cxn ang="0">
                  <a:pos x="133" y="153"/>
                </a:cxn>
                <a:cxn ang="0">
                  <a:pos x="105" y="164"/>
                </a:cxn>
                <a:cxn ang="0">
                  <a:pos x="73" y="164"/>
                </a:cxn>
                <a:cxn ang="0">
                  <a:pos x="44" y="153"/>
                </a:cxn>
                <a:cxn ang="0">
                  <a:pos x="23" y="131"/>
                </a:cxn>
                <a:cxn ang="0">
                  <a:pos x="11" y="103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7" y="82"/>
                </a:cxn>
                <a:cxn ang="0">
                  <a:pos x="3" y="81"/>
                </a:cxn>
                <a:cxn ang="0">
                  <a:pos x="0" y="81"/>
                </a:cxn>
                <a:cxn ang="0">
                  <a:pos x="0" y="85"/>
                </a:cxn>
                <a:cxn ang="0">
                  <a:pos x="3" y="104"/>
                </a:cxn>
                <a:cxn ang="0">
                  <a:pos x="15" y="137"/>
                </a:cxn>
                <a:cxn ang="0">
                  <a:pos x="40" y="160"/>
                </a:cxn>
                <a:cxn ang="0">
                  <a:pos x="71" y="172"/>
                </a:cxn>
                <a:cxn ang="0">
                  <a:pos x="106" y="172"/>
                </a:cxn>
                <a:cxn ang="0">
                  <a:pos x="139" y="160"/>
                </a:cxn>
                <a:cxn ang="0">
                  <a:pos x="162" y="137"/>
                </a:cxn>
                <a:cxn ang="0">
                  <a:pos x="174" y="104"/>
                </a:cxn>
                <a:cxn ang="0">
                  <a:pos x="174" y="70"/>
                </a:cxn>
                <a:cxn ang="0">
                  <a:pos x="162" y="38"/>
                </a:cxn>
                <a:cxn ang="0">
                  <a:pos x="139" y="14"/>
                </a:cxn>
                <a:cxn ang="0">
                  <a:pos x="106" y="2"/>
                </a:cxn>
              </a:cxnLst>
              <a:rect l="0" t="0" r="r" b="b"/>
              <a:pathLst>
                <a:path w="177" h="175">
                  <a:moveTo>
                    <a:pt x="89" y="0"/>
                  </a:moveTo>
                  <a:lnTo>
                    <a:pt x="72" y="1"/>
                  </a:lnTo>
                  <a:lnTo>
                    <a:pt x="57" y="5"/>
                  </a:lnTo>
                  <a:lnTo>
                    <a:pt x="42" y="13"/>
                  </a:lnTo>
                  <a:lnTo>
                    <a:pt x="29" y="23"/>
                  </a:lnTo>
                  <a:lnTo>
                    <a:pt x="18" y="35"/>
                  </a:lnTo>
                  <a:lnTo>
                    <a:pt x="10" y="49"/>
                  </a:lnTo>
                  <a:lnTo>
                    <a:pt x="4" y="64"/>
                  </a:lnTo>
                  <a:lnTo>
                    <a:pt x="0" y="80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10" y="84"/>
                  </a:lnTo>
                  <a:lnTo>
                    <a:pt x="12" y="69"/>
                  </a:lnTo>
                  <a:lnTo>
                    <a:pt x="17" y="54"/>
                  </a:lnTo>
                  <a:lnTo>
                    <a:pt x="25" y="41"/>
                  </a:lnTo>
                  <a:lnTo>
                    <a:pt x="34" y="29"/>
                  </a:lnTo>
                  <a:lnTo>
                    <a:pt x="45" y="20"/>
                  </a:lnTo>
                  <a:lnTo>
                    <a:pt x="59" y="13"/>
                  </a:lnTo>
                  <a:lnTo>
                    <a:pt x="73" y="9"/>
                  </a:lnTo>
                  <a:lnTo>
                    <a:pt x="89" y="8"/>
                  </a:lnTo>
                  <a:lnTo>
                    <a:pt x="105" y="9"/>
                  </a:lnTo>
                  <a:lnTo>
                    <a:pt x="119" y="13"/>
                  </a:lnTo>
                  <a:lnTo>
                    <a:pt x="133" y="21"/>
                  </a:lnTo>
                  <a:lnTo>
                    <a:pt x="144" y="31"/>
                  </a:lnTo>
                  <a:lnTo>
                    <a:pt x="154" y="42"/>
                  </a:lnTo>
                  <a:lnTo>
                    <a:pt x="162" y="56"/>
                  </a:lnTo>
                  <a:lnTo>
                    <a:pt x="166" y="71"/>
                  </a:lnTo>
                  <a:lnTo>
                    <a:pt x="168" y="87"/>
                  </a:lnTo>
                  <a:lnTo>
                    <a:pt x="166" y="103"/>
                  </a:lnTo>
                  <a:lnTo>
                    <a:pt x="162" y="118"/>
                  </a:lnTo>
                  <a:lnTo>
                    <a:pt x="154" y="131"/>
                  </a:lnTo>
                  <a:lnTo>
                    <a:pt x="144" y="142"/>
                  </a:lnTo>
                  <a:lnTo>
                    <a:pt x="133" y="153"/>
                  </a:lnTo>
                  <a:lnTo>
                    <a:pt x="119" y="160"/>
                  </a:lnTo>
                  <a:lnTo>
                    <a:pt x="105" y="164"/>
                  </a:lnTo>
                  <a:lnTo>
                    <a:pt x="89" y="165"/>
                  </a:lnTo>
                  <a:lnTo>
                    <a:pt x="73" y="164"/>
                  </a:lnTo>
                  <a:lnTo>
                    <a:pt x="58" y="160"/>
                  </a:lnTo>
                  <a:lnTo>
                    <a:pt x="44" y="153"/>
                  </a:lnTo>
                  <a:lnTo>
                    <a:pt x="33" y="142"/>
                  </a:lnTo>
                  <a:lnTo>
                    <a:pt x="23" y="131"/>
                  </a:lnTo>
                  <a:lnTo>
                    <a:pt x="15" y="118"/>
                  </a:lnTo>
                  <a:lnTo>
                    <a:pt x="11" y="103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4"/>
                  </a:lnTo>
                  <a:lnTo>
                    <a:pt x="7" y="82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104"/>
                  </a:lnTo>
                  <a:lnTo>
                    <a:pt x="7" y="122"/>
                  </a:lnTo>
                  <a:lnTo>
                    <a:pt x="15" y="137"/>
                  </a:lnTo>
                  <a:lnTo>
                    <a:pt x="26" y="149"/>
                  </a:lnTo>
                  <a:lnTo>
                    <a:pt x="40" y="160"/>
                  </a:lnTo>
                  <a:lnTo>
                    <a:pt x="55" y="168"/>
                  </a:lnTo>
                  <a:lnTo>
                    <a:pt x="71" y="172"/>
                  </a:lnTo>
                  <a:lnTo>
                    <a:pt x="89" y="175"/>
                  </a:lnTo>
                  <a:lnTo>
                    <a:pt x="106" y="172"/>
                  </a:lnTo>
                  <a:lnTo>
                    <a:pt x="124" y="168"/>
                  </a:lnTo>
                  <a:lnTo>
                    <a:pt x="139" y="160"/>
                  </a:lnTo>
                  <a:lnTo>
                    <a:pt x="151" y="149"/>
                  </a:lnTo>
                  <a:lnTo>
                    <a:pt x="162" y="137"/>
                  </a:lnTo>
                  <a:lnTo>
                    <a:pt x="170" y="122"/>
                  </a:lnTo>
                  <a:lnTo>
                    <a:pt x="174" y="104"/>
                  </a:lnTo>
                  <a:lnTo>
                    <a:pt x="177" y="87"/>
                  </a:lnTo>
                  <a:lnTo>
                    <a:pt x="174" y="70"/>
                  </a:lnTo>
                  <a:lnTo>
                    <a:pt x="170" y="53"/>
                  </a:lnTo>
                  <a:lnTo>
                    <a:pt x="162" y="38"/>
                  </a:lnTo>
                  <a:lnTo>
                    <a:pt x="151" y="25"/>
                  </a:lnTo>
                  <a:lnTo>
                    <a:pt x="139" y="14"/>
                  </a:lnTo>
                  <a:lnTo>
                    <a:pt x="124" y="6"/>
                  </a:lnTo>
                  <a:lnTo>
                    <a:pt x="106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87"/>
            <p:cNvSpPr>
              <a:spLocks/>
            </p:cNvSpPr>
            <p:nvPr/>
          </p:nvSpPr>
          <p:spPr bwMode="auto">
            <a:xfrm>
              <a:off x="3279" y="3856"/>
              <a:ext cx="66" cy="24"/>
            </a:xfrm>
            <a:custGeom>
              <a:avLst/>
              <a:gdLst/>
              <a:ahLst/>
              <a:cxnLst>
                <a:cxn ang="0">
                  <a:pos x="9" y="49"/>
                </a:cxn>
                <a:cxn ang="0">
                  <a:pos x="122" y="49"/>
                </a:cxn>
                <a:cxn ang="0">
                  <a:pos x="132" y="0"/>
                </a:cxn>
                <a:cxn ang="0">
                  <a:pos x="0" y="0"/>
                </a:cxn>
                <a:cxn ang="0">
                  <a:pos x="9" y="49"/>
                </a:cxn>
              </a:cxnLst>
              <a:rect l="0" t="0" r="r" b="b"/>
              <a:pathLst>
                <a:path w="132" h="49">
                  <a:moveTo>
                    <a:pt x="9" y="49"/>
                  </a:moveTo>
                  <a:lnTo>
                    <a:pt x="122" y="49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88"/>
            <p:cNvSpPr>
              <a:spLocks/>
            </p:cNvSpPr>
            <p:nvPr/>
          </p:nvSpPr>
          <p:spPr bwMode="auto">
            <a:xfrm>
              <a:off x="3367" y="3815"/>
              <a:ext cx="283" cy="126"/>
            </a:xfrm>
            <a:custGeom>
              <a:avLst/>
              <a:gdLst/>
              <a:ahLst/>
              <a:cxnLst>
                <a:cxn ang="0">
                  <a:pos x="537" y="23"/>
                </a:cxn>
                <a:cxn ang="0">
                  <a:pos x="553" y="31"/>
                </a:cxn>
                <a:cxn ang="0">
                  <a:pos x="563" y="43"/>
                </a:cxn>
                <a:cxn ang="0">
                  <a:pos x="567" y="53"/>
                </a:cxn>
                <a:cxn ang="0">
                  <a:pos x="567" y="88"/>
                </a:cxn>
                <a:cxn ang="0">
                  <a:pos x="0" y="254"/>
                </a:cxn>
                <a:cxn ang="0">
                  <a:pos x="5" y="235"/>
                </a:cxn>
                <a:cxn ang="0">
                  <a:pos x="43" y="235"/>
                </a:cxn>
                <a:cxn ang="0">
                  <a:pos x="107" y="235"/>
                </a:cxn>
                <a:cxn ang="0">
                  <a:pos x="188" y="235"/>
                </a:cxn>
                <a:cxn ang="0">
                  <a:pos x="275" y="235"/>
                </a:cxn>
                <a:cxn ang="0">
                  <a:pos x="356" y="235"/>
                </a:cxn>
                <a:cxn ang="0">
                  <a:pos x="423" y="235"/>
                </a:cxn>
                <a:cxn ang="0">
                  <a:pos x="464" y="235"/>
                </a:cxn>
                <a:cxn ang="0">
                  <a:pos x="475" y="226"/>
                </a:cxn>
                <a:cxn ang="0">
                  <a:pos x="497" y="185"/>
                </a:cxn>
                <a:cxn ang="0">
                  <a:pos x="525" y="131"/>
                </a:cxn>
                <a:cxn ang="0">
                  <a:pos x="545" y="90"/>
                </a:cxn>
                <a:cxn ang="0">
                  <a:pos x="549" y="78"/>
                </a:cxn>
                <a:cxn ang="0">
                  <a:pos x="549" y="61"/>
                </a:cxn>
                <a:cxn ang="0">
                  <a:pos x="549" y="54"/>
                </a:cxn>
                <a:cxn ang="0">
                  <a:pos x="538" y="42"/>
                </a:cxn>
                <a:cxn ang="0">
                  <a:pos x="515" y="40"/>
                </a:cxn>
                <a:cxn ang="0">
                  <a:pos x="470" y="37"/>
                </a:cxn>
                <a:cxn ang="0">
                  <a:pos x="401" y="35"/>
                </a:cxn>
                <a:cxn ang="0">
                  <a:pos x="320" y="31"/>
                </a:cxn>
                <a:cxn ang="0">
                  <a:pos x="233" y="27"/>
                </a:cxn>
                <a:cxn ang="0">
                  <a:pos x="152" y="23"/>
                </a:cxn>
                <a:cxn ang="0">
                  <a:pos x="87" y="20"/>
                </a:cxn>
                <a:cxn ang="0">
                  <a:pos x="46" y="18"/>
                </a:cxn>
                <a:cxn ang="0">
                  <a:pos x="39" y="0"/>
                </a:cxn>
                <a:cxn ang="0">
                  <a:pos x="60" y="1"/>
                </a:cxn>
                <a:cxn ang="0">
                  <a:pos x="112" y="4"/>
                </a:cxn>
                <a:cxn ang="0">
                  <a:pos x="186" y="7"/>
                </a:cxn>
                <a:cxn ang="0">
                  <a:pos x="272" y="11"/>
                </a:cxn>
                <a:cxn ang="0">
                  <a:pos x="359" y="15"/>
                </a:cxn>
                <a:cxn ang="0">
                  <a:pos x="437" y="19"/>
                </a:cxn>
                <a:cxn ang="0">
                  <a:pos x="496" y="21"/>
                </a:cxn>
                <a:cxn ang="0">
                  <a:pos x="526" y="22"/>
                </a:cxn>
              </a:cxnLst>
              <a:rect l="0" t="0" r="r" b="b"/>
              <a:pathLst>
                <a:path w="567" h="254">
                  <a:moveTo>
                    <a:pt x="526" y="22"/>
                  </a:moveTo>
                  <a:lnTo>
                    <a:pt x="537" y="23"/>
                  </a:lnTo>
                  <a:lnTo>
                    <a:pt x="547" y="27"/>
                  </a:lnTo>
                  <a:lnTo>
                    <a:pt x="553" y="31"/>
                  </a:lnTo>
                  <a:lnTo>
                    <a:pt x="559" y="36"/>
                  </a:lnTo>
                  <a:lnTo>
                    <a:pt x="563" y="43"/>
                  </a:lnTo>
                  <a:lnTo>
                    <a:pt x="565" y="49"/>
                  </a:lnTo>
                  <a:lnTo>
                    <a:pt x="567" y="53"/>
                  </a:lnTo>
                  <a:lnTo>
                    <a:pt x="567" y="58"/>
                  </a:lnTo>
                  <a:lnTo>
                    <a:pt x="567" y="88"/>
                  </a:lnTo>
                  <a:lnTo>
                    <a:pt x="482" y="254"/>
                  </a:lnTo>
                  <a:lnTo>
                    <a:pt x="0" y="254"/>
                  </a:lnTo>
                  <a:lnTo>
                    <a:pt x="0" y="235"/>
                  </a:lnTo>
                  <a:lnTo>
                    <a:pt x="5" y="235"/>
                  </a:lnTo>
                  <a:lnTo>
                    <a:pt x="20" y="235"/>
                  </a:lnTo>
                  <a:lnTo>
                    <a:pt x="43" y="235"/>
                  </a:lnTo>
                  <a:lnTo>
                    <a:pt x="72" y="235"/>
                  </a:lnTo>
                  <a:lnTo>
                    <a:pt x="107" y="235"/>
                  </a:lnTo>
                  <a:lnTo>
                    <a:pt x="147" y="235"/>
                  </a:lnTo>
                  <a:lnTo>
                    <a:pt x="188" y="235"/>
                  </a:lnTo>
                  <a:lnTo>
                    <a:pt x="232" y="235"/>
                  </a:lnTo>
                  <a:lnTo>
                    <a:pt x="275" y="235"/>
                  </a:lnTo>
                  <a:lnTo>
                    <a:pt x="317" y="235"/>
                  </a:lnTo>
                  <a:lnTo>
                    <a:pt x="356" y="235"/>
                  </a:lnTo>
                  <a:lnTo>
                    <a:pt x="392" y="235"/>
                  </a:lnTo>
                  <a:lnTo>
                    <a:pt x="423" y="235"/>
                  </a:lnTo>
                  <a:lnTo>
                    <a:pt x="447" y="235"/>
                  </a:lnTo>
                  <a:lnTo>
                    <a:pt x="464" y="235"/>
                  </a:lnTo>
                  <a:lnTo>
                    <a:pt x="470" y="235"/>
                  </a:lnTo>
                  <a:lnTo>
                    <a:pt x="475" y="226"/>
                  </a:lnTo>
                  <a:lnTo>
                    <a:pt x="484" y="208"/>
                  </a:lnTo>
                  <a:lnTo>
                    <a:pt x="497" y="185"/>
                  </a:lnTo>
                  <a:lnTo>
                    <a:pt x="511" y="157"/>
                  </a:lnTo>
                  <a:lnTo>
                    <a:pt x="525" y="131"/>
                  </a:lnTo>
                  <a:lnTo>
                    <a:pt x="537" y="107"/>
                  </a:lnTo>
                  <a:lnTo>
                    <a:pt x="545" y="90"/>
                  </a:lnTo>
                  <a:lnTo>
                    <a:pt x="549" y="83"/>
                  </a:lnTo>
                  <a:lnTo>
                    <a:pt x="549" y="78"/>
                  </a:lnTo>
                  <a:lnTo>
                    <a:pt x="549" y="69"/>
                  </a:lnTo>
                  <a:lnTo>
                    <a:pt x="549" y="61"/>
                  </a:lnTo>
                  <a:lnTo>
                    <a:pt x="549" y="58"/>
                  </a:lnTo>
                  <a:lnTo>
                    <a:pt x="549" y="54"/>
                  </a:lnTo>
                  <a:lnTo>
                    <a:pt x="545" y="48"/>
                  </a:lnTo>
                  <a:lnTo>
                    <a:pt x="538" y="42"/>
                  </a:lnTo>
                  <a:lnTo>
                    <a:pt x="526" y="40"/>
                  </a:lnTo>
                  <a:lnTo>
                    <a:pt x="515" y="40"/>
                  </a:lnTo>
                  <a:lnTo>
                    <a:pt x="496" y="38"/>
                  </a:lnTo>
                  <a:lnTo>
                    <a:pt x="470" y="37"/>
                  </a:lnTo>
                  <a:lnTo>
                    <a:pt x="438" y="36"/>
                  </a:lnTo>
                  <a:lnTo>
                    <a:pt x="401" y="35"/>
                  </a:lnTo>
                  <a:lnTo>
                    <a:pt x="362" y="33"/>
                  </a:lnTo>
                  <a:lnTo>
                    <a:pt x="320" y="31"/>
                  </a:lnTo>
                  <a:lnTo>
                    <a:pt x="277" y="29"/>
                  </a:lnTo>
                  <a:lnTo>
                    <a:pt x="233" y="27"/>
                  </a:lnTo>
                  <a:lnTo>
                    <a:pt x="192" y="25"/>
                  </a:lnTo>
                  <a:lnTo>
                    <a:pt x="152" y="23"/>
                  </a:lnTo>
                  <a:lnTo>
                    <a:pt x="118" y="21"/>
                  </a:lnTo>
                  <a:lnTo>
                    <a:pt x="87" y="20"/>
                  </a:lnTo>
                  <a:lnTo>
                    <a:pt x="64" y="19"/>
                  </a:lnTo>
                  <a:lnTo>
                    <a:pt x="46" y="18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60" y="1"/>
                  </a:lnTo>
                  <a:lnTo>
                    <a:pt x="83" y="3"/>
                  </a:lnTo>
                  <a:lnTo>
                    <a:pt x="112" y="4"/>
                  </a:lnTo>
                  <a:lnTo>
                    <a:pt x="148" y="5"/>
                  </a:lnTo>
                  <a:lnTo>
                    <a:pt x="186" y="7"/>
                  </a:lnTo>
                  <a:lnTo>
                    <a:pt x="228" y="10"/>
                  </a:lnTo>
                  <a:lnTo>
                    <a:pt x="272" y="11"/>
                  </a:lnTo>
                  <a:lnTo>
                    <a:pt x="316" y="13"/>
                  </a:lnTo>
                  <a:lnTo>
                    <a:pt x="359" y="15"/>
                  </a:lnTo>
                  <a:lnTo>
                    <a:pt x="399" y="18"/>
                  </a:lnTo>
                  <a:lnTo>
                    <a:pt x="437" y="19"/>
                  </a:lnTo>
                  <a:lnTo>
                    <a:pt x="469" y="20"/>
                  </a:lnTo>
                  <a:lnTo>
                    <a:pt x="496" y="21"/>
                  </a:lnTo>
                  <a:lnTo>
                    <a:pt x="515" y="22"/>
                  </a:lnTo>
                  <a:lnTo>
                    <a:pt x="52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89"/>
            <p:cNvSpPr>
              <a:spLocks/>
            </p:cNvSpPr>
            <p:nvPr/>
          </p:nvSpPr>
          <p:spPr bwMode="auto">
            <a:xfrm>
              <a:off x="3596" y="3926"/>
              <a:ext cx="28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38"/>
                </a:cxn>
                <a:cxn ang="0">
                  <a:pos x="8" y="47"/>
                </a:cxn>
                <a:cxn ang="0">
                  <a:pos x="17" y="53"/>
                </a:cxn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8"/>
                </a:cxn>
                <a:cxn ang="0">
                  <a:pos x="55" y="27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7"/>
                </a:cxn>
              </a:cxnLst>
              <a:rect l="0" t="0" r="r" b="b"/>
              <a:pathLst>
                <a:path w="55" h="55">
                  <a:moveTo>
                    <a:pt x="0" y="27"/>
                  </a:move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8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90"/>
            <p:cNvSpPr>
              <a:spLocks/>
            </p:cNvSpPr>
            <p:nvPr/>
          </p:nvSpPr>
          <p:spPr bwMode="auto">
            <a:xfrm>
              <a:off x="3355" y="3856"/>
              <a:ext cx="42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" y="50"/>
                </a:cxn>
                <a:cxn ang="0">
                  <a:pos x="4" y="58"/>
                </a:cxn>
                <a:cxn ang="0">
                  <a:pos x="7" y="65"/>
                </a:cxn>
                <a:cxn ang="0">
                  <a:pos x="12" y="71"/>
                </a:cxn>
                <a:cxn ang="0">
                  <a:pos x="18" y="76"/>
                </a:cxn>
                <a:cxn ang="0">
                  <a:pos x="24" y="80"/>
                </a:cxn>
                <a:cxn ang="0">
                  <a:pos x="33" y="82"/>
                </a:cxn>
                <a:cxn ang="0">
                  <a:pos x="41" y="83"/>
                </a:cxn>
                <a:cxn ang="0">
                  <a:pos x="50" y="82"/>
                </a:cxn>
                <a:cxn ang="0">
                  <a:pos x="58" y="80"/>
                </a:cxn>
                <a:cxn ang="0">
                  <a:pos x="65" y="76"/>
                </a:cxn>
                <a:cxn ang="0">
                  <a:pos x="71" y="71"/>
                </a:cxn>
                <a:cxn ang="0">
                  <a:pos x="76" y="65"/>
                </a:cxn>
                <a:cxn ang="0">
                  <a:pos x="80" y="58"/>
                </a:cxn>
                <a:cxn ang="0">
                  <a:pos x="82" y="50"/>
                </a:cxn>
                <a:cxn ang="0">
                  <a:pos x="83" y="42"/>
                </a:cxn>
                <a:cxn ang="0">
                  <a:pos x="82" y="34"/>
                </a:cxn>
                <a:cxn ang="0">
                  <a:pos x="80" y="26"/>
                </a:cxn>
                <a:cxn ang="0">
                  <a:pos x="76" y="19"/>
                </a:cxn>
                <a:cxn ang="0">
                  <a:pos x="71" y="12"/>
                </a:cxn>
                <a:cxn ang="0">
                  <a:pos x="65" y="7"/>
                </a:cxn>
                <a:cxn ang="0">
                  <a:pos x="58" y="4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4" y="4"/>
                </a:cxn>
                <a:cxn ang="0">
                  <a:pos x="18" y="7"/>
                </a:cxn>
                <a:cxn ang="0">
                  <a:pos x="12" y="12"/>
                </a:cxn>
                <a:cxn ang="0">
                  <a:pos x="7" y="19"/>
                </a:cxn>
                <a:cxn ang="0">
                  <a:pos x="4" y="26"/>
                </a:cxn>
                <a:cxn ang="0">
                  <a:pos x="1" y="34"/>
                </a:cxn>
                <a:cxn ang="0">
                  <a:pos x="0" y="42"/>
                </a:cxn>
              </a:cxnLst>
              <a:rect l="0" t="0" r="r" b="b"/>
              <a:pathLst>
                <a:path w="83" h="83">
                  <a:moveTo>
                    <a:pt x="0" y="42"/>
                  </a:moveTo>
                  <a:lnTo>
                    <a:pt x="1" y="50"/>
                  </a:lnTo>
                  <a:lnTo>
                    <a:pt x="4" y="58"/>
                  </a:lnTo>
                  <a:lnTo>
                    <a:pt x="7" y="65"/>
                  </a:lnTo>
                  <a:lnTo>
                    <a:pt x="12" y="71"/>
                  </a:lnTo>
                  <a:lnTo>
                    <a:pt x="18" y="76"/>
                  </a:lnTo>
                  <a:lnTo>
                    <a:pt x="24" y="80"/>
                  </a:lnTo>
                  <a:lnTo>
                    <a:pt x="33" y="82"/>
                  </a:lnTo>
                  <a:lnTo>
                    <a:pt x="41" y="83"/>
                  </a:lnTo>
                  <a:lnTo>
                    <a:pt x="50" y="82"/>
                  </a:lnTo>
                  <a:lnTo>
                    <a:pt x="58" y="80"/>
                  </a:lnTo>
                  <a:lnTo>
                    <a:pt x="65" y="76"/>
                  </a:lnTo>
                  <a:lnTo>
                    <a:pt x="71" y="71"/>
                  </a:lnTo>
                  <a:lnTo>
                    <a:pt x="76" y="65"/>
                  </a:lnTo>
                  <a:lnTo>
                    <a:pt x="80" y="58"/>
                  </a:lnTo>
                  <a:lnTo>
                    <a:pt x="82" y="50"/>
                  </a:lnTo>
                  <a:lnTo>
                    <a:pt x="83" y="42"/>
                  </a:lnTo>
                  <a:lnTo>
                    <a:pt x="82" y="34"/>
                  </a:lnTo>
                  <a:lnTo>
                    <a:pt x="80" y="26"/>
                  </a:lnTo>
                  <a:lnTo>
                    <a:pt x="76" y="19"/>
                  </a:lnTo>
                  <a:lnTo>
                    <a:pt x="71" y="12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4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91"/>
            <p:cNvSpPr>
              <a:spLocks/>
            </p:cNvSpPr>
            <p:nvPr/>
          </p:nvSpPr>
          <p:spPr bwMode="auto">
            <a:xfrm>
              <a:off x="2965" y="3097"/>
              <a:ext cx="249" cy="210"/>
            </a:xfrm>
            <a:custGeom>
              <a:avLst/>
              <a:gdLst/>
              <a:ahLst/>
              <a:cxnLst>
                <a:cxn ang="0">
                  <a:pos x="112" y="92"/>
                </a:cxn>
                <a:cxn ang="0">
                  <a:pos x="57" y="147"/>
                </a:cxn>
                <a:cxn ang="0">
                  <a:pos x="22" y="199"/>
                </a:cxn>
                <a:cxn ang="0">
                  <a:pos x="6" y="244"/>
                </a:cxn>
                <a:cxn ang="0">
                  <a:pos x="0" y="295"/>
                </a:cxn>
                <a:cxn ang="0">
                  <a:pos x="13" y="347"/>
                </a:cxn>
                <a:cxn ang="0">
                  <a:pos x="38" y="380"/>
                </a:cxn>
                <a:cxn ang="0">
                  <a:pos x="70" y="401"/>
                </a:cxn>
                <a:cxn ang="0">
                  <a:pos x="98" y="413"/>
                </a:cxn>
                <a:cxn ang="0">
                  <a:pos x="115" y="418"/>
                </a:cxn>
                <a:cxn ang="0">
                  <a:pos x="121" y="418"/>
                </a:cxn>
                <a:cxn ang="0">
                  <a:pos x="127" y="418"/>
                </a:cxn>
                <a:cxn ang="0">
                  <a:pos x="133" y="415"/>
                </a:cxn>
                <a:cxn ang="0">
                  <a:pos x="155" y="403"/>
                </a:cxn>
                <a:cxn ang="0">
                  <a:pos x="191" y="383"/>
                </a:cxn>
                <a:cxn ang="0">
                  <a:pos x="241" y="358"/>
                </a:cxn>
                <a:cxn ang="0">
                  <a:pos x="295" y="329"/>
                </a:cxn>
                <a:cxn ang="0">
                  <a:pos x="352" y="301"/>
                </a:cxn>
                <a:cxn ang="0">
                  <a:pos x="403" y="273"/>
                </a:cxn>
                <a:cxn ang="0">
                  <a:pos x="446" y="251"/>
                </a:cxn>
                <a:cxn ang="0">
                  <a:pos x="478" y="229"/>
                </a:cxn>
                <a:cxn ang="0">
                  <a:pos x="496" y="188"/>
                </a:cxn>
                <a:cxn ang="0">
                  <a:pos x="497" y="139"/>
                </a:cxn>
                <a:cxn ang="0">
                  <a:pos x="492" y="99"/>
                </a:cxn>
                <a:cxn ang="0">
                  <a:pos x="489" y="86"/>
                </a:cxn>
                <a:cxn ang="0">
                  <a:pos x="489" y="83"/>
                </a:cxn>
                <a:cxn ang="0">
                  <a:pos x="477" y="67"/>
                </a:cxn>
                <a:cxn ang="0">
                  <a:pos x="453" y="40"/>
                </a:cxn>
                <a:cxn ang="0">
                  <a:pos x="425" y="21"/>
                </a:cxn>
                <a:cxn ang="0">
                  <a:pos x="394" y="8"/>
                </a:cxn>
                <a:cxn ang="0">
                  <a:pos x="357" y="0"/>
                </a:cxn>
                <a:cxn ang="0">
                  <a:pos x="317" y="0"/>
                </a:cxn>
                <a:cxn ang="0">
                  <a:pos x="278" y="7"/>
                </a:cxn>
                <a:cxn ang="0">
                  <a:pos x="242" y="17"/>
                </a:cxn>
                <a:cxn ang="0">
                  <a:pos x="210" y="30"/>
                </a:cxn>
                <a:cxn ang="0">
                  <a:pos x="183" y="44"/>
                </a:cxn>
                <a:cxn ang="0">
                  <a:pos x="164" y="54"/>
                </a:cxn>
                <a:cxn ang="0">
                  <a:pos x="152" y="62"/>
                </a:cxn>
              </a:cxnLst>
              <a:rect l="0" t="0" r="r" b="b"/>
              <a:pathLst>
                <a:path w="498" h="418">
                  <a:moveTo>
                    <a:pt x="150" y="63"/>
                  </a:moveTo>
                  <a:lnTo>
                    <a:pt x="112" y="92"/>
                  </a:lnTo>
                  <a:lnTo>
                    <a:pt x="81" y="120"/>
                  </a:lnTo>
                  <a:lnTo>
                    <a:pt x="57" y="147"/>
                  </a:lnTo>
                  <a:lnTo>
                    <a:pt x="37" y="174"/>
                  </a:lnTo>
                  <a:lnTo>
                    <a:pt x="22" y="199"/>
                  </a:lnTo>
                  <a:lnTo>
                    <a:pt x="13" y="222"/>
                  </a:lnTo>
                  <a:lnTo>
                    <a:pt x="6" y="244"/>
                  </a:lnTo>
                  <a:lnTo>
                    <a:pt x="2" y="264"/>
                  </a:lnTo>
                  <a:lnTo>
                    <a:pt x="0" y="295"/>
                  </a:lnTo>
                  <a:lnTo>
                    <a:pt x="5" y="324"/>
                  </a:lnTo>
                  <a:lnTo>
                    <a:pt x="13" y="347"/>
                  </a:lnTo>
                  <a:lnTo>
                    <a:pt x="23" y="364"/>
                  </a:lnTo>
                  <a:lnTo>
                    <a:pt x="38" y="380"/>
                  </a:lnTo>
                  <a:lnTo>
                    <a:pt x="54" y="392"/>
                  </a:lnTo>
                  <a:lnTo>
                    <a:pt x="70" y="401"/>
                  </a:lnTo>
                  <a:lnTo>
                    <a:pt x="85" y="408"/>
                  </a:lnTo>
                  <a:lnTo>
                    <a:pt x="98" y="413"/>
                  </a:lnTo>
                  <a:lnTo>
                    <a:pt x="108" y="416"/>
                  </a:lnTo>
                  <a:lnTo>
                    <a:pt x="115" y="418"/>
                  </a:lnTo>
                  <a:lnTo>
                    <a:pt x="119" y="418"/>
                  </a:lnTo>
                  <a:lnTo>
                    <a:pt x="121" y="418"/>
                  </a:lnTo>
                  <a:lnTo>
                    <a:pt x="125" y="418"/>
                  </a:lnTo>
                  <a:lnTo>
                    <a:pt x="127" y="418"/>
                  </a:lnTo>
                  <a:lnTo>
                    <a:pt x="129" y="417"/>
                  </a:lnTo>
                  <a:lnTo>
                    <a:pt x="133" y="415"/>
                  </a:lnTo>
                  <a:lnTo>
                    <a:pt x="141" y="410"/>
                  </a:lnTo>
                  <a:lnTo>
                    <a:pt x="155" y="403"/>
                  </a:lnTo>
                  <a:lnTo>
                    <a:pt x="172" y="394"/>
                  </a:lnTo>
                  <a:lnTo>
                    <a:pt x="191" y="383"/>
                  </a:lnTo>
                  <a:lnTo>
                    <a:pt x="216" y="371"/>
                  </a:lnTo>
                  <a:lnTo>
                    <a:pt x="241" y="358"/>
                  </a:lnTo>
                  <a:lnTo>
                    <a:pt x="267" y="343"/>
                  </a:lnTo>
                  <a:lnTo>
                    <a:pt x="295" y="329"/>
                  </a:lnTo>
                  <a:lnTo>
                    <a:pt x="324" y="314"/>
                  </a:lnTo>
                  <a:lnTo>
                    <a:pt x="352" y="301"/>
                  </a:lnTo>
                  <a:lnTo>
                    <a:pt x="378" y="287"/>
                  </a:lnTo>
                  <a:lnTo>
                    <a:pt x="403" y="273"/>
                  </a:lnTo>
                  <a:lnTo>
                    <a:pt x="425" y="261"/>
                  </a:lnTo>
                  <a:lnTo>
                    <a:pt x="446" y="251"/>
                  </a:lnTo>
                  <a:lnTo>
                    <a:pt x="462" y="243"/>
                  </a:lnTo>
                  <a:lnTo>
                    <a:pt x="478" y="229"/>
                  </a:lnTo>
                  <a:lnTo>
                    <a:pt x="490" y="211"/>
                  </a:lnTo>
                  <a:lnTo>
                    <a:pt x="496" y="188"/>
                  </a:lnTo>
                  <a:lnTo>
                    <a:pt x="498" y="163"/>
                  </a:lnTo>
                  <a:lnTo>
                    <a:pt x="497" y="139"/>
                  </a:lnTo>
                  <a:lnTo>
                    <a:pt x="494" y="117"/>
                  </a:lnTo>
                  <a:lnTo>
                    <a:pt x="492" y="99"/>
                  </a:lnTo>
                  <a:lnTo>
                    <a:pt x="490" y="87"/>
                  </a:lnTo>
                  <a:lnTo>
                    <a:pt x="489" y="86"/>
                  </a:lnTo>
                  <a:lnTo>
                    <a:pt x="489" y="84"/>
                  </a:lnTo>
                  <a:lnTo>
                    <a:pt x="489" y="83"/>
                  </a:lnTo>
                  <a:lnTo>
                    <a:pt x="488" y="82"/>
                  </a:lnTo>
                  <a:lnTo>
                    <a:pt x="477" y="67"/>
                  </a:lnTo>
                  <a:lnTo>
                    <a:pt x="466" y="53"/>
                  </a:lnTo>
                  <a:lnTo>
                    <a:pt x="453" y="40"/>
                  </a:lnTo>
                  <a:lnTo>
                    <a:pt x="439" y="30"/>
                  </a:lnTo>
                  <a:lnTo>
                    <a:pt x="425" y="21"/>
                  </a:lnTo>
                  <a:lnTo>
                    <a:pt x="410" y="14"/>
                  </a:lnTo>
                  <a:lnTo>
                    <a:pt x="394" y="8"/>
                  </a:lnTo>
                  <a:lnTo>
                    <a:pt x="377" y="3"/>
                  </a:lnTo>
                  <a:lnTo>
                    <a:pt x="357" y="0"/>
                  </a:lnTo>
                  <a:lnTo>
                    <a:pt x="337" y="0"/>
                  </a:lnTo>
                  <a:lnTo>
                    <a:pt x="317" y="0"/>
                  </a:lnTo>
                  <a:lnTo>
                    <a:pt x="297" y="3"/>
                  </a:lnTo>
                  <a:lnTo>
                    <a:pt x="278" y="7"/>
                  </a:lnTo>
                  <a:lnTo>
                    <a:pt x="259" y="11"/>
                  </a:lnTo>
                  <a:lnTo>
                    <a:pt x="242" y="17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6" y="37"/>
                  </a:lnTo>
                  <a:lnTo>
                    <a:pt x="183" y="44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7" y="59"/>
                  </a:lnTo>
                  <a:lnTo>
                    <a:pt x="152" y="62"/>
                  </a:lnTo>
                  <a:lnTo>
                    <a:pt x="15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92"/>
            <p:cNvSpPr>
              <a:spLocks/>
            </p:cNvSpPr>
            <p:nvPr/>
          </p:nvSpPr>
          <p:spPr bwMode="auto">
            <a:xfrm>
              <a:off x="2982" y="3114"/>
              <a:ext cx="215" cy="175"/>
            </a:xfrm>
            <a:custGeom>
              <a:avLst/>
              <a:gdLst/>
              <a:ahLst/>
              <a:cxnLst>
                <a:cxn ang="0">
                  <a:pos x="10" y="302"/>
                </a:cxn>
                <a:cxn ang="0">
                  <a:pos x="1" y="273"/>
                </a:cxn>
                <a:cxn ang="0">
                  <a:pos x="0" y="249"/>
                </a:cxn>
                <a:cxn ang="0">
                  <a:pos x="1" y="240"/>
                </a:cxn>
                <a:cxn ang="0">
                  <a:pos x="5" y="219"/>
                </a:cxn>
                <a:cxn ang="0">
                  <a:pos x="20" y="180"/>
                </a:cxn>
                <a:cxn ang="0">
                  <a:pos x="50" y="135"/>
                </a:cxn>
                <a:cxn ang="0">
                  <a:pos x="101" y="85"/>
                </a:cxn>
                <a:cxn ang="0">
                  <a:pos x="137" y="58"/>
                </a:cxn>
                <a:cxn ang="0">
                  <a:pos x="147" y="52"/>
                </a:cxn>
                <a:cxn ang="0">
                  <a:pos x="164" y="43"/>
                </a:cxn>
                <a:cxn ang="0">
                  <a:pos x="187" y="30"/>
                </a:cxn>
                <a:cxn ang="0">
                  <a:pos x="216" y="18"/>
                </a:cxn>
                <a:cxn ang="0">
                  <a:pos x="248" y="8"/>
                </a:cxn>
                <a:cxn ang="0">
                  <a:pos x="283" y="1"/>
                </a:cxn>
                <a:cxn ang="0">
                  <a:pos x="319" y="1"/>
                </a:cxn>
                <a:cxn ang="0">
                  <a:pos x="349" y="7"/>
                </a:cxn>
                <a:cxn ang="0">
                  <a:pos x="373" y="18"/>
                </a:cxn>
                <a:cxn ang="0">
                  <a:pos x="395" y="33"/>
                </a:cxn>
                <a:cxn ang="0">
                  <a:pos x="414" y="54"/>
                </a:cxn>
                <a:cxn ang="0">
                  <a:pos x="426" y="80"/>
                </a:cxn>
                <a:cxn ang="0">
                  <a:pos x="429" y="109"/>
                </a:cxn>
                <a:cxn ang="0">
                  <a:pos x="428" y="144"/>
                </a:cxn>
                <a:cxn ang="0">
                  <a:pos x="420" y="174"/>
                </a:cxn>
                <a:cxn ang="0">
                  <a:pos x="397" y="189"/>
                </a:cxn>
                <a:cxn ang="0">
                  <a:pos x="359" y="209"/>
                </a:cxn>
                <a:cxn ang="0">
                  <a:pos x="312" y="233"/>
                </a:cxn>
                <a:cxn ang="0">
                  <a:pos x="261" y="259"/>
                </a:cxn>
                <a:cxn ang="0">
                  <a:pos x="210" y="286"/>
                </a:cxn>
                <a:cxn ang="0">
                  <a:pos x="162" y="311"/>
                </a:cxn>
                <a:cxn ang="0">
                  <a:pos x="122" y="332"/>
                </a:cxn>
                <a:cxn ang="0">
                  <a:pos x="94" y="347"/>
                </a:cxn>
                <a:cxn ang="0">
                  <a:pos x="79" y="350"/>
                </a:cxn>
                <a:cxn ang="0">
                  <a:pos x="64" y="345"/>
                </a:cxn>
                <a:cxn ang="0">
                  <a:pos x="46" y="335"/>
                </a:cxn>
                <a:cxn ang="0">
                  <a:pos x="25" y="320"/>
                </a:cxn>
              </a:cxnLst>
              <a:rect l="0" t="0" r="r" b="b"/>
              <a:pathLst>
                <a:path w="429" h="351">
                  <a:moveTo>
                    <a:pt x="16" y="310"/>
                  </a:moveTo>
                  <a:lnTo>
                    <a:pt x="10" y="302"/>
                  </a:lnTo>
                  <a:lnTo>
                    <a:pt x="5" y="289"/>
                  </a:lnTo>
                  <a:lnTo>
                    <a:pt x="1" y="273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1" y="244"/>
                  </a:lnTo>
                  <a:lnTo>
                    <a:pt x="1" y="240"/>
                  </a:lnTo>
                  <a:lnTo>
                    <a:pt x="2" y="235"/>
                  </a:lnTo>
                  <a:lnTo>
                    <a:pt x="5" y="219"/>
                  </a:lnTo>
                  <a:lnTo>
                    <a:pt x="11" y="199"/>
                  </a:lnTo>
                  <a:lnTo>
                    <a:pt x="20" y="180"/>
                  </a:lnTo>
                  <a:lnTo>
                    <a:pt x="33" y="158"/>
                  </a:lnTo>
                  <a:lnTo>
                    <a:pt x="50" y="135"/>
                  </a:lnTo>
                  <a:lnTo>
                    <a:pt x="73" y="111"/>
                  </a:lnTo>
                  <a:lnTo>
                    <a:pt x="101" y="85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40" y="55"/>
                  </a:lnTo>
                  <a:lnTo>
                    <a:pt x="147" y="52"/>
                  </a:lnTo>
                  <a:lnTo>
                    <a:pt x="154" y="47"/>
                  </a:lnTo>
                  <a:lnTo>
                    <a:pt x="164" y="43"/>
                  </a:lnTo>
                  <a:lnTo>
                    <a:pt x="175" y="37"/>
                  </a:lnTo>
                  <a:lnTo>
                    <a:pt x="187" y="30"/>
                  </a:lnTo>
                  <a:lnTo>
                    <a:pt x="201" y="24"/>
                  </a:lnTo>
                  <a:lnTo>
                    <a:pt x="216" y="18"/>
                  </a:lnTo>
                  <a:lnTo>
                    <a:pt x="232" y="13"/>
                  </a:lnTo>
                  <a:lnTo>
                    <a:pt x="248" y="8"/>
                  </a:lnTo>
                  <a:lnTo>
                    <a:pt x="266" y="5"/>
                  </a:lnTo>
                  <a:lnTo>
                    <a:pt x="283" y="1"/>
                  </a:lnTo>
                  <a:lnTo>
                    <a:pt x="301" y="0"/>
                  </a:lnTo>
                  <a:lnTo>
                    <a:pt x="319" y="1"/>
                  </a:lnTo>
                  <a:lnTo>
                    <a:pt x="336" y="3"/>
                  </a:lnTo>
                  <a:lnTo>
                    <a:pt x="349" y="7"/>
                  </a:lnTo>
                  <a:lnTo>
                    <a:pt x="361" y="12"/>
                  </a:lnTo>
                  <a:lnTo>
                    <a:pt x="373" y="18"/>
                  </a:lnTo>
                  <a:lnTo>
                    <a:pt x="384" y="25"/>
                  </a:lnTo>
                  <a:lnTo>
                    <a:pt x="395" y="33"/>
                  </a:lnTo>
                  <a:lnTo>
                    <a:pt x="405" y="43"/>
                  </a:lnTo>
                  <a:lnTo>
                    <a:pt x="414" y="54"/>
                  </a:lnTo>
                  <a:lnTo>
                    <a:pt x="424" y="66"/>
                  </a:lnTo>
                  <a:lnTo>
                    <a:pt x="426" y="80"/>
                  </a:lnTo>
                  <a:lnTo>
                    <a:pt x="428" y="95"/>
                  </a:lnTo>
                  <a:lnTo>
                    <a:pt x="429" y="109"/>
                  </a:lnTo>
                  <a:lnTo>
                    <a:pt x="429" y="124"/>
                  </a:lnTo>
                  <a:lnTo>
                    <a:pt x="428" y="144"/>
                  </a:lnTo>
                  <a:lnTo>
                    <a:pt x="426" y="161"/>
                  </a:lnTo>
                  <a:lnTo>
                    <a:pt x="420" y="174"/>
                  </a:lnTo>
                  <a:lnTo>
                    <a:pt x="412" y="181"/>
                  </a:lnTo>
                  <a:lnTo>
                    <a:pt x="397" y="189"/>
                  </a:lnTo>
                  <a:lnTo>
                    <a:pt x="380" y="198"/>
                  </a:lnTo>
                  <a:lnTo>
                    <a:pt x="359" y="209"/>
                  </a:lnTo>
                  <a:lnTo>
                    <a:pt x="336" y="220"/>
                  </a:lnTo>
                  <a:lnTo>
                    <a:pt x="312" y="233"/>
                  </a:lnTo>
                  <a:lnTo>
                    <a:pt x="288" y="245"/>
                  </a:lnTo>
                  <a:lnTo>
                    <a:pt x="261" y="259"/>
                  </a:lnTo>
                  <a:lnTo>
                    <a:pt x="236" y="273"/>
                  </a:lnTo>
                  <a:lnTo>
                    <a:pt x="210" y="286"/>
                  </a:lnTo>
                  <a:lnTo>
                    <a:pt x="185" y="298"/>
                  </a:lnTo>
                  <a:lnTo>
                    <a:pt x="162" y="311"/>
                  </a:lnTo>
                  <a:lnTo>
                    <a:pt x="141" y="322"/>
                  </a:lnTo>
                  <a:lnTo>
                    <a:pt x="122" y="332"/>
                  </a:lnTo>
                  <a:lnTo>
                    <a:pt x="107" y="340"/>
                  </a:lnTo>
                  <a:lnTo>
                    <a:pt x="94" y="347"/>
                  </a:lnTo>
                  <a:lnTo>
                    <a:pt x="85" y="351"/>
                  </a:lnTo>
                  <a:lnTo>
                    <a:pt x="79" y="350"/>
                  </a:lnTo>
                  <a:lnTo>
                    <a:pt x="72" y="348"/>
                  </a:lnTo>
                  <a:lnTo>
                    <a:pt x="64" y="345"/>
                  </a:lnTo>
                  <a:lnTo>
                    <a:pt x="55" y="341"/>
                  </a:lnTo>
                  <a:lnTo>
                    <a:pt x="46" y="335"/>
                  </a:lnTo>
                  <a:lnTo>
                    <a:pt x="35" y="328"/>
                  </a:lnTo>
                  <a:lnTo>
                    <a:pt x="25" y="320"/>
                  </a:lnTo>
                  <a:lnTo>
                    <a:pt x="16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93"/>
            <p:cNvSpPr>
              <a:spLocks/>
            </p:cNvSpPr>
            <p:nvPr/>
          </p:nvSpPr>
          <p:spPr bwMode="auto">
            <a:xfrm>
              <a:off x="3220" y="3158"/>
              <a:ext cx="321" cy="223"/>
            </a:xfrm>
            <a:custGeom>
              <a:avLst/>
              <a:gdLst/>
              <a:ahLst/>
              <a:cxnLst>
                <a:cxn ang="0">
                  <a:pos x="95" y="16"/>
                </a:cxn>
                <a:cxn ang="0">
                  <a:pos x="91" y="19"/>
                </a:cxn>
                <a:cxn ang="0">
                  <a:pos x="2" y="169"/>
                </a:cxn>
                <a:cxn ang="0">
                  <a:pos x="0" y="179"/>
                </a:cxn>
                <a:cxn ang="0">
                  <a:pos x="2" y="187"/>
                </a:cxn>
                <a:cxn ang="0">
                  <a:pos x="9" y="193"/>
                </a:cxn>
                <a:cxn ang="0">
                  <a:pos x="18" y="195"/>
                </a:cxn>
                <a:cxn ang="0">
                  <a:pos x="32" y="195"/>
                </a:cxn>
                <a:cxn ang="0">
                  <a:pos x="66" y="195"/>
                </a:cxn>
                <a:cxn ang="0">
                  <a:pos x="117" y="197"/>
                </a:cxn>
                <a:cxn ang="0">
                  <a:pos x="177" y="204"/>
                </a:cxn>
                <a:cxn ang="0">
                  <a:pos x="239" y="218"/>
                </a:cxn>
                <a:cxn ang="0">
                  <a:pos x="300" y="241"/>
                </a:cxn>
                <a:cxn ang="0">
                  <a:pos x="351" y="274"/>
                </a:cxn>
                <a:cxn ang="0">
                  <a:pos x="388" y="320"/>
                </a:cxn>
                <a:cxn ang="0">
                  <a:pos x="391" y="329"/>
                </a:cxn>
                <a:cxn ang="0">
                  <a:pos x="393" y="341"/>
                </a:cxn>
                <a:cxn ang="0">
                  <a:pos x="395" y="343"/>
                </a:cxn>
                <a:cxn ang="0">
                  <a:pos x="395" y="347"/>
                </a:cxn>
                <a:cxn ang="0">
                  <a:pos x="396" y="361"/>
                </a:cxn>
                <a:cxn ang="0">
                  <a:pos x="397" y="386"/>
                </a:cxn>
                <a:cxn ang="0">
                  <a:pos x="397" y="404"/>
                </a:cxn>
                <a:cxn ang="0">
                  <a:pos x="395" y="427"/>
                </a:cxn>
                <a:cxn ang="0">
                  <a:pos x="395" y="427"/>
                </a:cxn>
                <a:cxn ang="0">
                  <a:pos x="395" y="429"/>
                </a:cxn>
                <a:cxn ang="0">
                  <a:pos x="397" y="437"/>
                </a:cxn>
                <a:cxn ang="0">
                  <a:pos x="401" y="442"/>
                </a:cxn>
                <a:cxn ang="0">
                  <a:pos x="410" y="445"/>
                </a:cxn>
                <a:cxn ang="0">
                  <a:pos x="418" y="445"/>
                </a:cxn>
                <a:cxn ang="0">
                  <a:pos x="638" y="363"/>
                </a:cxn>
                <a:cxn ang="0">
                  <a:pos x="642" y="355"/>
                </a:cxn>
                <a:cxn ang="0">
                  <a:pos x="642" y="323"/>
                </a:cxn>
                <a:cxn ang="0">
                  <a:pos x="639" y="289"/>
                </a:cxn>
                <a:cxn ang="0">
                  <a:pos x="638" y="281"/>
                </a:cxn>
                <a:cxn ang="0">
                  <a:pos x="638" y="281"/>
                </a:cxn>
                <a:cxn ang="0">
                  <a:pos x="638" y="280"/>
                </a:cxn>
                <a:cxn ang="0">
                  <a:pos x="638" y="279"/>
                </a:cxn>
                <a:cxn ang="0">
                  <a:pos x="638" y="279"/>
                </a:cxn>
                <a:cxn ang="0">
                  <a:pos x="625" y="243"/>
                </a:cxn>
                <a:cxn ang="0">
                  <a:pos x="609" y="210"/>
                </a:cxn>
                <a:cxn ang="0">
                  <a:pos x="589" y="179"/>
                </a:cxn>
                <a:cxn ang="0">
                  <a:pos x="567" y="150"/>
                </a:cxn>
                <a:cxn ang="0">
                  <a:pos x="542" y="123"/>
                </a:cxn>
                <a:cxn ang="0">
                  <a:pos x="514" y="99"/>
                </a:cxn>
                <a:cxn ang="0">
                  <a:pos x="483" y="77"/>
                </a:cxn>
                <a:cxn ang="0">
                  <a:pos x="449" y="58"/>
                </a:cxn>
                <a:cxn ang="0">
                  <a:pos x="398" y="36"/>
                </a:cxn>
                <a:cxn ang="0">
                  <a:pos x="347" y="19"/>
                </a:cxn>
                <a:cxn ang="0">
                  <a:pos x="297" y="8"/>
                </a:cxn>
                <a:cxn ang="0">
                  <a:pos x="248" y="2"/>
                </a:cxn>
                <a:cxn ang="0">
                  <a:pos x="203" y="0"/>
                </a:cxn>
                <a:cxn ang="0">
                  <a:pos x="162" y="2"/>
                </a:cxn>
                <a:cxn ang="0">
                  <a:pos x="127" y="7"/>
                </a:cxn>
                <a:cxn ang="0">
                  <a:pos x="98" y="15"/>
                </a:cxn>
              </a:cxnLst>
              <a:rect l="0" t="0" r="r" b="b"/>
              <a:pathLst>
                <a:path w="643" h="446">
                  <a:moveTo>
                    <a:pt x="98" y="15"/>
                  </a:moveTo>
                  <a:lnTo>
                    <a:pt x="95" y="16"/>
                  </a:lnTo>
                  <a:lnTo>
                    <a:pt x="93" y="17"/>
                  </a:lnTo>
                  <a:lnTo>
                    <a:pt x="91" y="19"/>
                  </a:lnTo>
                  <a:lnTo>
                    <a:pt x="89" y="22"/>
                  </a:lnTo>
                  <a:lnTo>
                    <a:pt x="2" y="169"/>
                  </a:lnTo>
                  <a:lnTo>
                    <a:pt x="0" y="174"/>
                  </a:lnTo>
                  <a:lnTo>
                    <a:pt x="0" y="179"/>
                  </a:lnTo>
                  <a:lnTo>
                    <a:pt x="0" y="183"/>
                  </a:lnTo>
                  <a:lnTo>
                    <a:pt x="2" y="187"/>
                  </a:lnTo>
                  <a:lnTo>
                    <a:pt x="5" y="190"/>
                  </a:lnTo>
                  <a:lnTo>
                    <a:pt x="9" y="193"/>
                  </a:lnTo>
                  <a:lnTo>
                    <a:pt x="13" y="195"/>
                  </a:lnTo>
                  <a:lnTo>
                    <a:pt x="18" y="195"/>
                  </a:lnTo>
                  <a:lnTo>
                    <a:pt x="21" y="195"/>
                  </a:lnTo>
                  <a:lnTo>
                    <a:pt x="32" y="195"/>
                  </a:lnTo>
                  <a:lnTo>
                    <a:pt x="47" y="195"/>
                  </a:lnTo>
                  <a:lnTo>
                    <a:pt x="66" y="195"/>
                  </a:lnTo>
                  <a:lnTo>
                    <a:pt x="90" y="196"/>
                  </a:lnTo>
                  <a:lnTo>
                    <a:pt x="117" y="197"/>
                  </a:lnTo>
                  <a:lnTo>
                    <a:pt x="146" y="200"/>
                  </a:lnTo>
                  <a:lnTo>
                    <a:pt x="177" y="204"/>
                  </a:lnTo>
                  <a:lnTo>
                    <a:pt x="208" y="211"/>
                  </a:lnTo>
                  <a:lnTo>
                    <a:pt x="239" y="218"/>
                  </a:lnTo>
                  <a:lnTo>
                    <a:pt x="270" y="228"/>
                  </a:lnTo>
                  <a:lnTo>
                    <a:pt x="300" y="241"/>
                  </a:lnTo>
                  <a:lnTo>
                    <a:pt x="327" y="256"/>
                  </a:lnTo>
                  <a:lnTo>
                    <a:pt x="351" y="274"/>
                  </a:lnTo>
                  <a:lnTo>
                    <a:pt x="372" y="296"/>
                  </a:lnTo>
                  <a:lnTo>
                    <a:pt x="388" y="320"/>
                  </a:lnTo>
                  <a:lnTo>
                    <a:pt x="390" y="325"/>
                  </a:lnTo>
                  <a:lnTo>
                    <a:pt x="391" y="329"/>
                  </a:lnTo>
                  <a:lnTo>
                    <a:pt x="392" y="335"/>
                  </a:lnTo>
                  <a:lnTo>
                    <a:pt x="393" y="341"/>
                  </a:lnTo>
                  <a:lnTo>
                    <a:pt x="393" y="342"/>
                  </a:lnTo>
                  <a:lnTo>
                    <a:pt x="395" y="343"/>
                  </a:lnTo>
                  <a:lnTo>
                    <a:pt x="395" y="346"/>
                  </a:lnTo>
                  <a:lnTo>
                    <a:pt x="395" y="347"/>
                  </a:lnTo>
                  <a:lnTo>
                    <a:pt x="396" y="353"/>
                  </a:lnTo>
                  <a:lnTo>
                    <a:pt x="396" y="361"/>
                  </a:lnTo>
                  <a:lnTo>
                    <a:pt x="397" y="372"/>
                  </a:lnTo>
                  <a:lnTo>
                    <a:pt x="397" y="386"/>
                  </a:lnTo>
                  <a:lnTo>
                    <a:pt x="397" y="395"/>
                  </a:lnTo>
                  <a:lnTo>
                    <a:pt x="397" y="404"/>
                  </a:lnTo>
                  <a:lnTo>
                    <a:pt x="396" y="416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7"/>
                  </a:lnTo>
                  <a:lnTo>
                    <a:pt x="395" y="429"/>
                  </a:lnTo>
                  <a:lnTo>
                    <a:pt x="395" y="429"/>
                  </a:lnTo>
                  <a:lnTo>
                    <a:pt x="395" y="433"/>
                  </a:lnTo>
                  <a:lnTo>
                    <a:pt x="397" y="437"/>
                  </a:lnTo>
                  <a:lnTo>
                    <a:pt x="398" y="440"/>
                  </a:lnTo>
                  <a:lnTo>
                    <a:pt x="401" y="442"/>
                  </a:lnTo>
                  <a:lnTo>
                    <a:pt x="405" y="445"/>
                  </a:lnTo>
                  <a:lnTo>
                    <a:pt x="410" y="445"/>
                  </a:lnTo>
                  <a:lnTo>
                    <a:pt x="413" y="446"/>
                  </a:lnTo>
                  <a:lnTo>
                    <a:pt x="418" y="445"/>
                  </a:lnTo>
                  <a:lnTo>
                    <a:pt x="633" y="365"/>
                  </a:lnTo>
                  <a:lnTo>
                    <a:pt x="638" y="363"/>
                  </a:lnTo>
                  <a:lnTo>
                    <a:pt x="641" y="359"/>
                  </a:lnTo>
                  <a:lnTo>
                    <a:pt x="642" y="355"/>
                  </a:lnTo>
                  <a:lnTo>
                    <a:pt x="643" y="349"/>
                  </a:lnTo>
                  <a:lnTo>
                    <a:pt x="642" y="323"/>
                  </a:lnTo>
                  <a:lnTo>
                    <a:pt x="641" y="303"/>
                  </a:lnTo>
                  <a:lnTo>
                    <a:pt x="639" y="289"/>
                  </a:lnTo>
                  <a:lnTo>
                    <a:pt x="638" y="282"/>
                  </a:lnTo>
                  <a:lnTo>
                    <a:pt x="638" y="281"/>
                  </a:lnTo>
                  <a:lnTo>
                    <a:pt x="638" y="281"/>
                  </a:lnTo>
                  <a:lnTo>
                    <a:pt x="638" y="281"/>
                  </a:lnTo>
                  <a:lnTo>
                    <a:pt x="638" y="280"/>
                  </a:lnTo>
                  <a:lnTo>
                    <a:pt x="638" y="280"/>
                  </a:lnTo>
                  <a:lnTo>
                    <a:pt x="638" y="279"/>
                  </a:lnTo>
                  <a:lnTo>
                    <a:pt x="638" y="279"/>
                  </a:lnTo>
                  <a:lnTo>
                    <a:pt x="638" y="279"/>
                  </a:lnTo>
                  <a:lnTo>
                    <a:pt x="638" y="279"/>
                  </a:lnTo>
                  <a:lnTo>
                    <a:pt x="632" y="260"/>
                  </a:lnTo>
                  <a:lnTo>
                    <a:pt x="625" y="243"/>
                  </a:lnTo>
                  <a:lnTo>
                    <a:pt x="617" y="227"/>
                  </a:lnTo>
                  <a:lnTo>
                    <a:pt x="609" y="210"/>
                  </a:lnTo>
                  <a:lnTo>
                    <a:pt x="600" y="195"/>
                  </a:lnTo>
                  <a:lnTo>
                    <a:pt x="589" y="179"/>
                  </a:lnTo>
                  <a:lnTo>
                    <a:pt x="579" y="165"/>
                  </a:lnTo>
                  <a:lnTo>
                    <a:pt x="567" y="150"/>
                  </a:lnTo>
                  <a:lnTo>
                    <a:pt x="555" y="136"/>
                  </a:lnTo>
                  <a:lnTo>
                    <a:pt x="542" y="123"/>
                  </a:lnTo>
                  <a:lnTo>
                    <a:pt x="528" y="111"/>
                  </a:lnTo>
                  <a:lnTo>
                    <a:pt x="514" y="99"/>
                  </a:lnTo>
                  <a:lnTo>
                    <a:pt x="498" y="87"/>
                  </a:lnTo>
                  <a:lnTo>
                    <a:pt x="483" y="77"/>
                  </a:lnTo>
                  <a:lnTo>
                    <a:pt x="466" y="67"/>
                  </a:lnTo>
                  <a:lnTo>
                    <a:pt x="449" y="58"/>
                  </a:lnTo>
                  <a:lnTo>
                    <a:pt x="423" y="46"/>
                  </a:lnTo>
                  <a:lnTo>
                    <a:pt x="398" y="36"/>
                  </a:lnTo>
                  <a:lnTo>
                    <a:pt x="373" y="26"/>
                  </a:lnTo>
                  <a:lnTo>
                    <a:pt x="347" y="19"/>
                  </a:lnTo>
                  <a:lnTo>
                    <a:pt x="322" y="13"/>
                  </a:lnTo>
                  <a:lnTo>
                    <a:pt x="297" y="8"/>
                  </a:lnTo>
                  <a:lnTo>
                    <a:pt x="272" y="5"/>
                  </a:lnTo>
                  <a:lnTo>
                    <a:pt x="248" y="2"/>
                  </a:lnTo>
                  <a:lnTo>
                    <a:pt x="225" y="1"/>
                  </a:lnTo>
                  <a:lnTo>
                    <a:pt x="203" y="0"/>
                  </a:lnTo>
                  <a:lnTo>
                    <a:pt x="183" y="1"/>
                  </a:lnTo>
                  <a:lnTo>
                    <a:pt x="162" y="2"/>
                  </a:lnTo>
                  <a:lnTo>
                    <a:pt x="143" y="5"/>
                  </a:lnTo>
                  <a:lnTo>
                    <a:pt x="127" y="7"/>
                  </a:lnTo>
                  <a:lnTo>
                    <a:pt x="112" y="10"/>
                  </a:lnTo>
                  <a:lnTo>
                    <a:pt x="9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94"/>
            <p:cNvSpPr>
              <a:spLocks/>
            </p:cNvSpPr>
            <p:nvPr/>
          </p:nvSpPr>
          <p:spPr bwMode="auto">
            <a:xfrm>
              <a:off x="3242" y="3176"/>
              <a:ext cx="283" cy="185"/>
            </a:xfrm>
            <a:custGeom>
              <a:avLst/>
              <a:gdLst/>
              <a:ahLst/>
              <a:cxnLst>
                <a:cxn ang="0">
                  <a:pos x="419" y="72"/>
                </a:cxn>
                <a:cxn ang="0">
                  <a:pos x="474" y="113"/>
                </a:cxn>
                <a:cxn ang="0">
                  <a:pos x="517" y="163"/>
                </a:cxn>
                <a:cxn ang="0">
                  <a:pos x="549" y="222"/>
                </a:cxn>
                <a:cxn ang="0">
                  <a:pos x="560" y="254"/>
                </a:cxn>
                <a:cxn ang="0">
                  <a:pos x="559" y="254"/>
                </a:cxn>
                <a:cxn ang="0">
                  <a:pos x="560" y="260"/>
                </a:cxn>
                <a:cxn ang="0">
                  <a:pos x="564" y="285"/>
                </a:cxn>
                <a:cxn ang="0">
                  <a:pos x="554" y="308"/>
                </a:cxn>
                <a:cxn ang="0">
                  <a:pos x="510" y="324"/>
                </a:cxn>
                <a:cxn ang="0">
                  <a:pos x="453" y="345"/>
                </a:cxn>
                <a:cxn ang="0">
                  <a:pos x="403" y="363"/>
                </a:cxn>
                <a:cxn ang="0">
                  <a:pos x="385" y="366"/>
                </a:cxn>
                <a:cxn ang="0">
                  <a:pos x="385" y="357"/>
                </a:cxn>
                <a:cxn ang="0">
                  <a:pos x="385" y="336"/>
                </a:cxn>
                <a:cxn ang="0">
                  <a:pos x="384" y="313"/>
                </a:cxn>
                <a:cxn ang="0">
                  <a:pos x="383" y="307"/>
                </a:cxn>
                <a:cxn ang="0">
                  <a:pos x="383" y="307"/>
                </a:cxn>
                <a:cxn ang="0">
                  <a:pos x="382" y="301"/>
                </a:cxn>
                <a:cxn ang="0">
                  <a:pos x="378" y="286"/>
                </a:cxn>
                <a:cxn ang="0">
                  <a:pos x="373" y="271"/>
                </a:cxn>
                <a:cxn ang="0">
                  <a:pos x="340" y="226"/>
                </a:cxn>
                <a:cxn ang="0">
                  <a:pos x="298" y="192"/>
                </a:cxn>
                <a:cxn ang="0">
                  <a:pos x="247" y="166"/>
                </a:cxn>
                <a:cxn ang="0">
                  <a:pos x="192" y="149"/>
                </a:cxn>
                <a:cxn ang="0">
                  <a:pos x="136" y="138"/>
                </a:cxn>
                <a:cxn ang="0">
                  <a:pos x="85" y="131"/>
                </a:cxn>
                <a:cxn ang="0">
                  <a:pos x="37" y="127"/>
                </a:cxn>
                <a:cxn ang="0">
                  <a:pos x="0" y="127"/>
                </a:cxn>
                <a:cxn ang="0">
                  <a:pos x="19" y="96"/>
                </a:cxn>
                <a:cxn ang="0">
                  <a:pos x="41" y="59"/>
                </a:cxn>
                <a:cxn ang="0">
                  <a:pos x="59" y="28"/>
                </a:cxn>
                <a:cxn ang="0">
                  <a:pos x="70" y="11"/>
                </a:cxn>
                <a:cxn ang="0">
                  <a:pos x="96" y="5"/>
                </a:cxn>
                <a:cxn ang="0">
                  <a:pos x="128" y="2"/>
                </a:cxn>
                <a:cxn ang="0">
                  <a:pos x="166" y="0"/>
                </a:cxn>
                <a:cxn ang="0">
                  <a:pos x="208" y="3"/>
                </a:cxn>
                <a:cxn ang="0">
                  <a:pos x="252" y="9"/>
                </a:cxn>
                <a:cxn ang="0">
                  <a:pos x="297" y="19"/>
                </a:cxn>
                <a:cxn ang="0">
                  <a:pos x="343" y="34"/>
                </a:cxn>
                <a:cxn ang="0">
                  <a:pos x="388" y="53"/>
                </a:cxn>
              </a:cxnLst>
              <a:rect l="0" t="0" r="r" b="b"/>
              <a:pathLst>
                <a:path w="565" h="370">
                  <a:moveTo>
                    <a:pt x="388" y="53"/>
                  </a:moveTo>
                  <a:lnTo>
                    <a:pt x="419" y="72"/>
                  </a:lnTo>
                  <a:lnTo>
                    <a:pt x="448" y="92"/>
                  </a:lnTo>
                  <a:lnTo>
                    <a:pt x="474" y="113"/>
                  </a:lnTo>
                  <a:lnTo>
                    <a:pt x="497" y="138"/>
                  </a:lnTo>
                  <a:lnTo>
                    <a:pt x="517" y="163"/>
                  </a:lnTo>
                  <a:lnTo>
                    <a:pt x="534" y="192"/>
                  </a:lnTo>
                  <a:lnTo>
                    <a:pt x="549" y="222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59" y="254"/>
                  </a:lnTo>
                  <a:lnTo>
                    <a:pt x="559" y="254"/>
                  </a:lnTo>
                  <a:lnTo>
                    <a:pt x="560" y="260"/>
                  </a:lnTo>
                  <a:lnTo>
                    <a:pt x="563" y="270"/>
                  </a:lnTo>
                  <a:lnTo>
                    <a:pt x="564" y="285"/>
                  </a:lnTo>
                  <a:lnTo>
                    <a:pt x="565" y="305"/>
                  </a:lnTo>
                  <a:lnTo>
                    <a:pt x="554" y="308"/>
                  </a:lnTo>
                  <a:lnTo>
                    <a:pt x="534" y="315"/>
                  </a:lnTo>
                  <a:lnTo>
                    <a:pt x="510" y="324"/>
                  </a:lnTo>
                  <a:lnTo>
                    <a:pt x="482" y="335"/>
                  </a:lnTo>
                  <a:lnTo>
                    <a:pt x="453" y="345"/>
                  </a:lnTo>
                  <a:lnTo>
                    <a:pt x="426" y="355"/>
                  </a:lnTo>
                  <a:lnTo>
                    <a:pt x="403" y="363"/>
                  </a:lnTo>
                  <a:lnTo>
                    <a:pt x="385" y="370"/>
                  </a:lnTo>
                  <a:lnTo>
                    <a:pt x="385" y="366"/>
                  </a:lnTo>
                  <a:lnTo>
                    <a:pt x="385" y="361"/>
                  </a:lnTo>
                  <a:lnTo>
                    <a:pt x="385" y="357"/>
                  </a:lnTo>
                  <a:lnTo>
                    <a:pt x="385" y="352"/>
                  </a:lnTo>
                  <a:lnTo>
                    <a:pt x="385" y="336"/>
                  </a:lnTo>
                  <a:lnTo>
                    <a:pt x="384" y="323"/>
                  </a:lnTo>
                  <a:lnTo>
                    <a:pt x="384" y="313"/>
                  </a:lnTo>
                  <a:lnTo>
                    <a:pt x="383" y="307"/>
                  </a:lnTo>
                  <a:lnTo>
                    <a:pt x="383" y="307"/>
                  </a:lnTo>
                  <a:lnTo>
                    <a:pt x="383" y="307"/>
                  </a:lnTo>
                  <a:lnTo>
                    <a:pt x="383" y="307"/>
                  </a:lnTo>
                  <a:lnTo>
                    <a:pt x="383" y="306"/>
                  </a:lnTo>
                  <a:lnTo>
                    <a:pt x="382" y="301"/>
                  </a:lnTo>
                  <a:lnTo>
                    <a:pt x="380" y="293"/>
                  </a:lnTo>
                  <a:lnTo>
                    <a:pt x="378" y="286"/>
                  </a:lnTo>
                  <a:lnTo>
                    <a:pt x="376" y="278"/>
                  </a:lnTo>
                  <a:lnTo>
                    <a:pt x="373" y="271"/>
                  </a:lnTo>
                  <a:lnTo>
                    <a:pt x="358" y="247"/>
                  </a:lnTo>
                  <a:lnTo>
                    <a:pt x="340" y="226"/>
                  </a:lnTo>
                  <a:lnTo>
                    <a:pt x="320" y="208"/>
                  </a:lnTo>
                  <a:lnTo>
                    <a:pt x="298" y="192"/>
                  </a:lnTo>
                  <a:lnTo>
                    <a:pt x="272" y="178"/>
                  </a:lnTo>
                  <a:lnTo>
                    <a:pt x="247" y="166"/>
                  </a:lnTo>
                  <a:lnTo>
                    <a:pt x="219" y="157"/>
                  </a:lnTo>
                  <a:lnTo>
                    <a:pt x="192" y="149"/>
                  </a:lnTo>
                  <a:lnTo>
                    <a:pt x="164" y="142"/>
                  </a:lnTo>
                  <a:lnTo>
                    <a:pt x="136" y="138"/>
                  </a:lnTo>
                  <a:lnTo>
                    <a:pt x="110" y="133"/>
                  </a:lnTo>
                  <a:lnTo>
                    <a:pt x="85" y="131"/>
                  </a:lnTo>
                  <a:lnTo>
                    <a:pt x="59" y="128"/>
                  </a:lnTo>
                  <a:lnTo>
                    <a:pt x="37" y="127"/>
                  </a:lnTo>
                  <a:lnTo>
                    <a:pt x="18" y="127"/>
                  </a:lnTo>
                  <a:lnTo>
                    <a:pt x="0" y="127"/>
                  </a:lnTo>
                  <a:lnTo>
                    <a:pt x="8" y="112"/>
                  </a:lnTo>
                  <a:lnTo>
                    <a:pt x="19" y="96"/>
                  </a:lnTo>
                  <a:lnTo>
                    <a:pt x="29" y="78"/>
                  </a:lnTo>
                  <a:lnTo>
                    <a:pt x="41" y="59"/>
                  </a:lnTo>
                  <a:lnTo>
                    <a:pt x="50" y="42"/>
                  </a:lnTo>
                  <a:lnTo>
                    <a:pt x="59" y="28"/>
                  </a:lnTo>
                  <a:lnTo>
                    <a:pt x="66" y="17"/>
                  </a:lnTo>
                  <a:lnTo>
                    <a:pt x="70" y="11"/>
                  </a:lnTo>
                  <a:lnTo>
                    <a:pt x="82" y="7"/>
                  </a:lnTo>
                  <a:lnTo>
                    <a:pt x="96" y="5"/>
                  </a:lnTo>
                  <a:lnTo>
                    <a:pt x="112" y="3"/>
                  </a:lnTo>
                  <a:lnTo>
                    <a:pt x="128" y="2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86" y="0"/>
                  </a:lnTo>
                  <a:lnTo>
                    <a:pt x="208" y="3"/>
                  </a:lnTo>
                  <a:lnTo>
                    <a:pt x="229" y="5"/>
                  </a:lnTo>
                  <a:lnTo>
                    <a:pt x="252" y="9"/>
                  </a:lnTo>
                  <a:lnTo>
                    <a:pt x="274" y="13"/>
                  </a:lnTo>
                  <a:lnTo>
                    <a:pt x="297" y="19"/>
                  </a:lnTo>
                  <a:lnTo>
                    <a:pt x="320" y="26"/>
                  </a:lnTo>
                  <a:lnTo>
                    <a:pt x="343" y="34"/>
                  </a:lnTo>
                  <a:lnTo>
                    <a:pt x="366" y="43"/>
                  </a:lnTo>
                  <a:lnTo>
                    <a:pt x="388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95"/>
            <p:cNvSpPr>
              <a:spLocks/>
            </p:cNvSpPr>
            <p:nvPr/>
          </p:nvSpPr>
          <p:spPr bwMode="auto">
            <a:xfrm>
              <a:off x="3330" y="3325"/>
              <a:ext cx="211" cy="471"/>
            </a:xfrm>
            <a:custGeom>
              <a:avLst/>
              <a:gdLst/>
              <a:ahLst/>
              <a:cxnLst>
                <a:cxn ang="0">
                  <a:pos x="185" y="79"/>
                </a:cxn>
                <a:cxn ang="0">
                  <a:pos x="178" y="85"/>
                </a:cxn>
                <a:cxn ang="0">
                  <a:pos x="174" y="94"/>
                </a:cxn>
                <a:cxn ang="0">
                  <a:pos x="169" y="132"/>
                </a:cxn>
                <a:cxn ang="0">
                  <a:pos x="161" y="170"/>
                </a:cxn>
                <a:cxn ang="0">
                  <a:pos x="149" y="210"/>
                </a:cxn>
                <a:cxn ang="0">
                  <a:pos x="136" y="248"/>
                </a:cxn>
                <a:cxn ang="0">
                  <a:pos x="93" y="346"/>
                </a:cxn>
                <a:cxn ang="0">
                  <a:pos x="58" y="429"/>
                </a:cxn>
                <a:cxn ang="0">
                  <a:pos x="28" y="515"/>
                </a:cxn>
                <a:cxn ang="0">
                  <a:pos x="8" y="606"/>
                </a:cxn>
                <a:cxn ang="0">
                  <a:pos x="0" y="702"/>
                </a:cxn>
                <a:cxn ang="0">
                  <a:pos x="6" y="785"/>
                </a:cxn>
                <a:cxn ang="0">
                  <a:pos x="26" y="872"/>
                </a:cxn>
                <a:cxn ang="0">
                  <a:pos x="26" y="876"/>
                </a:cxn>
                <a:cxn ang="0">
                  <a:pos x="25" y="878"/>
                </a:cxn>
                <a:cxn ang="0">
                  <a:pos x="18" y="893"/>
                </a:cxn>
                <a:cxn ang="0">
                  <a:pos x="15" y="911"/>
                </a:cxn>
                <a:cxn ang="0">
                  <a:pos x="17" y="922"/>
                </a:cxn>
                <a:cxn ang="0">
                  <a:pos x="23" y="933"/>
                </a:cxn>
                <a:cxn ang="0">
                  <a:pos x="28" y="939"/>
                </a:cxn>
                <a:cxn ang="0">
                  <a:pos x="36" y="941"/>
                </a:cxn>
                <a:cxn ang="0">
                  <a:pos x="386" y="916"/>
                </a:cxn>
                <a:cxn ang="0">
                  <a:pos x="393" y="910"/>
                </a:cxn>
                <a:cxn ang="0">
                  <a:pos x="397" y="903"/>
                </a:cxn>
                <a:cxn ang="0">
                  <a:pos x="396" y="894"/>
                </a:cxn>
                <a:cxn ang="0">
                  <a:pos x="360" y="838"/>
                </a:cxn>
                <a:cxn ang="0">
                  <a:pos x="315" y="724"/>
                </a:cxn>
                <a:cxn ang="0">
                  <a:pos x="299" y="601"/>
                </a:cxn>
                <a:cxn ang="0">
                  <a:pos x="313" y="468"/>
                </a:cxn>
                <a:cxn ang="0">
                  <a:pos x="335" y="384"/>
                </a:cxn>
                <a:cxn ang="0">
                  <a:pos x="343" y="356"/>
                </a:cxn>
                <a:cxn ang="0">
                  <a:pos x="353" y="328"/>
                </a:cxn>
                <a:cxn ang="0">
                  <a:pos x="365" y="299"/>
                </a:cxn>
                <a:cxn ang="0">
                  <a:pos x="386" y="243"/>
                </a:cxn>
                <a:cxn ang="0">
                  <a:pos x="408" y="167"/>
                </a:cxn>
                <a:cxn ang="0">
                  <a:pos x="418" y="98"/>
                </a:cxn>
                <a:cxn ang="0">
                  <a:pos x="422" y="40"/>
                </a:cxn>
                <a:cxn ang="0">
                  <a:pos x="422" y="13"/>
                </a:cxn>
                <a:cxn ang="0">
                  <a:pos x="419" y="6"/>
                </a:cxn>
                <a:cxn ang="0">
                  <a:pos x="412" y="1"/>
                </a:cxn>
                <a:cxn ang="0">
                  <a:pos x="404" y="0"/>
                </a:cxn>
              </a:cxnLst>
              <a:rect l="0" t="0" r="r" b="b"/>
              <a:pathLst>
                <a:path w="422" h="941">
                  <a:moveTo>
                    <a:pt x="401" y="1"/>
                  </a:moveTo>
                  <a:lnTo>
                    <a:pt x="185" y="79"/>
                  </a:lnTo>
                  <a:lnTo>
                    <a:pt x="180" y="82"/>
                  </a:lnTo>
                  <a:lnTo>
                    <a:pt x="178" y="85"/>
                  </a:lnTo>
                  <a:lnTo>
                    <a:pt x="175" y="90"/>
                  </a:lnTo>
                  <a:lnTo>
                    <a:pt x="174" y="94"/>
                  </a:lnTo>
                  <a:lnTo>
                    <a:pt x="171" y="114"/>
                  </a:lnTo>
                  <a:lnTo>
                    <a:pt x="169" y="132"/>
                  </a:lnTo>
                  <a:lnTo>
                    <a:pt x="166" y="152"/>
                  </a:lnTo>
                  <a:lnTo>
                    <a:pt x="161" y="170"/>
                  </a:lnTo>
                  <a:lnTo>
                    <a:pt x="155" y="190"/>
                  </a:lnTo>
                  <a:lnTo>
                    <a:pt x="149" y="210"/>
                  </a:lnTo>
                  <a:lnTo>
                    <a:pt x="142" y="228"/>
                  </a:lnTo>
                  <a:lnTo>
                    <a:pt x="136" y="248"/>
                  </a:lnTo>
                  <a:lnTo>
                    <a:pt x="106" y="317"/>
                  </a:lnTo>
                  <a:lnTo>
                    <a:pt x="93" y="346"/>
                  </a:lnTo>
                  <a:lnTo>
                    <a:pt x="76" y="387"/>
                  </a:lnTo>
                  <a:lnTo>
                    <a:pt x="58" y="429"/>
                  </a:lnTo>
                  <a:lnTo>
                    <a:pt x="42" y="471"/>
                  </a:lnTo>
                  <a:lnTo>
                    <a:pt x="28" y="515"/>
                  </a:lnTo>
                  <a:lnTo>
                    <a:pt x="17" y="560"/>
                  </a:lnTo>
                  <a:lnTo>
                    <a:pt x="8" y="606"/>
                  </a:lnTo>
                  <a:lnTo>
                    <a:pt x="2" y="653"/>
                  </a:lnTo>
                  <a:lnTo>
                    <a:pt x="0" y="702"/>
                  </a:lnTo>
                  <a:lnTo>
                    <a:pt x="1" y="743"/>
                  </a:lnTo>
                  <a:lnTo>
                    <a:pt x="6" y="785"/>
                  </a:lnTo>
                  <a:lnTo>
                    <a:pt x="15" y="828"/>
                  </a:lnTo>
                  <a:lnTo>
                    <a:pt x="26" y="872"/>
                  </a:lnTo>
                  <a:lnTo>
                    <a:pt x="26" y="873"/>
                  </a:lnTo>
                  <a:lnTo>
                    <a:pt x="26" y="876"/>
                  </a:lnTo>
                  <a:lnTo>
                    <a:pt x="25" y="877"/>
                  </a:lnTo>
                  <a:lnTo>
                    <a:pt x="25" y="878"/>
                  </a:lnTo>
                  <a:lnTo>
                    <a:pt x="21" y="885"/>
                  </a:lnTo>
                  <a:lnTo>
                    <a:pt x="18" y="893"/>
                  </a:lnTo>
                  <a:lnTo>
                    <a:pt x="16" y="901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7" y="922"/>
                  </a:lnTo>
                  <a:lnTo>
                    <a:pt x="19" y="927"/>
                  </a:lnTo>
                  <a:lnTo>
                    <a:pt x="23" y="933"/>
                  </a:lnTo>
                  <a:lnTo>
                    <a:pt x="25" y="937"/>
                  </a:lnTo>
                  <a:lnTo>
                    <a:pt x="28" y="939"/>
                  </a:lnTo>
                  <a:lnTo>
                    <a:pt x="32" y="941"/>
                  </a:lnTo>
                  <a:lnTo>
                    <a:pt x="36" y="941"/>
                  </a:lnTo>
                  <a:lnTo>
                    <a:pt x="381" y="917"/>
                  </a:lnTo>
                  <a:lnTo>
                    <a:pt x="386" y="916"/>
                  </a:lnTo>
                  <a:lnTo>
                    <a:pt x="389" y="914"/>
                  </a:lnTo>
                  <a:lnTo>
                    <a:pt x="393" y="910"/>
                  </a:lnTo>
                  <a:lnTo>
                    <a:pt x="395" y="907"/>
                  </a:lnTo>
                  <a:lnTo>
                    <a:pt x="397" y="903"/>
                  </a:lnTo>
                  <a:lnTo>
                    <a:pt x="397" y="899"/>
                  </a:lnTo>
                  <a:lnTo>
                    <a:pt x="396" y="894"/>
                  </a:lnTo>
                  <a:lnTo>
                    <a:pt x="394" y="891"/>
                  </a:lnTo>
                  <a:lnTo>
                    <a:pt x="360" y="838"/>
                  </a:lnTo>
                  <a:lnTo>
                    <a:pt x="334" y="782"/>
                  </a:lnTo>
                  <a:lnTo>
                    <a:pt x="315" y="724"/>
                  </a:lnTo>
                  <a:lnTo>
                    <a:pt x="304" y="664"/>
                  </a:lnTo>
                  <a:lnTo>
                    <a:pt x="299" y="601"/>
                  </a:lnTo>
                  <a:lnTo>
                    <a:pt x="303" y="536"/>
                  </a:lnTo>
                  <a:lnTo>
                    <a:pt x="313" y="468"/>
                  </a:lnTo>
                  <a:lnTo>
                    <a:pt x="330" y="396"/>
                  </a:lnTo>
                  <a:lnTo>
                    <a:pt x="335" y="384"/>
                  </a:lnTo>
                  <a:lnTo>
                    <a:pt x="338" y="370"/>
                  </a:lnTo>
                  <a:lnTo>
                    <a:pt x="343" y="356"/>
                  </a:lnTo>
                  <a:lnTo>
                    <a:pt x="349" y="342"/>
                  </a:lnTo>
                  <a:lnTo>
                    <a:pt x="353" y="328"/>
                  </a:lnTo>
                  <a:lnTo>
                    <a:pt x="359" y="314"/>
                  </a:lnTo>
                  <a:lnTo>
                    <a:pt x="365" y="299"/>
                  </a:lnTo>
                  <a:lnTo>
                    <a:pt x="371" y="285"/>
                  </a:lnTo>
                  <a:lnTo>
                    <a:pt x="386" y="243"/>
                  </a:lnTo>
                  <a:lnTo>
                    <a:pt x="398" y="204"/>
                  </a:lnTo>
                  <a:lnTo>
                    <a:pt x="408" y="167"/>
                  </a:lnTo>
                  <a:lnTo>
                    <a:pt x="414" y="131"/>
                  </a:lnTo>
                  <a:lnTo>
                    <a:pt x="418" y="98"/>
                  </a:lnTo>
                  <a:lnTo>
                    <a:pt x="421" y="68"/>
                  </a:lnTo>
                  <a:lnTo>
                    <a:pt x="422" y="40"/>
                  </a:lnTo>
                  <a:lnTo>
                    <a:pt x="422" y="16"/>
                  </a:lnTo>
                  <a:lnTo>
                    <a:pt x="422" y="13"/>
                  </a:lnTo>
                  <a:lnTo>
                    <a:pt x="421" y="9"/>
                  </a:lnTo>
                  <a:lnTo>
                    <a:pt x="419" y="6"/>
                  </a:lnTo>
                  <a:lnTo>
                    <a:pt x="416" y="3"/>
                  </a:lnTo>
                  <a:lnTo>
                    <a:pt x="412" y="1"/>
                  </a:lnTo>
                  <a:lnTo>
                    <a:pt x="409" y="0"/>
                  </a:lnTo>
                  <a:lnTo>
                    <a:pt x="404" y="0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96"/>
            <p:cNvSpPr>
              <a:spLocks/>
            </p:cNvSpPr>
            <p:nvPr/>
          </p:nvSpPr>
          <p:spPr bwMode="auto">
            <a:xfrm>
              <a:off x="3347" y="3346"/>
              <a:ext cx="178" cy="432"/>
            </a:xfrm>
            <a:custGeom>
              <a:avLst/>
              <a:gdLst/>
              <a:ahLst/>
              <a:cxnLst>
                <a:cxn ang="0">
                  <a:pos x="354" y="22"/>
                </a:cxn>
                <a:cxn ang="0">
                  <a:pos x="348" y="73"/>
                </a:cxn>
                <a:cxn ang="0">
                  <a:pos x="337" y="132"/>
                </a:cxn>
                <a:cxn ang="0">
                  <a:pos x="318" y="196"/>
                </a:cxn>
                <a:cxn ang="0">
                  <a:pos x="300" y="246"/>
                </a:cxn>
                <a:cxn ang="0">
                  <a:pos x="287" y="276"/>
                </a:cxn>
                <a:cxn ang="0">
                  <a:pos x="277" y="305"/>
                </a:cxn>
                <a:cxn ang="0">
                  <a:pos x="269" y="332"/>
                </a:cxn>
                <a:cxn ang="0">
                  <a:pos x="250" y="400"/>
                </a:cxn>
                <a:cxn ang="0">
                  <a:pos x="234" y="506"/>
                </a:cxn>
                <a:cxn ang="0">
                  <a:pos x="233" y="595"/>
                </a:cxn>
                <a:cxn ang="0">
                  <a:pos x="243" y="670"/>
                </a:cxn>
                <a:cxn ang="0">
                  <a:pos x="264" y="741"/>
                </a:cxn>
                <a:cxn ang="0">
                  <a:pos x="296" y="810"/>
                </a:cxn>
                <a:cxn ang="0">
                  <a:pos x="306" y="845"/>
                </a:cxn>
                <a:cxn ang="0">
                  <a:pos x="273" y="847"/>
                </a:cxn>
                <a:cxn ang="0">
                  <a:pos x="231" y="850"/>
                </a:cxn>
                <a:cxn ang="0">
                  <a:pos x="182" y="853"/>
                </a:cxn>
                <a:cxn ang="0">
                  <a:pos x="134" y="857"/>
                </a:cxn>
                <a:cxn ang="0">
                  <a:pos x="88" y="860"/>
                </a:cxn>
                <a:cxn ang="0">
                  <a:pos x="49" y="863"/>
                </a:cxn>
                <a:cxn ang="0">
                  <a:pos x="23" y="865"/>
                </a:cxn>
                <a:cxn ang="0">
                  <a:pos x="17" y="862"/>
                </a:cxn>
                <a:cxn ang="0">
                  <a:pos x="20" y="855"/>
                </a:cxn>
                <a:cxn ang="0">
                  <a:pos x="23" y="846"/>
                </a:cxn>
                <a:cxn ang="0">
                  <a:pos x="27" y="836"/>
                </a:cxn>
                <a:cxn ang="0">
                  <a:pos x="27" y="829"/>
                </a:cxn>
                <a:cxn ang="0">
                  <a:pos x="25" y="825"/>
                </a:cxn>
                <a:cxn ang="0">
                  <a:pos x="25" y="824"/>
                </a:cxn>
                <a:cxn ang="0">
                  <a:pos x="6" y="741"/>
                </a:cxn>
                <a:cxn ang="0">
                  <a:pos x="0" y="661"/>
                </a:cxn>
                <a:cxn ang="0">
                  <a:pos x="8" y="570"/>
                </a:cxn>
                <a:cxn ang="0">
                  <a:pos x="28" y="482"/>
                </a:cxn>
                <a:cxn ang="0">
                  <a:pos x="57" y="399"/>
                </a:cxn>
                <a:cxn ang="0">
                  <a:pos x="89" y="318"/>
                </a:cxn>
                <a:cxn ang="0">
                  <a:pos x="133" y="219"/>
                </a:cxn>
                <a:cxn ang="0">
                  <a:pos x="146" y="181"/>
                </a:cxn>
                <a:cxn ang="0">
                  <a:pos x="158" y="143"/>
                </a:cxn>
                <a:cxn ang="0">
                  <a:pos x="166" y="105"/>
                </a:cxn>
                <a:cxn ang="0">
                  <a:pos x="172" y="67"/>
                </a:cxn>
                <a:cxn ang="0">
                  <a:pos x="203" y="56"/>
                </a:cxn>
                <a:cxn ang="0">
                  <a:pos x="257" y="36"/>
                </a:cxn>
                <a:cxn ang="0">
                  <a:pos x="314" y="15"/>
                </a:cxn>
                <a:cxn ang="0">
                  <a:pos x="355" y="0"/>
                </a:cxn>
              </a:cxnLst>
              <a:rect l="0" t="0" r="r" b="b"/>
              <a:pathLst>
                <a:path w="355" h="866">
                  <a:moveTo>
                    <a:pt x="355" y="0"/>
                  </a:moveTo>
                  <a:lnTo>
                    <a:pt x="354" y="22"/>
                  </a:lnTo>
                  <a:lnTo>
                    <a:pt x="352" y="48"/>
                  </a:lnTo>
                  <a:lnTo>
                    <a:pt x="348" y="73"/>
                  </a:lnTo>
                  <a:lnTo>
                    <a:pt x="344" y="102"/>
                  </a:lnTo>
                  <a:lnTo>
                    <a:pt x="337" y="132"/>
                  </a:lnTo>
                  <a:lnTo>
                    <a:pt x="329" y="163"/>
                  </a:lnTo>
                  <a:lnTo>
                    <a:pt x="318" y="196"/>
                  </a:lnTo>
                  <a:lnTo>
                    <a:pt x="306" y="231"/>
                  </a:lnTo>
                  <a:lnTo>
                    <a:pt x="300" y="246"/>
                  </a:lnTo>
                  <a:lnTo>
                    <a:pt x="293" y="261"/>
                  </a:lnTo>
                  <a:lnTo>
                    <a:pt x="287" y="276"/>
                  </a:lnTo>
                  <a:lnTo>
                    <a:pt x="282" y="291"/>
                  </a:lnTo>
                  <a:lnTo>
                    <a:pt x="277" y="305"/>
                  </a:lnTo>
                  <a:lnTo>
                    <a:pt x="272" y="318"/>
                  </a:lnTo>
                  <a:lnTo>
                    <a:pt x="269" y="332"/>
                  </a:lnTo>
                  <a:lnTo>
                    <a:pt x="264" y="346"/>
                  </a:lnTo>
                  <a:lnTo>
                    <a:pt x="250" y="400"/>
                  </a:lnTo>
                  <a:lnTo>
                    <a:pt x="240" y="454"/>
                  </a:lnTo>
                  <a:lnTo>
                    <a:pt x="234" y="506"/>
                  </a:lnTo>
                  <a:lnTo>
                    <a:pt x="232" y="556"/>
                  </a:lnTo>
                  <a:lnTo>
                    <a:pt x="233" y="595"/>
                  </a:lnTo>
                  <a:lnTo>
                    <a:pt x="238" y="633"/>
                  </a:lnTo>
                  <a:lnTo>
                    <a:pt x="243" y="670"/>
                  </a:lnTo>
                  <a:lnTo>
                    <a:pt x="253" y="707"/>
                  </a:lnTo>
                  <a:lnTo>
                    <a:pt x="264" y="741"/>
                  </a:lnTo>
                  <a:lnTo>
                    <a:pt x="279" y="777"/>
                  </a:lnTo>
                  <a:lnTo>
                    <a:pt x="296" y="810"/>
                  </a:lnTo>
                  <a:lnTo>
                    <a:pt x="316" y="844"/>
                  </a:lnTo>
                  <a:lnTo>
                    <a:pt x="306" y="845"/>
                  </a:lnTo>
                  <a:lnTo>
                    <a:pt x="291" y="846"/>
                  </a:lnTo>
                  <a:lnTo>
                    <a:pt x="273" y="847"/>
                  </a:lnTo>
                  <a:lnTo>
                    <a:pt x="253" y="848"/>
                  </a:lnTo>
                  <a:lnTo>
                    <a:pt x="231" y="850"/>
                  </a:lnTo>
                  <a:lnTo>
                    <a:pt x="208" y="852"/>
                  </a:lnTo>
                  <a:lnTo>
                    <a:pt x="182" y="853"/>
                  </a:lnTo>
                  <a:lnTo>
                    <a:pt x="158" y="855"/>
                  </a:lnTo>
                  <a:lnTo>
                    <a:pt x="134" y="857"/>
                  </a:lnTo>
                  <a:lnTo>
                    <a:pt x="110" y="859"/>
                  </a:lnTo>
                  <a:lnTo>
                    <a:pt x="88" y="860"/>
                  </a:lnTo>
                  <a:lnTo>
                    <a:pt x="67" y="862"/>
                  </a:lnTo>
                  <a:lnTo>
                    <a:pt x="49" y="863"/>
                  </a:lnTo>
                  <a:lnTo>
                    <a:pt x="35" y="865"/>
                  </a:lnTo>
                  <a:lnTo>
                    <a:pt x="23" y="865"/>
                  </a:lnTo>
                  <a:lnTo>
                    <a:pt x="16" y="866"/>
                  </a:lnTo>
                  <a:lnTo>
                    <a:pt x="17" y="862"/>
                  </a:lnTo>
                  <a:lnTo>
                    <a:pt x="19" y="859"/>
                  </a:lnTo>
                  <a:lnTo>
                    <a:pt x="20" y="855"/>
                  </a:lnTo>
                  <a:lnTo>
                    <a:pt x="21" y="851"/>
                  </a:lnTo>
                  <a:lnTo>
                    <a:pt x="23" y="846"/>
                  </a:lnTo>
                  <a:lnTo>
                    <a:pt x="24" y="840"/>
                  </a:lnTo>
                  <a:lnTo>
                    <a:pt x="27" y="836"/>
                  </a:lnTo>
                  <a:lnTo>
                    <a:pt x="27" y="831"/>
                  </a:lnTo>
                  <a:lnTo>
                    <a:pt x="27" y="829"/>
                  </a:lnTo>
                  <a:lnTo>
                    <a:pt x="27" y="828"/>
                  </a:lnTo>
                  <a:lnTo>
                    <a:pt x="25" y="825"/>
                  </a:lnTo>
                  <a:lnTo>
                    <a:pt x="25" y="824"/>
                  </a:lnTo>
                  <a:lnTo>
                    <a:pt x="25" y="824"/>
                  </a:lnTo>
                  <a:lnTo>
                    <a:pt x="14" y="783"/>
                  </a:lnTo>
                  <a:lnTo>
                    <a:pt x="6" y="741"/>
                  </a:lnTo>
                  <a:lnTo>
                    <a:pt x="1" y="701"/>
                  </a:lnTo>
                  <a:lnTo>
                    <a:pt x="0" y="661"/>
                  </a:lnTo>
                  <a:lnTo>
                    <a:pt x="2" y="615"/>
                  </a:lnTo>
                  <a:lnTo>
                    <a:pt x="8" y="570"/>
                  </a:lnTo>
                  <a:lnTo>
                    <a:pt x="16" y="526"/>
                  </a:lnTo>
                  <a:lnTo>
                    <a:pt x="28" y="482"/>
                  </a:lnTo>
                  <a:lnTo>
                    <a:pt x="40" y="439"/>
                  </a:lnTo>
                  <a:lnTo>
                    <a:pt x="57" y="399"/>
                  </a:lnTo>
                  <a:lnTo>
                    <a:pt x="72" y="358"/>
                  </a:lnTo>
                  <a:lnTo>
                    <a:pt x="89" y="318"/>
                  </a:lnTo>
                  <a:lnTo>
                    <a:pt x="103" y="288"/>
                  </a:lnTo>
                  <a:lnTo>
                    <a:pt x="133" y="219"/>
                  </a:lnTo>
                  <a:lnTo>
                    <a:pt x="140" y="201"/>
                  </a:lnTo>
                  <a:lnTo>
                    <a:pt x="146" y="181"/>
                  </a:lnTo>
                  <a:lnTo>
                    <a:pt x="152" y="163"/>
                  </a:lnTo>
                  <a:lnTo>
                    <a:pt x="158" y="143"/>
                  </a:lnTo>
                  <a:lnTo>
                    <a:pt x="163" y="125"/>
                  </a:lnTo>
                  <a:lnTo>
                    <a:pt x="166" y="105"/>
                  </a:lnTo>
                  <a:lnTo>
                    <a:pt x="170" y="87"/>
                  </a:lnTo>
                  <a:lnTo>
                    <a:pt x="172" y="67"/>
                  </a:lnTo>
                  <a:lnTo>
                    <a:pt x="183" y="64"/>
                  </a:lnTo>
                  <a:lnTo>
                    <a:pt x="203" y="56"/>
                  </a:lnTo>
                  <a:lnTo>
                    <a:pt x="228" y="46"/>
                  </a:lnTo>
                  <a:lnTo>
                    <a:pt x="257" y="36"/>
                  </a:lnTo>
                  <a:lnTo>
                    <a:pt x="286" y="26"/>
                  </a:lnTo>
                  <a:lnTo>
                    <a:pt x="314" y="15"/>
                  </a:lnTo>
                  <a:lnTo>
                    <a:pt x="338" y="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97"/>
            <p:cNvSpPr>
              <a:spLocks/>
            </p:cNvSpPr>
            <p:nvPr/>
          </p:nvSpPr>
          <p:spPr bwMode="auto">
            <a:xfrm>
              <a:off x="2998" y="3118"/>
              <a:ext cx="249" cy="210"/>
            </a:xfrm>
            <a:custGeom>
              <a:avLst/>
              <a:gdLst/>
              <a:ahLst/>
              <a:cxnLst>
                <a:cxn ang="0">
                  <a:pos x="409" y="15"/>
                </a:cxn>
                <a:cxn ang="0">
                  <a:pos x="390" y="34"/>
                </a:cxn>
                <a:cxn ang="0">
                  <a:pos x="366" y="58"/>
                </a:cxn>
                <a:cxn ang="0">
                  <a:pos x="348" y="76"/>
                </a:cxn>
                <a:cxn ang="0">
                  <a:pos x="336" y="89"/>
                </a:cxn>
                <a:cxn ang="0">
                  <a:pos x="344" y="102"/>
                </a:cxn>
                <a:cxn ang="0">
                  <a:pos x="357" y="122"/>
                </a:cxn>
                <a:cxn ang="0">
                  <a:pos x="356" y="122"/>
                </a:cxn>
                <a:cxn ang="0">
                  <a:pos x="356" y="122"/>
                </a:cxn>
                <a:cxn ang="0">
                  <a:pos x="347" y="114"/>
                </a:cxn>
                <a:cxn ang="0">
                  <a:pos x="335" y="107"/>
                </a:cxn>
                <a:cxn ang="0">
                  <a:pos x="322" y="102"/>
                </a:cxn>
                <a:cxn ang="0">
                  <a:pos x="307" y="99"/>
                </a:cxn>
                <a:cxn ang="0">
                  <a:pos x="289" y="102"/>
                </a:cxn>
                <a:cxn ang="0">
                  <a:pos x="273" y="109"/>
                </a:cxn>
                <a:cxn ang="0">
                  <a:pos x="256" y="122"/>
                </a:cxn>
                <a:cxn ang="0">
                  <a:pos x="241" y="141"/>
                </a:cxn>
                <a:cxn ang="0">
                  <a:pos x="220" y="165"/>
                </a:cxn>
                <a:cxn ang="0">
                  <a:pos x="197" y="187"/>
                </a:cxn>
                <a:cxn ang="0">
                  <a:pos x="173" y="208"/>
                </a:cxn>
                <a:cxn ang="0">
                  <a:pos x="146" y="226"/>
                </a:cxn>
                <a:cxn ang="0">
                  <a:pos x="121" y="243"/>
                </a:cxn>
                <a:cxn ang="0">
                  <a:pos x="97" y="258"/>
                </a:cxn>
                <a:cxn ang="0">
                  <a:pos x="74" y="271"/>
                </a:cxn>
                <a:cxn ang="0">
                  <a:pos x="54" y="281"/>
                </a:cxn>
                <a:cxn ang="0">
                  <a:pos x="12" y="308"/>
                </a:cxn>
                <a:cxn ang="0">
                  <a:pos x="2" y="324"/>
                </a:cxn>
                <a:cxn ang="0">
                  <a:pos x="0" y="345"/>
                </a:cxn>
                <a:cxn ang="0">
                  <a:pos x="7" y="362"/>
                </a:cxn>
                <a:cxn ang="0">
                  <a:pos x="10" y="367"/>
                </a:cxn>
                <a:cxn ang="0">
                  <a:pos x="12" y="370"/>
                </a:cxn>
                <a:cxn ang="0">
                  <a:pos x="23" y="378"/>
                </a:cxn>
                <a:cxn ang="0">
                  <a:pos x="44" y="391"/>
                </a:cxn>
                <a:cxn ang="0">
                  <a:pos x="74" y="404"/>
                </a:cxn>
                <a:cxn ang="0">
                  <a:pos x="114" y="415"/>
                </a:cxn>
                <a:cxn ang="0">
                  <a:pos x="162" y="420"/>
                </a:cxn>
                <a:cxn ang="0">
                  <a:pos x="221" y="416"/>
                </a:cxn>
                <a:cxn ang="0">
                  <a:pos x="289" y="401"/>
                </a:cxn>
                <a:cxn ang="0">
                  <a:pos x="332" y="387"/>
                </a:cxn>
                <a:cxn ang="0">
                  <a:pos x="340" y="376"/>
                </a:cxn>
                <a:cxn ang="0">
                  <a:pos x="366" y="336"/>
                </a:cxn>
                <a:cxn ang="0">
                  <a:pos x="400" y="268"/>
                </a:cxn>
                <a:cxn ang="0">
                  <a:pos x="425" y="183"/>
                </a:cxn>
                <a:cxn ang="0">
                  <a:pos x="428" y="140"/>
                </a:cxn>
                <a:cxn ang="0">
                  <a:pos x="428" y="139"/>
                </a:cxn>
                <a:cxn ang="0">
                  <a:pos x="433" y="133"/>
                </a:cxn>
                <a:cxn ang="0">
                  <a:pos x="449" y="117"/>
                </a:cxn>
                <a:cxn ang="0">
                  <a:pos x="467" y="98"/>
                </a:cxn>
                <a:cxn ang="0">
                  <a:pos x="479" y="86"/>
                </a:cxn>
                <a:cxn ang="0">
                  <a:pos x="480" y="84"/>
                </a:cxn>
                <a:cxn ang="0">
                  <a:pos x="490" y="74"/>
                </a:cxn>
                <a:cxn ang="0">
                  <a:pos x="498" y="51"/>
                </a:cxn>
                <a:cxn ang="0">
                  <a:pos x="493" y="35"/>
                </a:cxn>
                <a:cxn ang="0">
                  <a:pos x="478" y="15"/>
                </a:cxn>
                <a:cxn ang="0">
                  <a:pos x="456" y="3"/>
                </a:cxn>
                <a:cxn ang="0">
                  <a:pos x="437" y="0"/>
                </a:cxn>
                <a:cxn ang="0">
                  <a:pos x="422" y="5"/>
                </a:cxn>
                <a:cxn ang="0">
                  <a:pos x="411" y="13"/>
                </a:cxn>
              </a:cxnLst>
              <a:rect l="0" t="0" r="r" b="b"/>
              <a:pathLst>
                <a:path w="498" h="420">
                  <a:moveTo>
                    <a:pt x="411" y="13"/>
                  </a:moveTo>
                  <a:lnTo>
                    <a:pt x="409" y="15"/>
                  </a:lnTo>
                  <a:lnTo>
                    <a:pt x="401" y="23"/>
                  </a:lnTo>
                  <a:lnTo>
                    <a:pt x="390" y="34"/>
                  </a:lnTo>
                  <a:lnTo>
                    <a:pt x="379" y="46"/>
                  </a:lnTo>
                  <a:lnTo>
                    <a:pt x="366" y="58"/>
                  </a:lnTo>
                  <a:lnTo>
                    <a:pt x="356" y="69"/>
                  </a:lnTo>
                  <a:lnTo>
                    <a:pt x="348" y="76"/>
                  </a:lnTo>
                  <a:lnTo>
                    <a:pt x="346" y="80"/>
                  </a:lnTo>
                  <a:lnTo>
                    <a:pt x="336" y="89"/>
                  </a:lnTo>
                  <a:lnTo>
                    <a:pt x="339" y="92"/>
                  </a:lnTo>
                  <a:lnTo>
                    <a:pt x="344" y="102"/>
                  </a:lnTo>
                  <a:lnTo>
                    <a:pt x="351" y="113"/>
                  </a:lnTo>
                  <a:lnTo>
                    <a:pt x="357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1" y="119"/>
                  </a:lnTo>
                  <a:lnTo>
                    <a:pt x="347" y="114"/>
                  </a:lnTo>
                  <a:lnTo>
                    <a:pt x="342" y="111"/>
                  </a:lnTo>
                  <a:lnTo>
                    <a:pt x="335" y="107"/>
                  </a:lnTo>
                  <a:lnTo>
                    <a:pt x="329" y="104"/>
                  </a:lnTo>
                  <a:lnTo>
                    <a:pt x="322" y="102"/>
                  </a:lnTo>
                  <a:lnTo>
                    <a:pt x="316" y="99"/>
                  </a:lnTo>
                  <a:lnTo>
                    <a:pt x="307" y="99"/>
                  </a:lnTo>
                  <a:lnTo>
                    <a:pt x="298" y="99"/>
                  </a:lnTo>
                  <a:lnTo>
                    <a:pt x="289" y="102"/>
                  </a:lnTo>
                  <a:lnTo>
                    <a:pt x="281" y="104"/>
                  </a:lnTo>
                  <a:lnTo>
                    <a:pt x="273" y="109"/>
                  </a:lnTo>
                  <a:lnTo>
                    <a:pt x="264" y="114"/>
                  </a:lnTo>
                  <a:lnTo>
                    <a:pt x="256" y="122"/>
                  </a:lnTo>
                  <a:lnTo>
                    <a:pt x="249" y="130"/>
                  </a:lnTo>
                  <a:lnTo>
                    <a:pt x="241" y="141"/>
                  </a:lnTo>
                  <a:lnTo>
                    <a:pt x="231" y="154"/>
                  </a:lnTo>
                  <a:lnTo>
                    <a:pt x="220" y="165"/>
                  </a:lnTo>
                  <a:lnTo>
                    <a:pt x="210" y="177"/>
                  </a:lnTo>
                  <a:lnTo>
                    <a:pt x="197" y="187"/>
                  </a:lnTo>
                  <a:lnTo>
                    <a:pt x="185" y="198"/>
                  </a:lnTo>
                  <a:lnTo>
                    <a:pt x="173" y="208"/>
                  </a:lnTo>
                  <a:lnTo>
                    <a:pt x="159" y="218"/>
                  </a:lnTo>
                  <a:lnTo>
                    <a:pt x="146" y="226"/>
                  </a:lnTo>
                  <a:lnTo>
                    <a:pt x="133" y="235"/>
                  </a:lnTo>
                  <a:lnTo>
                    <a:pt x="121" y="243"/>
                  </a:lnTo>
                  <a:lnTo>
                    <a:pt x="108" y="251"/>
                  </a:lnTo>
                  <a:lnTo>
                    <a:pt x="97" y="258"/>
                  </a:lnTo>
                  <a:lnTo>
                    <a:pt x="84" y="265"/>
                  </a:lnTo>
                  <a:lnTo>
                    <a:pt x="74" y="271"/>
                  </a:lnTo>
                  <a:lnTo>
                    <a:pt x="63" y="277"/>
                  </a:lnTo>
                  <a:lnTo>
                    <a:pt x="54" y="281"/>
                  </a:lnTo>
                  <a:lnTo>
                    <a:pt x="23" y="299"/>
                  </a:lnTo>
                  <a:lnTo>
                    <a:pt x="12" y="308"/>
                  </a:lnTo>
                  <a:lnTo>
                    <a:pt x="6" y="316"/>
                  </a:lnTo>
                  <a:lnTo>
                    <a:pt x="2" y="324"/>
                  </a:lnTo>
                  <a:lnTo>
                    <a:pt x="0" y="332"/>
                  </a:lnTo>
                  <a:lnTo>
                    <a:pt x="0" y="345"/>
                  </a:lnTo>
                  <a:lnTo>
                    <a:pt x="3" y="355"/>
                  </a:lnTo>
                  <a:lnTo>
                    <a:pt x="7" y="362"/>
                  </a:lnTo>
                  <a:lnTo>
                    <a:pt x="9" y="366"/>
                  </a:lnTo>
                  <a:lnTo>
                    <a:pt x="10" y="367"/>
                  </a:lnTo>
                  <a:lnTo>
                    <a:pt x="10" y="368"/>
                  </a:lnTo>
                  <a:lnTo>
                    <a:pt x="12" y="370"/>
                  </a:lnTo>
                  <a:lnTo>
                    <a:pt x="17" y="374"/>
                  </a:lnTo>
                  <a:lnTo>
                    <a:pt x="23" y="378"/>
                  </a:lnTo>
                  <a:lnTo>
                    <a:pt x="32" y="384"/>
                  </a:lnTo>
                  <a:lnTo>
                    <a:pt x="44" y="391"/>
                  </a:lnTo>
                  <a:lnTo>
                    <a:pt x="57" y="398"/>
                  </a:lnTo>
                  <a:lnTo>
                    <a:pt x="74" y="404"/>
                  </a:lnTo>
                  <a:lnTo>
                    <a:pt x="93" y="409"/>
                  </a:lnTo>
                  <a:lnTo>
                    <a:pt x="114" y="415"/>
                  </a:lnTo>
                  <a:lnTo>
                    <a:pt x="137" y="419"/>
                  </a:lnTo>
                  <a:lnTo>
                    <a:pt x="162" y="420"/>
                  </a:lnTo>
                  <a:lnTo>
                    <a:pt x="191" y="420"/>
                  </a:lnTo>
                  <a:lnTo>
                    <a:pt x="221" y="416"/>
                  </a:lnTo>
                  <a:lnTo>
                    <a:pt x="254" y="410"/>
                  </a:lnTo>
                  <a:lnTo>
                    <a:pt x="289" y="401"/>
                  </a:lnTo>
                  <a:lnTo>
                    <a:pt x="327" y="389"/>
                  </a:lnTo>
                  <a:lnTo>
                    <a:pt x="332" y="387"/>
                  </a:lnTo>
                  <a:lnTo>
                    <a:pt x="335" y="383"/>
                  </a:lnTo>
                  <a:lnTo>
                    <a:pt x="340" y="376"/>
                  </a:lnTo>
                  <a:lnTo>
                    <a:pt x="351" y="360"/>
                  </a:lnTo>
                  <a:lnTo>
                    <a:pt x="366" y="336"/>
                  </a:lnTo>
                  <a:lnTo>
                    <a:pt x="384" y="304"/>
                  </a:lnTo>
                  <a:lnTo>
                    <a:pt x="400" y="268"/>
                  </a:lnTo>
                  <a:lnTo>
                    <a:pt x="415" y="227"/>
                  </a:lnTo>
                  <a:lnTo>
                    <a:pt x="425" y="183"/>
                  </a:lnTo>
                  <a:lnTo>
                    <a:pt x="428" y="140"/>
                  </a:lnTo>
                  <a:lnTo>
                    <a:pt x="428" y="140"/>
                  </a:lnTo>
                  <a:lnTo>
                    <a:pt x="428" y="139"/>
                  </a:lnTo>
                  <a:lnTo>
                    <a:pt x="428" y="139"/>
                  </a:lnTo>
                  <a:lnTo>
                    <a:pt x="428" y="137"/>
                  </a:lnTo>
                  <a:lnTo>
                    <a:pt x="433" y="133"/>
                  </a:lnTo>
                  <a:lnTo>
                    <a:pt x="440" y="125"/>
                  </a:lnTo>
                  <a:lnTo>
                    <a:pt x="449" y="117"/>
                  </a:lnTo>
                  <a:lnTo>
                    <a:pt x="458" y="106"/>
                  </a:lnTo>
                  <a:lnTo>
                    <a:pt x="467" y="98"/>
                  </a:lnTo>
                  <a:lnTo>
                    <a:pt x="475" y="90"/>
                  </a:lnTo>
                  <a:lnTo>
                    <a:pt x="479" y="86"/>
                  </a:lnTo>
                  <a:lnTo>
                    <a:pt x="481" y="83"/>
                  </a:lnTo>
                  <a:lnTo>
                    <a:pt x="480" y="84"/>
                  </a:lnTo>
                  <a:lnTo>
                    <a:pt x="484" y="81"/>
                  </a:lnTo>
                  <a:lnTo>
                    <a:pt x="490" y="74"/>
                  </a:lnTo>
                  <a:lnTo>
                    <a:pt x="495" y="65"/>
                  </a:lnTo>
                  <a:lnTo>
                    <a:pt x="498" y="51"/>
                  </a:lnTo>
                  <a:lnTo>
                    <a:pt x="496" y="43"/>
                  </a:lnTo>
                  <a:lnTo>
                    <a:pt x="493" y="35"/>
                  </a:lnTo>
                  <a:lnTo>
                    <a:pt x="487" y="24"/>
                  </a:lnTo>
                  <a:lnTo>
                    <a:pt x="478" y="15"/>
                  </a:lnTo>
                  <a:lnTo>
                    <a:pt x="467" y="7"/>
                  </a:lnTo>
                  <a:lnTo>
                    <a:pt x="456" y="3"/>
                  </a:lnTo>
                  <a:lnTo>
                    <a:pt x="446" y="0"/>
                  </a:lnTo>
                  <a:lnTo>
                    <a:pt x="437" y="0"/>
                  </a:lnTo>
                  <a:lnTo>
                    <a:pt x="428" y="3"/>
                  </a:lnTo>
                  <a:lnTo>
                    <a:pt x="422" y="5"/>
                  </a:lnTo>
                  <a:lnTo>
                    <a:pt x="416" y="9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98"/>
            <p:cNvSpPr>
              <a:spLocks/>
            </p:cNvSpPr>
            <p:nvPr/>
          </p:nvSpPr>
          <p:spPr bwMode="auto">
            <a:xfrm>
              <a:off x="3187" y="3134"/>
              <a:ext cx="43" cy="45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59" y="1"/>
                </a:cxn>
                <a:cxn ang="0">
                  <a:pos x="62" y="0"/>
                </a:cxn>
                <a:cxn ang="0">
                  <a:pos x="69" y="2"/>
                </a:cxn>
                <a:cxn ang="0">
                  <a:pos x="78" y="8"/>
                </a:cxn>
                <a:cxn ang="0">
                  <a:pos x="82" y="11"/>
                </a:cxn>
                <a:cxn ang="0">
                  <a:pos x="84" y="13"/>
                </a:cxn>
                <a:cxn ang="0">
                  <a:pos x="85" y="16"/>
                </a:cxn>
                <a:cxn ang="0">
                  <a:pos x="85" y="18"/>
                </a:cxn>
                <a:cxn ang="0">
                  <a:pos x="85" y="18"/>
                </a:cxn>
                <a:cxn ang="0">
                  <a:pos x="85" y="18"/>
                </a:cxn>
                <a:cxn ang="0">
                  <a:pos x="85" y="18"/>
                </a:cxn>
                <a:cxn ang="0">
                  <a:pos x="85" y="18"/>
                </a:cxn>
                <a:cxn ang="0">
                  <a:pos x="85" y="20"/>
                </a:cxn>
                <a:cxn ang="0">
                  <a:pos x="84" y="23"/>
                </a:cxn>
                <a:cxn ang="0">
                  <a:pos x="83" y="25"/>
                </a:cxn>
                <a:cxn ang="0">
                  <a:pos x="82" y="26"/>
                </a:cxn>
                <a:cxn ang="0">
                  <a:pos x="81" y="26"/>
                </a:cxn>
                <a:cxn ang="0">
                  <a:pos x="78" y="28"/>
                </a:cxn>
                <a:cxn ang="0">
                  <a:pos x="71" y="35"/>
                </a:cxn>
                <a:cxn ang="0">
                  <a:pos x="61" y="46"/>
                </a:cxn>
                <a:cxn ang="0">
                  <a:pos x="49" y="57"/>
                </a:cxn>
                <a:cxn ang="0">
                  <a:pos x="38" y="69"/>
                </a:cxn>
                <a:cxn ang="0">
                  <a:pos x="28" y="79"/>
                </a:cxn>
                <a:cxn ang="0">
                  <a:pos x="21" y="86"/>
                </a:cxn>
                <a:cxn ang="0">
                  <a:pos x="17" y="89"/>
                </a:cxn>
                <a:cxn ang="0">
                  <a:pos x="15" y="85"/>
                </a:cxn>
                <a:cxn ang="0">
                  <a:pos x="10" y="78"/>
                </a:cxn>
                <a:cxn ang="0">
                  <a:pos x="5" y="69"/>
                </a:cxn>
                <a:cxn ang="0">
                  <a:pos x="0" y="61"/>
                </a:cxn>
                <a:cxn ang="0">
                  <a:pos x="6" y="54"/>
                </a:cxn>
                <a:cxn ang="0">
                  <a:pos x="14" y="46"/>
                </a:cxn>
                <a:cxn ang="0">
                  <a:pos x="23" y="36"/>
                </a:cxn>
                <a:cxn ang="0">
                  <a:pos x="33" y="26"/>
                </a:cxn>
                <a:cxn ang="0">
                  <a:pos x="41" y="18"/>
                </a:cxn>
                <a:cxn ang="0">
                  <a:pos x="49" y="10"/>
                </a:cxn>
                <a:cxn ang="0">
                  <a:pos x="54" y="5"/>
                </a:cxn>
                <a:cxn ang="0">
                  <a:pos x="56" y="3"/>
                </a:cxn>
              </a:cxnLst>
              <a:rect l="0" t="0" r="r" b="b"/>
              <a:pathLst>
                <a:path w="85" h="89">
                  <a:moveTo>
                    <a:pt x="56" y="3"/>
                  </a:moveTo>
                  <a:lnTo>
                    <a:pt x="59" y="1"/>
                  </a:lnTo>
                  <a:lnTo>
                    <a:pt x="62" y="0"/>
                  </a:lnTo>
                  <a:lnTo>
                    <a:pt x="69" y="2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4" y="13"/>
                  </a:lnTo>
                  <a:lnTo>
                    <a:pt x="85" y="16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20"/>
                  </a:lnTo>
                  <a:lnTo>
                    <a:pt x="84" y="23"/>
                  </a:lnTo>
                  <a:lnTo>
                    <a:pt x="83" y="25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78" y="28"/>
                  </a:lnTo>
                  <a:lnTo>
                    <a:pt x="71" y="35"/>
                  </a:lnTo>
                  <a:lnTo>
                    <a:pt x="61" y="46"/>
                  </a:lnTo>
                  <a:lnTo>
                    <a:pt x="49" y="57"/>
                  </a:lnTo>
                  <a:lnTo>
                    <a:pt x="38" y="69"/>
                  </a:lnTo>
                  <a:lnTo>
                    <a:pt x="28" y="79"/>
                  </a:lnTo>
                  <a:lnTo>
                    <a:pt x="21" y="86"/>
                  </a:lnTo>
                  <a:lnTo>
                    <a:pt x="17" y="89"/>
                  </a:lnTo>
                  <a:lnTo>
                    <a:pt x="15" y="85"/>
                  </a:lnTo>
                  <a:lnTo>
                    <a:pt x="10" y="78"/>
                  </a:lnTo>
                  <a:lnTo>
                    <a:pt x="5" y="69"/>
                  </a:lnTo>
                  <a:lnTo>
                    <a:pt x="0" y="61"/>
                  </a:lnTo>
                  <a:lnTo>
                    <a:pt x="6" y="54"/>
                  </a:lnTo>
                  <a:lnTo>
                    <a:pt x="14" y="46"/>
                  </a:lnTo>
                  <a:lnTo>
                    <a:pt x="23" y="36"/>
                  </a:lnTo>
                  <a:lnTo>
                    <a:pt x="33" y="26"/>
                  </a:lnTo>
                  <a:lnTo>
                    <a:pt x="41" y="18"/>
                  </a:lnTo>
                  <a:lnTo>
                    <a:pt x="49" y="10"/>
                  </a:lnTo>
                  <a:lnTo>
                    <a:pt x="54" y="5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99"/>
            <p:cNvSpPr>
              <a:spLocks/>
            </p:cNvSpPr>
            <p:nvPr/>
          </p:nvSpPr>
          <p:spPr bwMode="auto">
            <a:xfrm>
              <a:off x="3015" y="3184"/>
              <a:ext cx="181" cy="127"/>
            </a:xfrm>
            <a:custGeom>
              <a:avLst/>
              <a:gdLst/>
              <a:ahLst/>
              <a:cxnLst>
                <a:cxn ang="0">
                  <a:pos x="337" y="23"/>
                </a:cxn>
                <a:cxn ang="0">
                  <a:pos x="356" y="4"/>
                </a:cxn>
                <a:cxn ang="0">
                  <a:pos x="362" y="1"/>
                </a:cxn>
                <a:cxn ang="0">
                  <a:pos x="362" y="4"/>
                </a:cxn>
                <a:cxn ang="0">
                  <a:pos x="359" y="44"/>
                </a:cxn>
                <a:cxn ang="0">
                  <a:pos x="339" y="113"/>
                </a:cxn>
                <a:cxn ang="0">
                  <a:pos x="311" y="173"/>
                </a:cxn>
                <a:cxn ang="0">
                  <a:pos x="286" y="214"/>
                </a:cxn>
                <a:cxn ang="0">
                  <a:pos x="246" y="236"/>
                </a:cxn>
                <a:cxn ang="0">
                  <a:pos x="188" y="250"/>
                </a:cxn>
                <a:cxn ang="0">
                  <a:pos x="138" y="253"/>
                </a:cxn>
                <a:cxn ang="0">
                  <a:pos x="96" y="250"/>
                </a:cxn>
                <a:cxn ang="0">
                  <a:pos x="62" y="243"/>
                </a:cxn>
                <a:cxn ang="0">
                  <a:pos x="36" y="233"/>
                </a:cxn>
                <a:cxn ang="0">
                  <a:pos x="16" y="222"/>
                </a:cxn>
                <a:cxn ang="0">
                  <a:pos x="5" y="214"/>
                </a:cxn>
                <a:cxn ang="0">
                  <a:pos x="1" y="211"/>
                </a:cxn>
                <a:cxn ang="0">
                  <a:pos x="0" y="207"/>
                </a:cxn>
                <a:cxn ang="0">
                  <a:pos x="0" y="205"/>
                </a:cxn>
                <a:cxn ang="0">
                  <a:pos x="0" y="204"/>
                </a:cxn>
                <a:cxn ang="0">
                  <a:pos x="1" y="201"/>
                </a:cxn>
                <a:cxn ang="0">
                  <a:pos x="6" y="197"/>
                </a:cxn>
                <a:cxn ang="0">
                  <a:pos x="36" y="178"/>
                </a:cxn>
                <a:cxn ang="0">
                  <a:pos x="57" y="167"/>
                </a:cxn>
                <a:cxn ang="0">
                  <a:pos x="81" y="153"/>
                </a:cxn>
                <a:cxn ang="0">
                  <a:pos x="107" y="138"/>
                </a:cxn>
                <a:cxn ang="0">
                  <a:pos x="134" y="120"/>
                </a:cxn>
                <a:cxn ang="0">
                  <a:pos x="162" y="100"/>
                </a:cxn>
                <a:cxn ang="0">
                  <a:pos x="188" y="78"/>
                </a:cxn>
                <a:cxn ang="0">
                  <a:pos x="212" y="54"/>
                </a:cxn>
                <a:cxn ang="0">
                  <a:pos x="234" y="27"/>
                </a:cxn>
                <a:cxn ang="0">
                  <a:pos x="242" y="18"/>
                </a:cxn>
                <a:cxn ang="0">
                  <a:pos x="251" y="9"/>
                </a:cxn>
                <a:cxn ang="0">
                  <a:pos x="262" y="2"/>
                </a:cxn>
                <a:cxn ang="0">
                  <a:pos x="273" y="0"/>
                </a:cxn>
                <a:cxn ang="0">
                  <a:pos x="285" y="2"/>
                </a:cxn>
                <a:cxn ang="0">
                  <a:pos x="295" y="9"/>
                </a:cxn>
                <a:cxn ang="0">
                  <a:pos x="303" y="17"/>
                </a:cxn>
                <a:cxn ang="0">
                  <a:pos x="308" y="23"/>
                </a:cxn>
                <a:cxn ang="0">
                  <a:pos x="333" y="26"/>
                </a:cxn>
              </a:cxnLst>
              <a:rect l="0" t="0" r="r" b="b"/>
              <a:pathLst>
                <a:path w="362" h="253">
                  <a:moveTo>
                    <a:pt x="333" y="26"/>
                  </a:moveTo>
                  <a:lnTo>
                    <a:pt x="337" y="23"/>
                  </a:lnTo>
                  <a:lnTo>
                    <a:pt x="346" y="14"/>
                  </a:lnTo>
                  <a:lnTo>
                    <a:pt x="356" y="4"/>
                  </a:lnTo>
                  <a:lnTo>
                    <a:pt x="362" y="0"/>
                  </a:lnTo>
                  <a:lnTo>
                    <a:pt x="362" y="1"/>
                  </a:lnTo>
                  <a:lnTo>
                    <a:pt x="362" y="3"/>
                  </a:lnTo>
                  <a:lnTo>
                    <a:pt x="362" y="4"/>
                  </a:lnTo>
                  <a:lnTo>
                    <a:pt x="362" y="7"/>
                  </a:lnTo>
                  <a:lnTo>
                    <a:pt x="359" y="44"/>
                  </a:lnTo>
                  <a:lnTo>
                    <a:pt x="351" y="79"/>
                  </a:lnTo>
                  <a:lnTo>
                    <a:pt x="339" y="113"/>
                  </a:lnTo>
                  <a:lnTo>
                    <a:pt x="325" y="145"/>
                  </a:lnTo>
                  <a:lnTo>
                    <a:pt x="311" y="173"/>
                  </a:lnTo>
                  <a:lnTo>
                    <a:pt x="298" y="197"/>
                  </a:lnTo>
                  <a:lnTo>
                    <a:pt x="286" y="214"/>
                  </a:lnTo>
                  <a:lnTo>
                    <a:pt x="278" y="226"/>
                  </a:lnTo>
                  <a:lnTo>
                    <a:pt x="246" y="236"/>
                  </a:lnTo>
                  <a:lnTo>
                    <a:pt x="216" y="244"/>
                  </a:lnTo>
                  <a:lnTo>
                    <a:pt x="188" y="250"/>
                  </a:lnTo>
                  <a:lnTo>
                    <a:pt x="162" y="252"/>
                  </a:lnTo>
                  <a:lnTo>
                    <a:pt x="138" y="253"/>
                  </a:lnTo>
                  <a:lnTo>
                    <a:pt x="117" y="252"/>
                  </a:lnTo>
                  <a:lnTo>
                    <a:pt x="96" y="250"/>
                  </a:lnTo>
                  <a:lnTo>
                    <a:pt x="79" y="246"/>
                  </a:lnTo>
                  <a:lnTo>
                    <a:pt x="62" y="243"/>
                  </a:lnTo>
                  <a:lnTo>
                    <a:pt x="47" y="237"/>
                  </a:lnTo>
                  <a:lnTo>
                    <a:pt x="36" y="233"/>
                  </a:lnTo>
                  <a:lnTo>
                    <a:pt x="26" y="227"/>
                  </a:lnTo>
                  <a:lnTo>
                    <a:pt x="16" y="222"/>
                  </a:lnTo>
                  <a:lnTo>
                    <a:pt x="11" y="218"/>
                  </a:lnTo>
                  <a:lnTo>
                    <a:pt x="5" y="214"/>
                  </a:lnTo>
                  <a:lnTo>
                    <a:pt x="3" y="212"/>
                  </a:lnTo>
                  <a:lnTo>
                    <a:pt x="1" y="211"/>
                  </a:lnTo>
                  <a:lnTo>
                    <a:pt x="1" y="209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" y="201"/>
                  </a:lnTo>
                  <a:lnTo>
                    <a:pt x="4" y="199"/>
                  </a:lnTo>
                  <a:lnTo>
                    <a:pt x="6" y="197"/>
                  </a:lnTo>
                  <a:lnTo>
                    <a:pt x="8" y="194"/>
                  </a:lnTo>
                  <a:lnTo>
                    <a:pt x="36" y="178"/>
                  </a:lnTo>
                  <a:lnTo>
                    <a:pt x="46" y="173"/>
                  </a:lnTo>
                  <a:lnTo>
                    <a:pt x="57" y="167"/>
                  </a:lnTo>
                  <a:lnTo>
                    <a:pt x="68" y="160"/>
                  </a:lnTo>
                  <a:lnTo>
                    <a:pt x="81" y="153"/>
                  </a:lnTo>
                  <a:lnTo>
                    <a:pt x="94" y="146"/>
                  </a:lnTo>
                  <a:lnTo>
                    <a:pt x="107" y="138"/>
                  </a:lnTo>
                  <a:lnTo>
                    <a:pt x="120" y="129"/>
                  </a:lnTo>
                  <a:lnTo>
                    <a:pt x="134" y="120"/>
                  </a:lnTo>
                  <a:lnTo>
                    <a:pt x="148" y="110"/>
                  </a:lnTo>
                  <a:lnTo>
                    <a:pt x="162" y="100"/>
                  </a:lnTo>
                  <a:lnTo>
                    <a:pt x="175" y="88"/>
                  </a:lnTo>
                  <a:lnTo>
                    <a:pt x="188" y="78"/>
                  </a:lnTo>
                  <a:lnTo>
                    <a:pt x="201" y="65"/>
                  </a:lnTo>
                  <a:lnTo>
                    <a:pt x="212" y="54"/>
                  </a:lnTo>
                  <a:lnTo>
                    <a:pt x="224" y="41"/>
                  </a:lnTo>
                  <a:lnTo>
                    <a:pt x="234" y="27"/>
                  </a:lnTo>
                  <a:lnTo>
                    <a:pt x="238" y="23"/>
                  </a:lnTo>
                  <a:lnTo>
                    <a:pt x="242" y="18"/>
                  </a:lnTo>
                  <a:lnTo>
                    <a:pt x="247" y="14"/>
                  </a:lnTo>
                  <a:lnTo>
                    <a:pt x="251" y="9"/>
                  </a:lnTo>
                  <a:lnTo>
                    <a:pt x="256" y="6"/>
                  </a:lnTo>
                  <a:lnTo>
                    <a:pt x="262" y="2"/>
                  </a:lnTo>
                  <a:lnTo>
                    <a:pt x="268" y="1"/>
                  </a:lnTo>
                  <a:lnTo>
                    <a:pt x="273" y="0"/>
                  </a:lnTo>
                  <a:lnTo>
                    <a:pt x="279" y="1"/>
                  </a:lnTo>
                  <a:lnTo>
                    <a:pt x="285" y="2"/>
                  </a:lnTo>
                  <a:lnTo>
                    <a:pt x="291" y="6"/>
                  </a:lnTo>
                  <a:lnTo>
                    <a:pt x="295" y="9"/>
                  </a:lnTo>
                  <a:lnTo>
                    <a:pt x="299" y="12"/>
                  </a:lnTo>
                  <a:lnTo>
                    <a:pt x="303" y="17"/>
                  </a:lnTo>
                  <a:lnTo>
                    <a:pt x="306" y="21"/>
                  </a:lnTo>
                  <a:lnTo>
                    <a:pt x="308" y="23"/>
                  </a:lnTo>
                  <a:lnTo>
                    <a:pt x="318" y="40"/>
                  </a:lnTo>
                  <a:lnTo>
                    <a:pt x="333" y="2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100"/>
            <p:cNvSpPr>
              <a:spLocks/>
            </p:cNvSpPr>
            <p:nvPr/>
          </p:nvSpPr>
          <p:spPr bwMode="auto">
            <a:xfrm>
              <a:off x="2924" y="3058"/>
              <a:ext cx="288" cy="216"/>
            </a:xfrm>
            <a:custGeom>
              <a:avLst/>
              <a:gdLst/>
              <a:ahLst/>
              <a:cxnLst>
                <a:cxn ang="0">
                  <a:pos x="151" y="72"/>
                </a:cxn>
                <a:cxn ang="0">
                  <a:pos x="151" y="72"/>
                </a:cxn>
                <a:cxn ang="0">
                  <a:pos x="111" y="104"/>
                </a:cxn>
                <a:cxn ang="0">
                  <a:pos x="52" y="170"/>
                </a:cxn>
                <a:cxn ang="0">
                  <a:pos x="18" y="232"/>
                </a:cxn>
                <a:cxn ang="0">
                  <a:pos x="3" y="288"/>
                </a:cxn>
                <a:cxn ang="0">
                  <a:pos x="1" y="338"/>
                </a:cxn>
                <a:cxn ang="0">
                  <a:pos x="9" y="378"/>
                </a:cxn>
                <a:cxn ang="0">
                  <a:pos x="20" y="407"/>
                </a:cxn>
                <a:cxn ang="0">
                  <a:pos x="28" y="423"/>
                </a:cxn>
                <a:cxn ang="0">
                  <a:pos x="34" y="430"/>
                </a:cxn>
                <a:cxn ang="0">
                  <a:pos x="44" y="432"/>
                </a:cxn>
                <a:cxn ang="0">
                  <a:pos x="87" y="414"/>
                </a:cxn>
                <a:cxn ang="0">
                  <a:pos x="166" y="370"/>
                </a:cxn>
                <a:cxn ang="0">
                  <a:pos x="252" y="318"/>
                </a:cxn>
                <a:cxn ang="0">
                  <a:pos x="336" y="263"/>
                </a:cxn>
                <a:cxn ang="0">
                  <a:pos x="413" y="208"/>
                </a:cxn>
                <a:cxn ang="0">
                  <a:pos x="481" y="159"/>
                </a:cxn>
                <a:cxn ang="0">
                  <a:pos x="532" y="120"/>
                </a:cxn>
                <a:cxn ang="0">
                  <a:pos x="563" y="97"/>
                </a:cxn>
                <a:cxn ang="0">
                  <a:pos x="572" y="89"/>
                </a:cxn>
                <a:cxn ang="0">
                  <a:pos x="575" y="82"/>
                </a:cxn>
                <a:cxn ang="0">
                  <a:pos x="574" y="74"/>
                </a:cxn>
                <a:cxn ang="0">
                  <a:pos x="571" y="67"/>
                </a:cxn>
                <a:cxn ang="0">
                  <a:pos x="525" y="41"/>
                </a:cxn>
                <a:cxn ang="0">
                  <a:pos x="444" y="9"/>
                </a:cxn>
                <a:cxn ang="0">
                  <a:pos x="369" y="0"/>
                </a:cxn>
                <a:cxn ang="0">
                  <a:pos x="302" y="5"/>
                </a:cxn>
                <a:cxn ang="0">
                  <a:pos x="247" y="20"/>
                </a:cxn>
                <a:cxn ang="0">
                  <a:pos x="202" y="39"/>
                </a:cxn>
                <a:cxn ang="0">
                  <a:pos x="171" y="58"/>
                </a:cxn>
                <a:cxn ang="0">
                  <a:pos x="154" y="69"/>
                </a:cxn>
              </a:cxnLst>
              <a:rect l="0" t="0" r="r" b="b"/>
              <a:pathLst>
                <a:path w="575" h="432">
                  <a:moveTo>
                    <a:pt x="151" y="72"/>
                  </a:moveTo>
                  <a:lnTo>
                    <a:pt x="151" y="72"/>
                  </a:lnTo>
                  <a:lnTo>
                    <a:pt x="151" y="72"/>
                  </a:lnTo>
                  <a:lnTo>
                    <a:pt x="151" y="72"/>
                  </a:lnTo>
                  <a:lnTo>
                    <a:pt x="151" y="71"/>
                  </a:lnTo>
                  <a:lnTo>
                    <a:pt x="111" y="104"/>
                  </a:lnTo>
                  <a:lnTo>
                    <a:pt x="77" y="137"/>
                  </a:lnTo>
                  <a:lnTo>
                    <a:pt x="52" y="170"/>
                  </a:lnTo>
                  <a:lnTo>
                    <a:pt x="31" y="201"/>
                  </a:lnTo>
                  <a:lnTo>
                    <a:pt x="18" y="232"/>
                  </a:lnTo>
                  <a:lnTo>
                    <a:pt x="8" y="261"/>
                  </a:lnTo>
                  <a:lnTo>
                    <a:pt x="3" y="288"/>
                  </a:lnTo>
                  <a:lnTo>
                    <a:pt x="0" y="314"/>
                  </a:lnTo>
                  <a:lnTo>
                    <a:pt x="1" y="338"/>
                  </a:lnTo>
                  <a:lnTo>
                    <a:pt x="5" y="360"/>
                  </a:lnTo>
                  <a:lnTo>
                    <a:pt x="9" y="378"/>
                  </a:lnTo>
                  <a:lnTo>
                    <a:pt x="14" y="394"/>
                  </a:lnTo>
                  <a:lnTo>
                    <a:pt x="20" y="407"/>
                  </a:lnTo>
                  <a:lnTo>
                    <a:pt x="24" y="417"/>
                  </a:lnTo>
                  <a:lnTo>
                    <a:pt x="28" y="423"/>
                  </a:lnTo>
                  <a:lnTo>
                    <a:pt x="29" y="425"/>
                  </a:lnTo>
                  <a:lnTo>
                    <a:pt x="34" y="430"/>
                  </a:lnTo>
                  <a:lnTo>
                    <a:pt x="38" y="432"/>
                  </a:lnTo>
                  <a:lnTo>
                    <a:pt x="44" y="432"/>
                  </a:lnTo>
                  <a:lnTo>
                    <a:pt x="50" y="431"/>
                  </a:lnTo>
                  <a:lnTo>
                    <a:pt x="87" y="414"/>
                  </a:lnTo>
                  <a:lnTo>
                    <a:pt x="126" y="393"/>
                  </a:lnTo>
                  <a:lnTo>
                    <a:pt x="166" y="370"/>
                  </a:lnTo>
                  <a:lnTo>
                    <a:pt x="209" y="345"/>
                  </a:lnTo>
                  <a:lnTo>
                    <a:pt x="252" y="318"/>
                  </a:lnTo>
                  <a:lnTo>
                    <a:pt x="294" y="291"/>
                  </a:lnTo>
                  <a:lnTo>
                    <a:pt x="336" y="263"/>
                  </a:lnTo>
                  <a:lnTo>
                    <a:pt x="375" y="235"/>
                  </a:lnTo>
                  <a:lnTo>
                    <a:pt x="413" y="208"/>
                  </a:lnTo>
                  <a:lnTo>
                    <a:pt x="449" y="182"/>
                  </a:lnTo>
                  <a:lnTo>
                    <a:pt x="481" y="159"/>
                  </a:lnTo>
                  <a:lnTo>
                    <a:pt x="508" y="139"/>
                  </a:lnTo>
                  <a:lnTo>
                    <a:pt x="532" y="120"/>
                  </a:lnTo>
                  <a:lnTo>
                    <a:pt x="550" y="106"/>
                  </a:lnTo>
                  <a:lnTo>
                    <a:pt x="563" y="97"/>
                  </a:lnTo>
                  <a:lnTo>
                    <a:pt x="568" y="92"/>
                  </a:lnTo>
                  <a:lnTo>
                    <a:pt x="572" y="89"/>
                  </a:lnTo>
                  <a:lnTo>
                    <a:pt x="574" y="86"/>
                  </a:lnTo>
                  <a:lnTo>
                    <a:pt x="575" y="82"/>
                  </a:lnTo>
                  <a:lnTo>
                    <a:pt x="575" y="77"/>
                  </a:lnTo>
                  <a:lnTo>
                    <a:pt x="574" y="74"/>
                  </a:lnTo>
                  <a:lnTo>
                    <a:pt x="573" y="71"/>
                  </a:lnTo>
                  <a:lnTo>
                    <a:pt x="571" y="67"/>
                  </a:lnTo>
                  <a:lnTo>
                    <a:pt x="567" y="65"/>
                  </a:lnTo>
                  <a:lnTo>
                    <a:pt x="525" y="41"/>
                  </a:lnTo>
                  <a:lnTo>
                    <a:pt x="483" y="22"/>
                  </a:lnTo>
                  <a:lnTo>
                    <a:pt x="444" y="9"/>
                  </a:lnTo>
                  <a:lnTo>
                    <a:pt x="405" y="3"/>
                  </a:lnTo>
                  <a:lnTo>
                    <a:pt x="369" y="0"/>
                  </a:lnTo>
                  <a:lnTo>
                    <a:pt x="334" y="1"/>
                  </a:lnTo>
                  <a:lnTo>
                    <a:pt x="302" y="5"/>
                  </a:lnTo>
                  <a:lnTo>
                    <a:pt x="273" y="12"/>
                  </a:lnTo>
                  <a:lnTo>
                    <a:pt x="247" y="20"/>
                  </a:lnTo>
                  <a:lnTo>
                    <a:pt x="223" y="29"/>
                  </a:lnTo>
                  <a:lnTo>
                    <a:pt x="202" y="39"/>
                  </a:lnTo>
                  <a:lnTo>
                    <a:pt x="185" y="49"/>
                  </a:lnTo>
                  <a:lnTo>
                    <a:pt x="171" y="58"/>
                  </a:lnTo>
                  <a:lnTo>
                    <a:pt x="160" y="65"/>
                  </a:lnTo>
                  <a:lnTo>
                    <a:pt x="154" y="69"/>
                  </a:lnTo>
                  <a:lnTo>
                    <a:pt x="151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101"/>
            <p:cNvSpPr>
              <a:spLocks/>
            </p:cNvSpPr>
            <p:nvPr/>
          </p:nvSpPr>
          <p:spPr bwMode="auto">
            <a:xfrm>
              <a:off x="2941" y="3074"/>
              <a:ext cx="248" cy="181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" y="262"/>
                </a:cxn>
                <a:cxn ang="0">
                  <a:pos x="5" y="238"/>
                </a:cxn>
                <a:cxn ang="0">
                  <a:pos x="14" y="213"/>
                </a:cxn>
                <a:cxn ang="0">
                  <a:pos x="27" y="185"/>
                </a:cxn>
                <a:cxn ang="0">
                  <a:pos x="45" y="156"/>
                </a:cxn>
                <a:cxn ang="0">
                  <a:pos x="69" y="126"/>
                </a:cxn>
                <a:cxn ang="0">
                  <a:pos x="100" y="96"/>
                </a:cxn>
                <a:cxn ang="0">
                  <a:pos x="138" y="65"/>
                </a:cxn>
                <a:cxn ang="0">
                  <a:pos x="138" y="65"/>
                </a:cxn>
                <a:cxn ang="0">
                  <a:pos x="138" y="64"/>
                </a:cxn>
                <a:cxn ang="0">
                  <a:pos x="138" y="64"/>
                </a:cxn>
                <a:cxn ang="0">
                  <a:pos x="139" y="64"/>
                </a:cxn>
                <a:cxn ang="0">
                  <a:pos x="141" y="62"/>
                </a:cxn>
                <a:cxn ang="0">
                  <a:pos x="148" y="57"/>
                </a:cxn>
                <a:cxn ang="0">
                  <a:pos x="158" y="50"/>
                </a:cxn>
                <a:cxn ang="0">
                  <a:pos x="169" y="43"/>
                </a:cxn>
                <a:cxn ang="0">
                  <a:pos x="184" y="35"/>
                </a:cxn>
                <a:cxn ang="0">
                  <a:pos x="201" y="26"/>
                </a:cxn>
                <a:cxn ang="0">
                  <a:pos x="222" y="18"/>
                </a:cxn>
                <a:cxn ang="0">
                  <a:pos x="245" y="11"/>
                </a:cxn>
                <a:cxn ang="0">
                  <a:pos x="269" y="5"/>
                </a:cxn>
                <a:cxn ang="0">
                  <a:pos x="297" y="2"/>
                </a:cxn>
                <a:cxn ang="0">
                  <a:pos x="326" y="0"/>
                </a:cxn>
                <a:cxn ang="0">
                  <a:pos x="356" y="2"/>
                </a:cxn>
                <a:cxn ang="0">
                  <a:pos x="389" y="6"/>
                </a:cxn>
                <a:cxn ang="0">
                  <a:pos x="423" y="16"/>
                </a:cxn>
                <a:cxn ang="0">
                  <a:pos x="458" y="29"/>
                </a:cxn>
                <a:cxn ang="0">
                  <a:pos x="495" y="48"/>
                </a:cxn>
                <a:cxn ang="0">
                  <a:pos x="480" y="59"/>
                </a:cxn>
                <a:cxn ang="0">
                  <a:pos x="461" y="73"/>
                </a:cxn>
                <a:cxn ang="0">
                  <a:pos x="438" y="91"/>
                </a:cxn>
                <a:cxn ang="0">
                  <a:pos x="412" y="109"/>
                </a:cxn>
                <a:cxn ang="0">
                  <a:pos x="385" y="130"/>
                </a:cxn>
                <a:cxn ang="0">
                  <a:pos x="355" y="150"/>
                </a:cxn>
                <a:cxn ang="0">
                  <a:pos x="322" y="174"/>
                </a:cxn>
                <a:cxn ang="0">
                  <a:pos x="289" y="197"/>
                </a:cxn>
                <a:cxn ang="0">
                  <a:pos x="254" y="221"/>
                </a:cxn>
                <a:cxn ang="0">
                  <a:pos x="219" y="244"/>
                </a:cxn>
                <a:cxn ang="0">
                  <a:pos x="184" y="267"/>
                </a:cxn>
                <a:cxn ang="0">
                  <a:pos x="148" y="289"/>
                </a:cxn>
                <a:cxn ang="0">
                  <a:pos x="114" y="309"/>
                </a:cxn>
                <a:cxn ang="0">
                  <a:pos x="79" y="329"/>
                </a:cxn>
                <a:cxn ang="0">
                  <a:pos x="47" y="346"/>
                </a:cxn>
                <a:cxn ang="0">
                  <a:pos x="16" y="361"/>
                </a:cxn>
                <a:cxn ang="0">
                  <a:pos x="10" y="348"/>
                </a:cxn>
                <a:cxn ang="0">
                  <a:pos x="5" y="330"/>
                </a:cxn>
                <a:cxn ang="0">
                  <a:pos x="1" y="309"/>
                </a:cxn>
                <a:cxn ang="0">
                  <a:pos x="0" y="285"/>
                </a:cxn>
              </a:cxnLst>
              <a:rect l="0" t="0" r="r" b="b"/>
              <a:pathLst>
                <a:path w="495" h="361">
                  <a:moveTo>
                    <a:pt x="0" y="285"/>
                  </a:moveTo>
                  <a:lnTo>
                    <a:pt x="1" y="262"/>
                  </a:lnTo>
                  <a:lnTo>
                    <a:pt x="5" y="238"/>
                  </a:lnTo>
                  <a:lnTo>
                    <a:pt x="14" y="213"/>
                  </a:lnTo>
                  <a:lnTo>
                    <a:pt x="27" y="185"/>
                  </a:lnTo>
                  <a:lnTo>
                    <a:pt x="45" y="156"/>
                  </a:lnTo>
                  <a:lnTo>
                    <a:pt x="69" y="126"/>
                  </a:lnTo>
                  <a:lnTo>
                    <a:pt x="100" y="96"/>
                  </a:lnTo>
                  <a:lnTo>
                    <a:pt x="138" y="65"/>
                  </a:lnTo>
                  <a:lnTo>
                    <a:pt x="138" y="65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9" y="64"/>
                  </a:lnTo>
                  <a:lnTo>
                    <a:pt x="141" y="62"/>
                  </a:lnTo>
                  <a:lnTo>
                    <a:pt x="148" y="57"/>
                  </a:lnTo>
                  <a:lnTo>
                    <a:pt x="158" y="50"/>
                  </a:lnTo>
                  <a:lnTo>
                    <a:pt x="169" y="43"/>
                  </a:lnTo>
                  <a:lnTo>
                    <a:pt x="184" y="35"/>
                  </a:lnTo>
                  <a:lnTo>
                    <a:pt x="201" y="26"/>
                  </a:lnTo>
                  <a:lnTo>
                    <a:pt x="222" y="18"/>
                  </a:lnTo>
                  <a:lnTo>
                    <a:pt x="245" y="11"/>
                  </a:lnTo>
                  <a:lnTo>
                    <a:pt x="269" y="5"/>
                  </a:lnTo>
                  <a:lnTo>
                    <a:pt x="297" y="2"/>
                  </a:lnTo>
                  <a:lnTo>
                    <a:pt x="326" y="0"/>
                  </a:lnTo>
                  <a:lnTo>
                    <a:pt x="356" y="2"/>
                  </a:lnTo>
                  <a:lnTo>
                    <a:pt x="389" y="6"/>
                  </a:lnTo>
                  <a:lnTo>
                    <a:pt x="423" y="16"/>
                  </a:lnTo>
                  <a:lnTo>
                    <a:pt x="458" y="29"/>
                  </a:lnTo>
                  <a:lnTo>
                    <a:pt x="495" y="48"/>
                  </a:lnTo>
                  <a:lnTo>
                    <a:pt x="480" y="59"/>
                  </a:lnTo>
                  <a:lnTo>
                    <a:pt x="461" y="73"/>
                  </a:lnTo>
                  <a:lnTo>
                    <a:pt x="438" y="91"/>
                  </a:lnTo>
                  <a:lnTo>
                    <a:pt x="412" y="109"/>
                  </a:lnTo>
                  <a:lnTo>
                    <a:pt x="385" y="130"/>
                  </a:lnTo>
                  <a:lnTo>
                    <a:pt x="355" y="150"/>
                  </a:lnTo>
                  <a:lnTo>
                    <a:pt x="322" y="174"/>
                  </a:lnTo>
                  <a:lnTo>
                    <a:pt x="289" y="197"/>
                  </a:lnTo>
                  <a:lnTo>
                    <a:pt x="254" y="221"/>
                  </a:lnTo>
                  <a:lnTo>
                    <a:pt x="219" y="244"/>
                  </a:lnTo>
                  <a:lnTo>
                    <a:pt x="184" y="267"/>
                  </a:lnTo>
                  <a:lnTo>
                    <a:pt x="148" y="289"/>
                  </a:lnTo>
                  <a:lnTo>
                    <a:pt x="114" y="309"/>
                  </a:lnTo>
                  <a:lnTo>
                    <a:pt x="79" y="329"/>
                  </a:lnTo>
                  <a:lnTo>
                    <a:pt x="47" y="346"/>
                  </a:lnTo>
                  <a:lnTo>
                    <a:pt x="16" y="361"/>
                  </a:lnTo>
                  <a:lnTo>
                    <a:pt x="10" y="348"/>
                  </a:lnTo>
                  <a:lnTo>
                    <a:pt x="5" y="330"/>
                  </a:lnTo>
                  <a:lnTo>
                    <a:pt x="1" y="309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102"/>
            <p:cNvSpPr>
              <a:spLocks/>
            </p:cNvSpPr>
            <p:nvPr/>
          </p:nvSpPr>
          <p:spPr bwMode="auto">
            <a:xfrm>
              <a:off x="3008" y="3394"/>
              <a:ext cx="63" cy="62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6" y="28"/>
                </a:cxn>
                <a:cxn ang="0">
                  <a:pos x="2" y="39"/>
                </a:cxn>
                <a:cxn ang="0">
                  <a:pos x="0" y="51"/>
                </a:cxn>
                <a:cxn ang="0">
                  <a:pos x="2" y="62"/>
                </a:cxn>
                <a:cxn ang="0">
                  <a:pos x="5" y="74"/>
                </a:cxn>
                <a:cxn ang="0">
                  <a:pos x="10" y="85"/>
                </a:cxn>
                <a:cxn ang="0">
                  <a:pos x="18" y="97"/>
                </a:cxn>
                <a:cxn ang="0">
                  <a:pos x="27" y="106"/>
                </a:cxn>
                <a:cxn ang="0">
                  <a:pos x="38" y="114"/>
                </a:cxn>
                <a:cxn ang="0">
                  <a:pos x="50" y="119"/>
                </a:cxn>
                <a:cxn ang="0">
                  <a:pos x="63" y="122"/>
                </a:cxn>
                <a:cxn ang="0">
                  <a:pos x="75" y="123"/>
                </a:cxn>
                <a:cxn ang="0">
                  <a:pos x="87" y="122"/>
                </a:cxn>
                <a:cxn ang="0">
                  <a:pos x="97" y="119"/>
                </a:cxn>
                <a:cxn ang="0">
                  <a:pos x="108" y="113"/>
                </a:cxn>
                <a:cxn ang="0">
                  <a:pos x="116" y="105"/>
                </a:cxn>
                <a:cxn ang="0">
                  <a:pos x="123" y="95"/>
                </a:cxn>
                <a:cxn ang="0">
                  <a:pos x="126" y="84"/>
                </a:cxn>
                <a:cxn ang="0">
                  <a:pos x="127" y="73"/>
                </a:cxn>
                <a:cxn ang="0">
                  <a:pos x="127" y="60"/>
                </a:cxn>
                <a:cxn ang="0">
                  <a:pos x="124" y="49"/>
                </a:cxn>
                <a:cxn ang="0">
                  <a:pos x="118" y="37"/>
                </a:cxn>
                <a:cxn ang="0">
                  <a:pos x="110" y="27"/>
                </a:cxn>
                <a:cxn ang="0">
                  <a:pos x="101" y="17"/>
                </a:cxn>
                <a:cxn ang="0">
                  <a:pos x="101" y="17"/>
                </a:cxn>
                <a:cxn ang="0">
                  <a:pos x="90" y="9"/>
                </a:cxn>
                <a:cxn ang="0">
                  <a:pos x="78" y="4"/>
                </a:cxn>
                <a:cxn ang="0">
                  <a:pos x="66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2" y="19"/>
                </a:cxn>
              </a:cxnLst>
              <a:rect l="0" t="0" r="r" b="b"/>
              <a:pathLst>
                <a:path w="127" h="123">
                  <a:moveTo>
                    <a:pt x="12" y="19"/>
                  </a:moveTo>
                  <a:lnTo>
                    <a:pt x="6" y="28"/>
                  </a:lnTo>
                  <a:lnTo>
                    <a:pt x="2" y="39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5" y="74"/>
                  </a:lnTo>
                  <a:lnTo>
                    <a:pt x="10" y="85"/>
                  </a:lnTo>
                  <a:lnTo>
                    <a:pt x="18" y="97"/>
                  </a:lnTo>
                  <a:lnTo>
                    <a:pt x="27" y="106"/>
                  </a:lnTo>
                  <a:lnTo>
                    <a:pt x="38" y="114"/>
                  </a:lnTo>
                  <a:lnTo>
                    <a:pt x="50" y="119"/>
                  </a:lnTo>
                  <a:lnTo>
                    <a:pt x="63" y="122"/>
                  </a:lnTo>
                  <a:lnTo>
                    <a:pt x="75" y="123"/>
                  </a:lnTo>
                  <a:lnTo>
                    <a:pt x="87" y="122"/>
                  </a:lnTo>
                  <a:lnTo>
                    <a:pt x="97" y="119"/>
                  </a:lnTo>
                  <a:lnTo>
                    <a:pt x="108" y="113"/>
                  </a:lnTo>
                  <a:lnTo>
                    <a:pt x="116" y="105"/>
                  </a:lnTo>
                  <a:lnTo>
                    <a:pt x="123" y="95"/>
                  </a:lnTo>
                  <a:lnTo>
                    <a:pt x="126" y="84"/>
                  </a:lnTo>
                  <a:lnTo>
                    <a:pt x="127" y="73"/>
                  </a:lnTo>
                  <a:lnTo>
                    <a:pt x="127" y="60"/>
                  </a:lnTo>
                  <a:lnTo>
                    <a:pt x="124" y="49"/>
                  </a:lnTo>
                  <a:lnTo>
                    <a:pt x="118" y="37"/>
                  </a:lnTo>
                  <a:lnTo>
                    <a:pt x="110" y="2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90" y="9"/>
                  </a:lnTo>
                  <a:lnTo>
                    <a:pt x="78" y="4"/>
                  </a:lnTo>
                  <a:lnTo>
                    <a:pt x="66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103"/>
            <p:cNvSpPr>
              <a:spLocks/>
            </p:cNvSpPr>
            <p:nvPr/>
          </p:nvSpPr>
          <p:spPr bwMode="auto">
            <a:xfrm>
              <a:off x="3025" y="3411"/>
              <a:ext cx="29" cy="28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6" y="36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3" y="2"/>
                </a:cxn>
                <a:cxn ang="0">
                  <a:pos x="39" y="5"/>
                </a:cxn>
                <a:cxn ang="0">
                  <a:pos x="45" y="9"/>
                </a:cxn>
                <a:cxn ang="0">
                  <a:pos x="51" y="16"/>
                </a:cxn>
                <a:cxn ang="0">
                  <a:pos x="55" y="23"/>
                </a:cxn>
                <a:cxn ang="0">
                  <a:pos x="58" y="30"/>
                </a:cxn>
                <a:cxn ang="0">
                  <a:pos x="59" y="36"/>
                </a:cxn>
                <a:cxn ang="0">
                  <a:pos x="59" y="40"/>
                </a:cxn>
                <a:cxn ang="0">
                  <a:pos x="58" y="43"/>
                </a:cxn>
                <a:cxn ang="0">
                  <a:pos x="56" y="47"/>
                </a:cxn>
                <a:cxn ang="0">
                  <a:pos x="55" y="49"/>
                </a:cxn>
                <a:cxn ang="0">
                  <a:pos x="52" y="53"/>
                </a:cxn>
                <a:cxn ang="0">
                  <a:pos x="47" y="55"/>
                </a:cxn>
                <a:cxn ang="0">
                  <a:pos x="41" y="56"/>
                </a:cxn>
                <a:cxn ang="0">
                  <a:pos x="37" y="56"/>
                </a:cxn>
                <a:cxn ang="0">
                  <a:pos x="31" y="55"/>
                </a:cxn>
                <a:cxn ang="0">
                  <a:pos x="25" y="53"/>
                </a:cxn>
                <a:cxn ang="0">
                  <a:pos x="20" y="50"/>
                </a:cxn>
                <a:cxn ang="0">
                  <a:pos x="14" y="46"/>
                </a:cxn>
              </a:cxnLst>
              <a:rect l="0" t="0" r="r" b="b"/>
              <a:pathLst>
                <a:path w="59" h="56">
                  <a:moveTo>
                    <a:pt x="14" y="46"/>
                  </a:moveTo>
                  <a:lnTo>
                    <a:pt x="6" y="36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3" y="7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5" y="9"/>
                  </a:lnTo>
                  <a:lnTo>
                    <a:pt x="51" y="16"/>
                  </a:lnTo>
                  <a:lnTo>
                    <a:pt x="55" y="23"/>
                  </a:lnTo>
                  <a:lnTo>
                    <a:pt x="58" y="30"/>
                  </a:lnTo>
                  <a:lnTo>
                    <a:pt x="59" y="36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6" y="47"/>
                  </a:lnTo>
                  <a:lnTo>
                    <a:pt x="55" y="49"/>
                  </a:lnTo>
                  <a:lnTo>
                    <a:pt x="52" y="53"/>
                  </a:lnTo>
                  <a:lnTo>
                    <a:pt x="47" y="55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1" y="55"/>
                  </a:lnTo>
                  <a:lnTo>
                    <a:pt x="25" y="53"/>
                  </a:lnTo>
                  <a:lnTo>
                    <a:pt x="20" y="50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104"/>
            <p:cNvSpPr>
              <a:spLocks/>
            </p:cNvSpPr>
            <p:nvPr/>
          </p:nvSpPr>
          <p:spPr bwMode="auto">
            <a:xfrm>
              <a:off x="3262" y="3682"/>
              <a:ext cx="269" cy="191"/>
            </a:xfrm>
            <a:custGeom>
              <a:avLst/>
              <a:gdLst/>
              <a:ahLst/>
              <a:cxnLst>
                <a:cxn ang="0">
                  <a:pos x="139" y="28"/>
                </a:cxn>
                <a:cxn ang="0">
                  <a:pos x="138" y="31"/>
                </a:cxn>
                <a:cxn ang="0">
                  <a:pos x="138" y="48"/>
                </a:cxn>
                <a:cxn ang="0">
                  <a:pos x="134" y="118"/>
                </a:cxn>
                <a:cxn ang="0">
                  <a:pos x="92" y="152"/>
                </a:cxn>
                <a:cxn ang="0">
                  <a:pos x="36" y="175"/>
                </a:cxn>
                <a:cxn ang="0">
                  <a:pos x="10" y="209"/>
                </a:cxn>
                <a:cxn ang="0">
                  <a:pos x="2" y="256"/>
                </a:cxn>
                <a:cxn ang="0">
                  <a:pos x="0" y="325"/>
                </a:cxn>
                <a:cxn ang="0">
                  <a:pos x="1" y="336"/>
                </a:cxn>
                <a:cxn ang="0">
                  <a:pos x="1" y="347"/>
                </a:cxn>
                <a:cxn ang="0">
                  <a:pos x="5" y="358"/>
                </a:cxn>
                <a:cxn ang="0">
                  <a:pos x="16" y="362"/>
                </a:cxn>
                <a:cxn ang="0">
                  <a:pos x="515" y="381"/>
                </a:cxn>
                <a:cxn ang="0">
                  <a:pos x="524" y="375"/>
                </a:cxn>
                <a:cxn ang="0">
                  <a:pos x="534" y="336"/>
                </a:cxn>
                <a:cxn ang="0">
                  <a:pos x="537" y="235"/>
                </a:cxn>
                <a:cxn ang="0">
                  <a:pos x="520" y="126"/>
                </a:cxn>
                <a:cxn ang="0">
                  <a:pos x="484" y="42"/>
                </a:cxn>
                <a:cxn ang="0">
                  <a:pos x="447" y="16"/>
                </a:cxn>
                <a:cxn ang="0">
                  <a:pos x="419" y="11"/>
                </a:cxn>
                <a:cxn ang="0">
                  <a:pos x="388" y="8"/>
                </a:cxn>
                <a:cxn ang="0">
                  <a:pos x="356" y="10"/>
                </a:cxn>
                <a:cxn ang="0">
                  <a:pos x="323" y="12"/>
                </a:cxn>
                <a:cxn ang="0">
                  <a:pos x="293" y="15"/>
                </a:cxn>
                <a:cxn ang="0">
                  <a:pos x="268" y="20"/>
                </a:cxn>
                <a:cxn ang="0">
                  <a:pos x="248" y="23"/>
                </a:cxn>
                <a:cxn ang="0">
                  <a:pos x="240" y="23"/>
                </a:cxn>
                <a:cxn ang="0">
                  <a:pos x="234" y="20"/>
                </a:cxn>
                <a:cxn ang="0">
                  <a:pos x="225" y="16"/>
                </a:cxn>
                <a:cxn ang="0">
                  <a:pos x="214" y="11"/>
                </a:cxn>
                <a:cxn ang="0">
                  <a:pos x="195" y="3"/>
                </a:cxn>
                <a:cxn ang="0">
                  <a:pos x="174" y="1"/>
                </a:cxn>
                <a:cxn ang="0">
                  <a:pos x="156" y="7"/>
                </a:cxn>
                <a:cxn ang="0">
                  <a:pos x="145" y="19"/>
                </a:cxn>
              </a:cxnLst>
              <a:rect l="0" t="0" r="r" b="b"/>
              <a:pathLst>
                <a:path w="538" h="382">
                  <a:moveTo>
                    <a:pt x="140" y="26"/>
                  </a:moveTo>
                  <a:lnTo>
                    <a:pt x="139" y="28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8" y="34"/>
                  </a:lnTo>
                  <a:lnTo>
                    <a:pt x="138" y="48"/>
                  </a:lnTo>
                  <a:lnTo>
                    <a:pt x="136" y="81"/>
                  </a:lnTo>
                  <a:lnTo>
                    <a:pt x="134" y="118"/>
                  </a:lnTo>
                  <a:lnTo>
                    <a:pt x="133" y="144"/>
                  </a:lnTo>
                  <a:lnTo>
                    <a:pt x="92" y="152"/>
                  </a:lnTo>
                  <a:lnTo>
                    <a:pt x="61" y="163"/>
                  </a:lnTo>
                  <a:lnTo>
                    <a:pt x="36" y="175"/>
                  </a:lnTo>
                  <a:lnTo>
                    <a:pt x="20" y="190"/>
                  </a:lnTo>
                  <a:lnTo>
                    <a:pt x="10" y="209"/>
                  </a:lnTo>
                  <a:lnTo>
                    <a:pt x="4" y="231"/>
                  </a:lnTo>
                  <a:lnTo>
                    <a:pt x="2" y="256"/>
                  </a:lnTo>
                  <a:lnTo>
                    <a:pt x="1" y="287"/>
                  </a:lnTo>
                  <a:lnTo>
                    <a:pt x="0" y="325"/>
                  </a:lnTo>
                  <a:lnTo>
                    <a:pt x="0" y="329"/>
                  </a:lnTo>
                  <a:lnTo>
                    <a:pt x="1" y="336"/>
                  </a:lnTo>
                  <a:lnTo>
                    <a:pt x="1" y="344"/>
                  </a:lnTo>
                  <a:lnTo>
                    <a:pt x="1" y="347"/>
                  </a:lnTo>
                  <a:lnTo>
                    <a:pt x="2" y="353"/>
                  </a:lnTo>
                  <a:lnTo>
                    <a:pt x="5" y="358"/>
                  </a:lnTo>
                  <a:lnTo>
                    <a:pt x="10" y="361"/>
                  </a:lnTo>
                  <a:lnTo>
                    <a:pt x="16" y="362"/>
                  </a:lnTo>
                  <a:lnTo>
                    <a:pt x="510" y="382"/>
                  </a:lnTo>
                  <a:lnTo>
                    <a:pt x="515" y="381"/>
                  </a:lnTo>
                  <a:lnTo>
                    <a:pt x="520" y="378"/>
                  </a:lnTo>
                  <a:lnTo>
                    <a:pt x="524" y="375"/>
                  </a:lnTo>
                  <a:lnTo>
                    <a:pt x="526" y="370"/>
                  </a:lnTo>
                  <a:lnTo>
                    <a:pt x="534" y="336"/>
                  </a:lnTo>
                  <a:lnTo>
                    <a:pt x="538" y="290"/>
                  </a:lnTo>
                  <a:lnTo>
                    <a:pt x="537" y="235"/>
                  </a:lnTo>
                  <a:lnTo>
                    <a:pt x="531" y="180"/>
                  </a:lnTo>
                  <a:lnTo>
                    <a:pt x="520" y="126"/>
                  </a:lnTo>
                  <a:lnTo>
                    <a:pt x="504" y="79"/>
                  </a:lnTo>
                  <a:lnTo>
                    <a:pt x="484" y="42"/>
                  </a:lnTo>
                  <a:lnTo>
                    <a:pt x="458" y="21"/>
                  </a:lnTo>
                  <a:lnTo>
                    <a:pt x="447" y="16"/>
                  </a:lnTo>
                  <a:lnTo>
                    <a:pt x="433" y="13"/>
                  </a:lnTo>
                  <a:lnTo>
                    <a:pt x="419" y="11"/>
                  </a:lnTo>
                  <a:lnTo>
                    <a:pt x="404" y="10"/>
                  </a:lnTo>
                  <a:lnTo>
                    <a:pt x="388" y="8"/>
                  </a:lnTo>
                  <a:lnTo>
                    <a:pt x="372" y="10"/>
                  </a:lnTo>
                  <a:lnTo>
                    <a:pt x="356" y="10"/>
                  </a:lnTo>
                  <a:lnTo>
                    <a:pt x="338" y="11"/>
                  </a:lnTo>
                  <a:lnTo>
                    <a:pt x="323" y="12"/>
                  </a:lnTo>
                  <a:lnTo>
                    <a:pt x="307" y="14"/>
                  </a:lnTo>
                  <a:lnTo>
                    <a:pt x="293" y="15"/>
                  </a:lnTo>
                  <a:lnTo>
                    <a:pt x="280" y="18"/>
                  </a:lnTo>
                  <a:lnTo>
                    <a:pt x="268" y="20"/>
                  </a:lnTo>
                  <a:lnTo>
                    <a:pt x="258" y="21"/>
                  </a:lnTo>
                  <a:lnTo>
                    <a:pt x="248" y="23"/>
                  </a:lnTo>
                  <a:lnTo>
                    <a:pt x="243" y="25"/>
                  </a:lnTo>
                  <a:lnTo>
                    <a:pt x="240" y="23"/>
                  </a:lnTo>
                  <a:lnTo>
                    <a:pt x="237" y="22"/>
                  </a:lnTo>
                  <a:lnTo>
                    <a:pt x="234" y="20"/>
                  </a:lnTo>
                  <a:lnTo>
                    <a:pt x="230" y="19"/>
                  </a:lnTo>
                  <a:lnTo>
                    <a:pt x="225" y="16"/>
                  </a:lnTo>
                  <a:lnTo>
                    <a:pt x="220" y="13"/>
                  </a:lnTo>
                  <a:lnTo>
                    <a:pt x="214" y="11"/>
                  </a:lnTo>
                  <a:lnTo>
                    <a:pt x="207" y="7"/>
                  </a:lnTo>
                  <a:lnTo>
                    <a:pt x="195" y="3"/>
                  </a:lnTo>
                  <a:lnTo>
                    <a:pt x="184" y="0"/>
                  </a:lnTo>
                  <a:lnTo>
                    <a:pt x="174" y="1"/>
                  </a:lnTo>
                  <a:lnTo>
                    <a:pt x="166" y="4"/>
                  </a:lnTo>
                  <a:lnTo>
                    <a:pt x="156" y="7"/>
                  </a:lnTo>
                  <a:lnTo>
                    <a:pt x="151" y="13"/>
                  </a:lnTo>
                  <a:lnTo>
                    <a:pt x="145" y="19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105"/>
            <p:cNvSpPr>
              <a:spLocks/>
            </p:cNvSpPr>
            <p:nvPr/>
          </p:nvSpPr>
          <p:spPr bwMode="auto">
            <a:xfrm>
              <a:off x="3279" y="3699"/>
              <a:ext cx="235" cy="157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183" y="16"/>
                </a:cxn>
                <a:cxn ang="0">
                  <a:pos x="194" y="22"/>
                </a:cxn>
                <a:cxn ang="0">
                  <a:pos x="200" y="24"/>
                </a:cxn>
                <a:cxn ang="0">
                  <a:pos x="203" y="25"/>
                </a:cxn>
                <a:cxn ang="0">
                  <a:pos x="209" y="25"/>
                </a:cxn>
                <a:cxn ang="0">
                  <a:pos x="219" y="23"/>
                </a:cxn>
                <a:cxn ang="0">
                  <a:pos x="240" y="19"/>
                </a:cxn>
                <a:cxn ang="0">
                  <a:pos x="265" y="15"/>
                </a:cxn>
                <a:cxn ang="0">
                  <a:pos x="294" y="11"/>
                </a:cxn>
                <a:cxn ang="0">
                  <a:pos x="324" y="9"/>
                </a:cxn>
                <a:cxn ang="0">
                  <a:pos x="353" y="9"/>
                </a:cxn>
                <a:cxn ang="0">
                  <a:pos x="379" y="10"/>
                </a:cxn>
                <a:cxn ang="0">
                  <a:pos x="402" y="15"/>
                </a:cxn>
                <a:cxn ang="0">
                  <a:pos x="424" y="29"/>
                </a:cxn>
                <a:cxn ang="0">
                  <a:pos x="445" y="73"/>
                </a:cxn>
                <a:cxn ang="0">
                  <a:pos x="461" y="139"/>
                </a:cxn>
                <a:cxn ang="0">
                  <a:pos x="469" y="213"/>
                </a:cxn>
                <a:cxn ang="0">
                  <a:pos x="470" y="267"/>
                </a:cxn>
                <a:cxn ang="0">
                  <a:pos x="467" y="299"/>
                </a:cxn>
                <a:cxn ang="0">
                  <a:pos x="455" y="313"/>
                </a:cxn>
                <a:cxn ang="0">
                  <a:pos x="415" y="311"/>
                </a:cxn>
                <a:cxn ang="0">
                  <a:pos x="352" y="309"/>
                </a:cxn>
                <a:cxn ang="0">
                  <a:pos x="274" y="305"/>
                </a:cxn>
                <a:cxn ang="0">
                  <a:pos x="193" y="303"/>
                </a:cxn>
                <a:cxn ang="0">
                  <a:pos x="115" y="299"/>
                </a:cxn>
                <a:cxn ang="0">
                  <a:pos x="51" y="297"/>
                </a:cxn>
                <a:cxn ang="0">
                  <a:pos x="9" y="295"/>
                </a:cxn>
                <a:cxn ang="0">
                  <a:pos x="0" y="295"/>
                </a:cxn>
                <a:cxn ang="0">
                  <a:pos x="0" y="292"/>
                </a:cxn>
                <a:cxn ang="0">
                  <a:pos x="0" y="287"/>
                </a:cxn>
                <a:cxn ang="0">
                  <a:pos x="1" y="259"/>
                </a:cxn>
                <a:cxn ang="0">
                  <a:pos x="2" y="227"/>
                </a:cxn>
                <a:cxn ang="0">
                  <a:pos x="8" y="188"/>
                </a:cxn>
                <a:cxn ang="0">
                  <a:pos x="31" y="163"/>
                </a:cxn>
                <a:cxn ang="0">
                  <a:pos x="81" y="148"/>
                </a:cxn>
                <a:cxn ang="0">
                  <a:pos x="125" y="139"/>
                </a:cxn>
                <a:cxn ang="0">
                  <a:pos x="132" y="131"/>
                </a:cxn>
                <a:cxn ang="0">
                  <a:pos x="133" y="108"/>
                </a:cxn>
                <a:cxn ang="0">
                  <a:pos x="136" y="29"/>
                </a:cxn>
                <a:cxn ang="0">
                  <a:pos x="141" y="2"/>
                </a:cxn>
                <a:cxn ang="0">
                  <a:pos x="150" y="0"/>
                </a:cxn>
              </a:cxnLst>
              <a:rect l="0" t="0" r="r" b="b"/>
              <a:pathLst>
                <a:path w="470" h="313">
                  <a:moveTo>
                    <a:pt x="157" y="2"/>
                  </a:moveTo>
                  <a:lnTo>
                    <a:pt x="167" y="8"/>
                  </a:lnTo>
                  <a:lnTo>
                    <a:pt x="175" y="12"/>
                  </a:lnTo>
                  <a:lnTo>
                    <a:pt x="183" y="16"/>
                  </a:lnTo>
                  <a:lnTo>
                    <a:pt x="189" y="19"/>
                  </a:lnTo>
                  <a:lnTo>
                    <a:pt x="194" y="22"/>
                  </a:lnTo>
                  <a:lnTo>
                    <a:pt x="197" y="23"/>
                  </a:lnTo>
                  <a:lnTo>
                    <a:pt x="200" y="24"/>
                  </a:lnTo>
                  <a:lnTo>
                    <a:pt x="201" y="24"/>
                  </a:lnTo>
                  <a:lnTo>
                    <a:pt x="203" y="25"/>
                  </a:lnTo>
                  <a:lnTo>
                    <a:pt x="206" y="25"/>
                  </a:lnTo>
                  <a:lnTo>
                    <a:pt x="209" y="25"/>
                  </a:lnTo>
                  <a:lnTo>
                    <a:pt x="211" y="25"/>
                  </a:lnTo>
                  <a:lnTo>
                    <a:pt x="219" y="23"/>
                  </a:lnTo>
                  <a:lnTo>
                    <a:pt x="229" y="22"/>
                  </a:lnTo>
                  <a:lnTo>
                    <a:pt x="240" y="19"/>
                  </a:lnTo>
                  <a:lnTo>
                    <a:pt x="253" y="17"/>
                  </a:lnTo>
                  <a:lnTo>
                    <a:pt x="265" y="15"/>
                  </a:lnTo>
                  <a:lnTo>
                    <a:pt x="279" y="14"/>
                  </a:lnTo>
                  <a:lnTo>
                    <a:pt x="294" y="11"/>
                  </a:lnTo>
                  <a:lnTo>
                    <a:pt x="309" y="10"/>
                  </a:lnTo>
                  <a:lnTo>
                    <a:pt x="324" y="9"/>
                  </a:lnTo>
                  <a:lnTo>
                    <a:pt x="338" y="9"/>
                  </a:lnTo>
                  <a:lnTo>
                    <a:pt x="353" y="9"/>
                  </a:lnTo>
                  <a:lnTo>
                    <a:pt x="367" y="9"/>
                  </a:lnTo>
                  <a:lnTo>
                    <a:pt x="379" y="10"/>
                  </a:lnTo>
                  <a:lnTo>
                    <a:pt x="391" y="12"/>
                  </a:lnTo>
                  <a:lnTo>
                    <a:pt x="402" y="15"/>
                  </a:lnTo>
                  <a:lnTo>
                    <a:pt x="412" y="18"/>
                  </a:lnTo>
                  <a:lnTo>
                    <a:pt x="424" y="29"/>
                  </a:lnTo>
                  <a:lnTo>
                    <a:pt x="436" y="48"/>
                  </a:lnTo>
                  <a:lnTo>
                    <a:pt x="445" y="73"/>
                  </a:lnTo>
                  <a:lnTo>
                    <a:pt x="454" y="105"/>
                  </a:lnTo>
                  <a:lnTo>
                    <a:pt x="461" y="139"/>
                  </a:lnTo>
                  <a:lnTo>
                    <a:pt x="466" y="176"/>
                  </a:lnTo>
                  <a:lnTo>
                    <a:pt x="469" y="213"/>
                  </a:lnTo>
                  <a:lnTo>
                    <a:pt x="470" y="249"/>
                  </a:lnTo>
                  <a:lnTo>
                    <a:pt x="470" y="267"/>
                  </a:lnTo>
                  <a:lnTo>
                    <a:pt x="469" y="284"/>
                  </a:lnTo>
                  <a:lnTo>
                    <a:pt x="467" y="299"/>
                  </a:lnTo>
                  <a:lnTo>
                    <a:pt x="465" y="313"/>
                  </a:lnTo>
                  <a:lnTo>
                    <a:pt x="455" y="313"/>
                  </a:lnTo>
                  <a:lnTo>
                    <a:pt x="439" y="312"/>
                  </a:lnTo>
                  <a:lnTo>
                    <a:pt x="415" y="311"/>
                  </a:lnTo>
                  <a:lnTo>
                    <a:pt x="386" y="310"/>
                  </a:lnTo>
                  <a:lnTo>
                    <a:pt x="352" y="309"/>
                  </a:lnTo>
                  <a:lnTo>
                    <a:pt x="315" y="307"/>
                  </a:lnTo>
                  <a:lnTo>
                    <a:pt x="274" y="305"/>
                  </a:lnTo>
                  <a:lnTo>
                    <a:pt x="234" y="304"/>
                  </a:lnTo>
                  <a:lnTo>
                    <a:pt x="193" y="303"/>
                  </a:lnTo>
                  <a:lnTo>
                    <a:pt x="153" y="300"/>
                  </a:lnTo>
                  <a:lnTo>
                    <a:pt x="115" y="299"/>
                  </a:lnTo>
                  <a:lnTo>
                    <a:pt x="81" y="298"/>
                  </a:lnTo>
                  <a:lnTo>
                    <a:pt x="51" y="297"/>
                  </a:lnTo>
                  <a:lnTo>
                    <a:pt x="27" y="296"/>
                  </a:lnTo>
                  <a:lnTo>
                    <a:pt x="9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87"/>
                  </a:lnTo>
                  <a:lnTo>
                    <a:pt x="1" y="273"/>
                  </a:lnTo>
                  <a:lnTo>
                    <a:pt x="1" y="259"/>
                  </a:lnTo>
                  <a:lnTo>
                    <a:pt x="1" y="253"/>
                  </a:lnTo>
                  <a:lnTo>
                    <a:pt x="2" y="227"/>
                  </a:lnTo>
                  <a:lnTo>
                    <a:pt x="4" y="205"/>
                  </a:lnTo>
                  <a:lnTo>
                    <a:pt x="8" y="188"/>
                  </a:lnTo>
                  <a:lnTo>
                    <a:pt x="17" y="174"/>
                  </a:lnTo>
                  <a:lnTo>
                    <a:pt x="31" y="163"/>
                  </a:lnTo>
                  <a:lnTo>
                    <a:pt x="52" y="155"/>
                  </a:lnTo>
                  <a:lnTo>
                    <a:pt x="81" y="148"/>
                  </a:lnTo>
                  <a:lnTo>
                    <a:pt x="119" y="141"/>
                  </a:lnTo>
                  <a:lnTo>
                    <a:pt x="125" y="139"/>
                  </a:lnTo>
                  <a:lnTo>
                    <a:pt x="128" y="136"/>
                  </a:lnTo>
                  <a:lnTo>
                    <a:pt x="132" y="131"/>
                  </a:lnTo>
                  <a:lnTo>
                    <a:pt x="133" y="125"/>
                  </a:lnTo>
                  <a:lnTo>
                    <a:pt x="133" y="108"/>
                  </a:lnTo>
                  <a:lnTo>
                    <a:pt x="135" y="69"/>
                  </a:lnTo>
                  <a:lnTo>
                    <a:pt x="136" y="29"/>
                  </a:lnTo>
                  <a:lnTo>
                    <a:pt x="137" y="5"/>
                  </a:lnTo>
                  <a:lnTo>
                    <a:pt x="141" y="2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106"/>
            <p:cNvSpPr>
              <a:spLocks/>
            </p:cNvSpPr>
            <p:nvPr/>
          </p:nvSpPr>
          <p:spPr bwMode="auto">
            <a:xfrm>
              <a:off x="3262" y="3820"/>
              <a:ext cx="269" cy="53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4" y="21"/>
                </a:cxn>
                <a:cxn ang="0">
                  <a:pos x="2" y="30"/>
                </a:cxn>
                <a:cxn ang="0">
                  <a:pos x="1" y="39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1" y="59"/>
                </a:cxn>
                <a:cxn ang="0">
                  <a:pos x="1" y="67"/>
                </a:cxn>
                <a:cxn ang="0">
                  <a:pos x="1" y="70"/>
                </a:cxn>
                <a:cxn ang="0">
                  <a:pos x="2" y="76"/>
                </a:cxn>
                <a:cxn ang="0">
                  <a:pos x="5" y="81"/>
                </a:cxn>
                <a:cxn ang="0">
                  <a:pos x="10" y="84"/>
                </a:cxn>
                <a:cxn ang="0">
                  <a:pos x="16" y="85"/>
                </a:cxn>
                <a:cxn ang="0">
                  <a:pos x="510" y="105"/>
                </a:cxn>
                <a:cxn ang="0">
                  <a:pos x="515" y="104"/>
                </a:cxn>
                <a:cxn ang="0">
                  <a:pos x="520" y="101"/>
                </a:cxn>
                <a:cxn ang="0">
                  <a:pos x="524" y="98"/>
                </a:cxn>
                <a:cxn ang="0">
                  <a:pos x="526" y="93"/>
                </a:cxn>
                <a:cxn ang="0">
                  <a:pos x="531" y="81"/>
                </a:cxn>
                <a:cxn ang="0">
                  <a:pos x="534" y="67"/>
                </a:cxn>
                <a:cxn ang="0">
                  <a:pos x="537" y="53"/>
                </a:cxn>
                <a:cxn ang="0">
                  <a:pos x="539" y="38"/>
                </a:cxn>
                <a:cxn ang="0">
                  <a:pos x="539" y="34"/>
                </a:cxn>
                <a:cxn ang="0">
                  <a:pos x="538" y="31"/>
                </a:cxn>
                <a:cxn ang="0">
                  <a:pos x="535" y="28"/>
                </a:cxn>
                <a:cxn ang="0">
                  <a:pos x="534" y="25"/>
                </a:cxn>
                <a:cxn ang="0">
                  <a:pos x="532" y="23"/>
                </a:cxn>
                <a:cxn ang="0">
                  <a:pos x="529" y="21"/>
                </a:cxn>
                <a:cxn ang="0">
                  <a:pos x="525" y="19"/>
                </a:cxn>
                <a:cxn ang="0">
                  <a:pos x="522" y="19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12" y="3"/>
                </a:cxn>
                <a:cxn ang="0">
                  <a:pos x="9" y="7"/>
                </a:cxn>
                <a:cxn ang="0">
                  <a:pos x="6" y="11"/>
                </a:cxn>
              </a:cxnLst>
              <a:rect l="0" t="0" r="r" b="b"/>
              <a:pathLst>
                <a:path w="539" h="105">
                  <a:moveTo>
                    <a:pt x="6" y="11"/>
                  </a:moveTo>
                  <a:lnTo>
                    <a:pt x="4" y="21"/>
                  </a:lnTo>
                  <a:lnTo>
                    <a:pt x="2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1" y="59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2" y="76"/>
                  </a:lnTo>
                  <a:lnTo>
                    <a:pt x="5" y="81"/>
                  </a:lnTo>
                  <a:lnTo>
                    <a:pt x="10" y="84"/>
                  </a:lnTo>
                  <a:lnTo>
                    <a:pt x="16" y="85"/>
                  </a:lnTo>
                  <a:lnTo>
                    <a:pt x="510" y="105"/>
                  </a:lnTo>
                  <a:lnTo>
                    <a:pt x="515" y="104"/>
                  </a:lnTo>
                  <a:lnTo>
                    <a:pt x="520" y="101"/>
                  </a:lnTo>
                  <a:lnTo>
                    <a:pt x="524" y="98"/>
                  </a:lnTo>
                  <a:lnTo>
                    <a:pt x="526" y="93"/>
                  </a:lnTo>
                  <a:lnTo>
                    <a:pt x="531" y="81"/>
                  </a:lnTo>
                  <a:lnTo>
                    <a:pt x="534" y="67"/>
                  </a:lnTo>
                  <a:lnTo>
                    <a:pt x="537" y="53"/>
                  </a:lnTo>
                  <a:lnTo>
                    <a:pt x="539" y="38"/>
                  </a:lnTo>
                  <a:lnTo>
                    <a:pt x="539" y="34"/>
                  </a:lnTo>
                  <a:lnTo>
                    <a:pt x="538" y="31"/>
                  </a:lnTo>
                  <a:lnTo>
                    <a:pt x="535" y="28"/>
                  </a:lnTo>
                  <a:lnTo>
                    <a:pt x="534" y="25"/>
                  </a:lnTo>
                  <a:lnTo>
                    <a:pt x="532" y="23"/>
                  </a:lnTo>
                  <a:lnTo>
                    <a:pt x="529" y="21"/>
                  </a:lnTo>
                  <a:lnTo>
                    <a:pt x="525" y="19"/>
                  </a:lnTo>
                  <a:lnTo>
                    <a:pt x="522" y="19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107"/>
            <p:cNvSpPr>
              <a:spLocks/>
            </p:cNvSpPr>
            <p:nvPr/>
          </p:nvSpPr>
          <p:spPr bwMode="auto">
            <a:xfrm>
              <a:off x="3279" y="3838"/>
              <a:ext cx="2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29" y="2"/>
                </a:cxn>
                <a:cxn ang="0">
                  <a:pos x="52" y="3"/>
                </a:cxn>
                <a:cxn ang="0">
                  <a:pos x="82" y="4"/>
                </a:cxn>
                <a:cxn ang="0">
                  <a:pos x="115" y="5"/>
                </a:cxn>
                <a:cxn ang="0">
                  <a:pos x="153" y="6"/>
                </a:cxn>
                <a:cxn ang="0">
                  <a:pos x="193" y="7"/>
                </a:cxn>
                <a:cxn ang="0">
                  <a:pos x="233" y="10"/>
                </a:cxn>
                <a:cxn ang="0">
                  <a:pos x="273" y="11"/>
                </a:cxn>
                <a:cxn ang="0">
                  <a:pos x="314" y="12"/>
                </a:cxn>
                <a:cxn ang="0">
                  <a:pos x="352" y="14"/>
                </a:cxn>
                <a:cxn ang="0">
                  <a:pos x="385" y="15"/>
                </a:cxn>
                <a:cxn ang="0">
                  <a:pos x="415" y="17"/>
                </a:cxn>
                <a:cxn ang="0">
                  <a:pos x="440" y="18"/>
                </a:cxn>
                <a:cxn ang="0">
                  <a:pos x="458" y="19"/>
                </a:cxn>
                <a:cxn ang="0">
                  <a:pos x="468" y="19"/>
                </a:cxn>
                <a:cxn ang="0">
                  <a:pos x="468" y="23"/>
                </a:cxn>
                <a:cxn ang="0">
                  <a:pos x="467" y="27"/>
                </a:cxn>
                <a:cxn ang="0">
                  <a:pos x="466" y="32"/>
                </a:cxn>
                <a:cxn ang="0">
                  <a:pos x="465" y="36"/>
                </a:cxn>
                <a:cxn ang="0">
                  <a:pos x="455" y="36"/>
                </a:cxn>
                <a:cxn ang="0">
                  <a:pos x="439" y="35"/>
                </a:cxn>
                <a:cxn ang="0">
                  <a:pos x="415" y="34"/>
                </a:cxn>
                <a:cxn ang="0">
                  <a:pos x="386" y="33"/>
                </a:cxn>
                <a:cxn ang="0">
                  <a:pos x="352" y="32"/>
                </a:cxn>
                <a:cxn ang="0">
                  <a:pos x="315" y="30"/>
                </a:cxn>
                <a:cxn ang="0">
                  <a:pos x="274" y="28"/>
                </a:cxn>
                <a:cxn ang="0">
                  <a:pos x="234" y="27"/>
                </a:cxn>
                <a:cxn ang="0">
                  <a:pos x="193" y="26"/>
                </a:cxn>
                <a:cxn ang="0">
                  <a:pos x="153" y="23"/>
                </a:cxn>
                <a:cxn ang="0">
                  <a:pos x="115" y="22"/>
                </a:cxn>
                <a:cxn ang="0">
                  <a:pos x="81" y="21"/>
                </a:cxn>
                <a:cxn ang="0">
                  <a:pos x="51" y="20"/>
                </a:cxn>
                <a:cxn ang="0">
                  <a:pos x="27" y="19"/>
                </a:cxn>
                <a:cxn ang="0">
                  <a:pos x="9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68" h="36">
                  <a:moveTo>
                    <a:pt x="0" y="15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0"/>
                  </a:lnTo>
                  <a:lnTo>
                    <a:pt x="12" y="0"/>
                  </a:lnTo>
                  <a:lnTo>
                    <a:pt x="29" y="2"/>
                  </a:lnTo>
                  <a:lnTo>
                    <a:pt x="52" y="3"/>
                  </a:lnTo>
                  <a:lnTo>
                    <a:pt x="82" y="4"/>
                  </a:lnTo>
                  <a:lnTo>
                    <a:pt x="115" y="5"/>
                  </a:lnTo>
                  <a:lnTo>
                    <a:pt x="153" y="6"/>
                  </a:lnTo>
                  <a:lnTo>
                    <a:pt x="193" y="7"/>
                  </a:lnTo>
                  <a:lnTo>
                    <a:pt x="233" y="10"/>
                  </a:lnTo>
                  <a:lnTo>
                    <a:pt x="273" y="11"/>
                  </a:lnTo>
                  <a:lnTo>
                    <a:pt x="314" y="12"/>
                  </a:lnTo>
                  <a:lnTo>
                    <a:pt x="352" y="14"/>
                  </a:lnTo>
                  <a:lnTo>
                    <a:pt x="385" y="15"/>
                  </a:lnTo>
                  <a:lnTo>
                    <a:pt x="415" y="17"/>
                  </a:lnTo>
                  <a:lnTo>
                    <a:pt x="440" y="18"/>
                  </a:lnTo>
                  <a:lnTo>
                    <a:pt x="458" y="19"/>
                  </a:lnTo>
                  <a:lnTo>
                    <a:pt x="468" y="19"/>
                  </a:lnTo>
                  <a:lnTo>
                    <a:pt x="468" y="23"/>
                  </a:lnTo>
                  <a:lnTo>
                    <a:pt x="467" y="27"/>
                  </a:lnTo>
                  <a:lnTo>
                    <a:pt x="466" y="32"/>
                  </a:lnTo>
                  <a:lnTo>
                    <a:pt x="465" y="36"/>
                  </a:lnTo>
                  <a:lnTo>
                    <a:pt x="455" y="36"/>
                  </a:lnTo>
                  <a:lnTo>
                    <a:pt x="439" y="35"/>
                  </a:lnTo>
                  <a:lnTo>
                    <a:pt x="415" y="34"/>
                  </a:lnTo>
                  <a:lnTo>
                    <a:pt x="386" y="33"/>
                  </a:lnTo>
                  <a:lnTo>
                    <a:pt x="352" y="32"/>
                  </a:lnTo>
                  <a:lnTo>
                    <a:pt x="315" y="30"/>
                  </a:lnTo>
                  <a:lnTo>
                    <a:pt x="274" y="28"/>
                  </a:lnTo>
                  <a:lnTo>
                    <a:pt x="234" y="27"/>
                  </a:lnTo>
                  <a:lnTo>
                    <a:pt x="193" y="26"/>
                  </a:lnTo>
                  <a:lnTo>
                    <a:pt x="153" y="23"/>
                  </a:lnTo>
                  <a:lnTo>
                    <a:pt x="115" y="22"/>
                  </a:lnTo>
                  <a:lnTo>
                    <a:pt x="81" y="21"/>
                  </a:lnTo>
                  <a:lnTo>
                    <a:pt x="51" y="20"/>
                  </a:lnTo>
                  <a:lnTo>
                    <a:pt x="27" y="19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108"/>
            <p:cNvSpPr>
              <a:spLocks/>
            </p:cNvSpPr>
            <p:nvPr/>
          </p:nvSpPr>
          <p:spPr bwMode="auto">
            <a:xfrm>
              <a:off x="3319" y="3695"/>
              <a:ext cx="72" cy="74"/>
            </a:xfrm>
            <a:custGeom>
              <a:avLst/>
              <a:gdLst/>
              <a:ahLst/>
              <a:cxnLst>
                <a:cxn ang="0">
                  <a:pos x="110" y="16"/>
                </a:cxn>
                <a:cxn ang="0">
                  <a:pos x="110" y="27"/>
                </a:cxn>
                <a:cxn ang="0">
                  <a:pos x="109" y="55"/>
                </a:cxn>
                <a:cxn ang="0">
                  <a:pos x="107" y="87"/>
                </a:cxn>
                <a:cxn ang="0">
                  <a:pos x="107" y="113"/>
                </a:cxn>
                <a:cxn ang="0">
                  <a:pos x="98" y="113"/>
                </a:cxn>
                <a:cxn ang="0">
                  <a:pos x="87" y="111"/>
                </a:cxn>
                <a:cxn ang="0">
                  <a:pos x="76" y="111"/>
                </a:cxn>
                <a:cxn ang="0">
                  <a:pos x="64" y="111"/>
                </a:cxn>
                <a:cxn ang="0">
                  <a:pos x="52" y="111"/>
                </a:cxn>
                <a:cxn ang="0">
                  <a:pos x="39" y="111"/>
                </a:cxn>
                <a:cxn ang="0">
                  <a:pos x="26" y="113"/>
                </a:cxn>
                <a:cxn ang="0">
                  <a:pos x="15" y="115"/>
                </a:cxn>
                <a:cxn ang="0">
                  <a:pos x="8" y="117"/>
                </a:cxn>
                <a:cxn ang="0">
                  <a:pos x="3" y="122"/>
                </a:cxn>
                <a:cxn ang="0">
                  <a:pos x="0" y="128"/>
                </a:cxn>
                <a:cxn ang="0">
                  <a:pos x="0" y="134"/>
                </a:cxn>
                <a:cxn ang="0">
                  <a:pos x="3" y="140"/>
                </a:cxn>
                <a:cxn ang="0">
                  <a:pos x="8" y="145"/>
                </a:cxn>
                <a:cxn ang="0">
                  <a:pos x="13" y="148"/>
                </a:cxn>
                <a:cxn ang="0">
                  <a:pos x="19" y="148"/>
                </a:cxn>
                <a:cxn ang="0">
                  <a:pos x="35" y="146"/>
                </a:cxn>
                <a:cxn ang="0">
                  <a:pos x="52" y="145"/>
                </a:cxn>
                <a:cxn ang="0">
                  <a:pos x="69" y="145"/>
                </a:cxn>
                <a:cxn ang="0">
                  <a:pos x="85" y="145"/>
                </a:cxn>
                <a:cxn ang="0">
                  <a:pos x="99" y="146"/>
                </a:cxn>
                <a:cxn ang="0">
                  <a:pos x="110" y="146"/>
                </a:cxn>
                <a:cxn ang="0">
                  <a:pos x="117" y="147"/>
                </a:cxn>
                <a:cxn ang="0">
                  <a:pos x="121" y="147"/>
                </a:cxn>
                <a:cxn ang="0">
                  <a:pos x="124" y="147"/>
                </a:cxn>
                <a:cxn ang="0">
                  <a:pos x="128" y="147"/>
                </a:cxn>
                <a:cxn ang="0">
                  <a:pos x="131" y="146"/>
                </a:cxn>
                <a:cxn ang="0">
                  <a:pos x="133" y="144"/>
                </a:cxn>
                <a:cxn ang="0">
                  <a:pos x="136" y="141"/>
                </a:cxn>
                <a:cxn ang="0">
                  <a:pos x="138" y="138"/>
                </a:cxn>
                <a:cxn ang="0">
                  <a:pos x="139" y="136"/>
                </a:cxn>
                <a:cxn ang="0">
                  <a:pos x="139" y="132"/>
                </a:cxn>
                <a:cxn ang="0">
                  <a:pos x="144" y="17"/>
                </a:cxn>
                <a:cxn ang="0">
                  <a:pos x="143" y="10"/>
                </a:cxn>
                <a:cxn ang="0">
                  <a:pos x="139" y="4"/>
                </a:cxn>
                <a:cxn ang="0">
                  <a:pos x="134" y="1"/>
                </a:cxn>
                <a:cxn ang="0">
                  <a:pos x="128" y="0"/>
                </a:cxn>
                <a:cxn ang="0">
                  <a:pos x="121" y="1"/>
                </a:cxn>
                <a:cxn ang="0">
                  <a:pos x="115" y="4"/>
                </a:cxn>
                <a:cxn ang="0">
                  <a:pos x="111" y="9"/>
                </a:cxn>
                <a:cxn ang="0">
                  <a:pos x="110" y="16"/>
                </a:cxn>
              </a:cxnLst>
              <a:rect l="0" t="0" r="r" b="b"/>
              <a:pathLst>
                <a:path w="144" h="148">
                  <a:moveTo>
                    <a:pt x="110" y="16"/>
                  </a:moveTo>
                  <a:lnTo>
                    <a:pt x="110" y="27"/>
                  </a:lnTo>
                  <a:lnTo>
                    <a:pt x="109" y="55"/>
                  </a:lnTo>
                  <a:lnTo>
                    <a:pt x="107" y="87"/>
                  </a:lnTo>
                  <a:lnTo>
                    <a:pt x="107" y="113"/>
                  </a:lnTo>
                  <a:lnTo>
                    <a:pt x="98" y="113"/>
                  </a:lnTo>
                  <a:lnTo>
                    <a:pt x="87" y="111"/>
                  </a:lnTo>
                  <a:lnTo>
                    <a:pt x="76" y="111"/>
                  </a:lnTo>
                  <a:lnTo>
                    <a:pt x="64" y="111"/>
                  </a:lnTo>
                  <a:lnTo>
                    <a:pt x="52" y="111"/>
                  </a:lnTo>
                  <a:lnTo>
                    <a:pt x="39" y="111"/>
                  </a:lnTo>
                  <a:lnTo>
                    <a:pt x="26" y="113"/>
                  </a:lnTo>
                  <a:lnTo>
                    <a:pt x="15" y="115"/>
                  </a:lnTo>
                  <a:lnTo>
                    <a:pt x="8" y="117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5"/>
                  </a:lnTo>
                  <a:lnTo>
                    <a:pt x="13" y="148"/>
                  </a:lnTo>
                  <a:lnTo>
                    <a:pt x="19" y="148"/>
                  </a:lnTo>
                  <a:lnTo>
                    <a:pt x="35" y="146"/>
                  </a:lnTo>
                  <a:lnTo>
                    <a:pt x="52" y="145"/>
                  </a:lnTo>
                  <a:lnTo>
                    <a:pt x="69" y="145"/>
                  </a:lnTo>
                  <a:lnTo>
                    <a:pt x="85" y="145"/>
                  </a:lnTo>
                  <a:lnTo>
                    <a:pt x="99" y="146"/>
                  </a:lnTo>
                  <a:lnTo>
                    <a:pt x="110" y="146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4" y="147"/>
                  </a:lnTo>
                  <a:lnTo>
                    <a:pt x="128" y="147"/>
                  </a:lnTo>
                  <a:lnTo>
                    <a:pt x="131" y="146"/>
                  </a:lnTo>
                  <a:lnTo>
                    <a:pt x="133" y="144"/>
                  </a:lnTo>
                  <a:lnTo>
                    <a:pt x="136" y="141"/>
                  </a:lnTo>
                  <a:lnTo>
                    <a:pt x="138" y="138"/>
                  </a:lnTo>
                  <a:lnTo>
                    <a:pt x="139" y="136"/>
                  </a:lnTo>
                  <a:lnTo>
                    <a:pt x="139" y="132"/>
                  </a:lnTo>
                  <a:lnTo>
                    <a:pt x="144" y="17"/>
                  </a:lnTo>
                  <a:lnTo>
                    <a:pt x="143" y="10"/>
                  </a:lnTo>
                  <a:lnTo>
                    <a:pt x="139" y="4"/>
                  </a:lnTo>
                  <a:lnTo>
                    <a:pt x="134" y="1"/>
                  </a:lnTo>
                  <a:lnTo>
                    <a:pt x="128" y="0"/>
                  </a:lnTo>
                  <a:lnTo>
                    <a:pt x="121" y="1"/>
                  </a:lnTo>
                  <a:lnTo>
                    <a:pt x="115" y="4"/>
                  </a:lnTo>
                  <a:lnTo>
                    <a:pt x="111" y="9"/>
                  </a:lnTo>
                  <a:lnTo>
                    <a:pt x="11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109"/>
            <p:cNvSpPr>
              <a:spLocks/>
            </p:cNvSpPr>
            <p:nvPr/>
          </p:nvSpPr>
          <p:spPr bwMode="auto">
            <a:xfrm>
              <a:off x="3429" y="3727"/>
              <a:ext cx="70" cy="6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" y="81"/>
                </a:cxn>
                <a:cxn ang="0">
                  <a:pos x="5" y="93"/>
                </a:cxn>
                <a:cxn ang="0">
                  <a:pos x="10" y="106"/>
                </a:cxn>
                <a:cxn ang="0">
                  <a:pos x="18" y="116"/>
                </a:cxn>
                <a:cxn ang="0">
                  <a:pos x="28" y="126"/>
                </a:cxn>
                <a:cxn ang="0">
                  <a:pos x="39" y="133"/>
                </a:cxn>
                <a:cxn ang="0">
                  <a:pos x="53" y="137"/>
                </a:cxn>
                <a:cxn ang="0">
                  <a:pos x="67" y="139"/>
                </a:cxn>
                <a:cxn ang="0">
                  <a:pos x="74" y="139"/>
                </a:cxn>
                <a:cxn ang="0">
                  <a:pos x="81" y="138"/>
                </a:cxn>
                <a:cxn ang="0">
                  <a:pos x="86" y="137"/>
                </a:cxn>
                <a:cxn ang="0">
                  <a:pos x="93" y="135"/>
                </a:cxn>
                <a:cxn ang="0">
                  <a:pos x="99" y="133"/>
                </a:cxn>
                <a:cxn ang="0">
                  <a:pos x="105" y="129"/>
                </a:cxn>
                <a:cxn ang="0">
                  <a:pos x="111" y="126"/>
                </a:cxn>
                <a:cxn ang="0">
                  <a:pos x="116" y="121"/>
                </a:cxn>
                <a:cxn ang="0">
                  <a:pos x="126" y="111"/>
                </a:cxn>
                <a:cxn ang="0">
                  <a:pos x="132" y="99"/>
                </a:cxn>
                <a:cxn ang="0">
                  <a:pos x="137" y="86"/>
                </a:cxn>
                <a:cxn ang="0">
                  <a:pos x="138" y="73"/>
                </a:cxn>
                <a:cxn ang="0">
                  <a:pos x="137" y="59"/>
                </a:cxn>
                <a:cxn ang="0">
                  <a:pos x="135" y="46"/>
                </a:cxn>
                <a:cxn ang="0">
                  <a:pos x="128" y="33"/>
                </a:cxn>
                <a:cxn ang="0">
                  <a:pos x="120" y="23"/>
                </a:cxn>
                <a:cxn ang="0">
                  <a:pos x="115" y="18"/>
                </a:cxn>
                <a:cxn ang="0">
                  <a:pos x="109" y="14"/>
                </a:cxn>
                <a:cxn ang="0">
                  <a:pos x="104" y="10"/>
                </a:cxn>
                <a:cxn ang="0">
                  <a:pos x="98" y="7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58" y="1"/>
                </a:cxn>
                <a:cxn ang="0">
                  <a:pos x="45" y="5"/>
                </a:cxn>
                <a:cxn ang="0">
                  <a:pos x="32" y="10"/>
                </a:cxn>
                <a:cxn ang="0">
                  <a:pos x="22" y="18"/>
                </a:cxn>
                <a:cxn ang="0">
                  <a:pos x="13" y="29"/>
                </a:cxn>
                <a:cxn ang="0">
                  <a:pos x="6" y="40"/>
                </a:cxn>
                <a:cxn ang="0">
                  <a:pos x="2" y="53"/>
                </a:cxn>
                <a:cxn ang="0">
                  <a:pos x="0" y="67"/>
                </a:cxn>
              </a:cxnLst>
              <a:rect l="0" t="0" r="r" b="b"/>
              <a:pathLst>
                <a:path w="138" h="139">
                  <a:moveTo>
                    <a:pt x="0" y="67"/>
                  </a:moveTo>
                  <a:lnTo>
                    <a:pt x="1" y="81"/>
                  </a:lnTo>
                  <a:lnTo>
                    <a:pt x="5" y="93"/>
                  </a:lnTo>
                  <a:lnTo>
                    <a:pt x="10" y="106"/>
                  </a:lnTo>
                  <a:lnTo>
                    <a:pt x="18" y="116"/>
                  </a:lnTo>
                  <a:lnTo>
                    <a:pt x="28" y="126"/>
                  </a:lnTo>
                  <a:lnTo>
                    <a:pt x="39" y="133"/>
                  </a:lnTo>
                  <a:lnTo>
                    <a:pt x="53" y="137"/>
                  </a:lnTo>
                  <a:lnTo>
                    <a:pt x="67" y="139"/>
                  </a:lnTo>
                  <a:lnTo>
                    <a:pt x="74" y="139"/>
                  </a:lnTo>
                  <a:lnTo>
                    <a:pt x="81" y="138"/>
                  </a:lnTo>
                  <a:lnTo>
                    <a:pt x="86" y="137"/>
                  </a:lnTo>
                  <a:lnTo>
                    <a:pt x="93" y="135"/>
                  </a:lnTo>
                  <a:lnTo>
                    <a:pt x="99" y="133"/>
                  </a:lnTo>
                  <a:lnTo>
                    <a:pt x="105" y="129"/>
                  </a:lnTo>
                  <a:lnTo>
                    <a:pt x="111" y="126"/>
                  </a:lnTo>
                  <a:lnTo>
                    <a:pt x="116" y="121"/>
                  </a:lnTo>
                  <a:lnTo>
                    <a:pt x="126" y="111"/>
                  </a:lnTo>
                  <a:lnTo>
                    <a:pt x="132" y="99"/>
                  </a:lnTo>
                  <a:lnTo>
                    <a:pt x="137" y="86"/>
                  </a:lnTo>
                  <a:lnTo>
                    <a:pt x="138" y="73"/>
                  </a:lnTo>
                  <a:lnTo>
                    <a:pt x="137" y="59"/>
                  </a:lnTo>
                  <a:lnTo>
                    <a:pt x="135" y="46"/>
                  </a:lnTo>
                  <a:lnTo>
                    <a:pt x="128" y="33"/>
                  </a:lnTo>
                  <a:lnTo>
                    <a:pt x="120" y="23"/>
                  </a:lnTo>
                  <a:lnTo>
                    <a:pt x="115" y="18"/>
                  </a:lnTo>
                  <a:lnTo>
                    <a:pt x="109" y="14"/>
                  </a:lnTo>
                  <a:lnTo>
                    <a:pt x="104" y="10"/>
                  </a:lnTo>
                  <a:lnTo>
                    <a:pt x="98" y="7"/>
                  </a:lnTo>
                  <a:lnTo>
                    <a:pt x="91" y="5"/>
                  </a:lnTo>
                  <a:lnTo>
                    <a:pt x="85" y="2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3" y="29"/>
                  </a:lnTo>
                  <a:lnTo>
                    <a:pt x="6" y="40"/>
                  </a:lnTo>
                  <a:lnTo>
                    <a:pt x="2" y="5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110"/>
            <p:cNvSpPr>
              <a:spLocks/>
            </p:cNvSpPr>
            <p:nvPr/>
          </p:nvSpPr>
          <p:spPr bwMode="auto">
            <a:xfrm>
              <a:off x="3446" y="3743"/>
              <a:ext cx="36" cy="37"/>
            </a:xfrm>
            <a:custGeom>
              <a:avLst/>
              <a:gdLst/>
              <a:ahLst/>
              <a:cxnLst>
                <a:cxn ang="0">
                  <a:pos x="35" y="73"/>
                </a:cxn>
                <a:cxn ang="0">
                  <a:pos x="28" y="72"/>
                </a:cxn>
                <a:cxn ang="0">
                  <a:pos x="21" y="70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5" y="56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1" y="28"/>
                </a:cxn>
                <a:cxn ang="0">
                  <a:pos x="4" y="21"/>
                </a:cxn>
                <a:cxn ang="0">
                  <a:pos x="7" y="15"/>
                </a:cxn>
                <a:cxn ang="0">
                  <a:pos x="12" y="11"/>
                </a:cxn>
                <a:cxn ang="0">
                  <a:pos x="18" y="6"/>
                </a:cxn>
                <a:cxn ang="0">
                  <a:pos x="23" y="3"/>
                </a:cxn>
                <a:cxn ang="0">
                  <a:pos x="30" y="2"/>
                </a:cxn>
                <a:cxn ang="0">
                  <a:pos x="37" y="0"/>
                </a:cxn>
                <a:cxn ang="0">
                  <a:pos x="44" y="2"/>
                </a:cxn>
                <a:cxn ang="0">
                  <a:pos x="51" y="4"/>
                </a:cxn>
                <a:cxn ang="0">
                  <a:pos x="57" y="7"/>
                </a:cxn>
                <a:cxn ang="0">
                  <a:pos x="63" y="12"/>
                </a:cxn>
                <a:cxn ang="0">
                  <a:pos x="66" y="18"/>
                </a:cxn>
                <a:cxn ang="0">
                  <a:pos x="69" y="25"/>
                </a:cxn>
                <a:cxn ang="0">
                  <a:pos x="71" y="32"/>
                </a:cxn>
                <a:cxn ang="0">
                  <a:pos x="72" y="38"/>
                </a:cxn>
                <a:cxn ang="0">
                  <a:pos x="71" y="45"/>
                </a:cxn>
                <a:cxn ang="0">
                  <a:pos x="68" y="52"/>
                </a:cxn>
                <a:cxn ang="0">
                  <a:pos x="65" y="58"/>
                </a:cxn>
                <a:cxn ang="0">
                  <a:pos x="60" y="63"/>
                </a:cxn>
                <a:cxn ang="0">
                  <a:pos x="55" y="67"/>
                </a:cxn>
                <a:cxn ang="0">
                  <a:pos x="49" y="71"/>
                </a:cxn>
                <a:cxn ang="0">
                  <a:pos x="42" y="72"/>
                </a:cxn>
                <a:cxn ang="0">
                  <a:pos x="35" y="73"/>
                </a:cxn>
              </a:cxnLst>
              <a:rect l="0" t="0" r="r" b="b"/>
              <a:pathLst>
                <a:path w="72" h="73">
                  <a:moveTo>
                    <a:pt x="35" y="73"/>
                  </a:moveTo>
                  <a:lnTo>
                    <a:pt x="28" y="72"/>
                  </a:lnTo>
                  <a:lnTo>
                    <a:pt x="21" y="70"/>
                  </a:lnTo>
                  <a:lnTo>
                    <a:pt x="14" y="66"/>
                  </a:lnTo>
                  <a:lnTo>
                    <a:pt x="10" y="60"/>
                  </a:lnTo>
                  <a:lnTo>
                    <a:pt x="5" y="56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7" y="7"/>
                  </a:lnTo>
                  <a:lnTo>
                    <a:pt x="63" y="12"/>
                  </a:lnTo>
                  <a:lnTo>
                    <a:pt x="66" y="18"/>
                  </a:lnTo>
                  <a:lnTo>
                    <a:pt x="69" y="25"/>
                  </a:lnTo>
                  <a:lnTo>
                    <a:pt x="71" y="32"/>
                  </a:lnTo>
                  <a:lnTo>
                    <a:pt x="72" y="38"/>
                  </a:lnTo>
                  <a:lnTo>
                    <a:pt x="71" y="45"/>
                  </a:lnTo>
                  <a:lnTo>
                    <a:pt x="68" y="52"/>
                  </a:lnTo>
                  <a:lnTo>
                    <a:pt x="65" y="58"/>
                  </a:lnTo>
                  <a:lnTo>
                    <a:pt x="60" y="63"/>
                  </a:lnTo>
                  <a:lnTo>
                    <a:pt x="55" y="67"/>
                  </a:lnTo>
                  <a:lnTo>
                    <a:pt x="49" y="71"/>
                  </a:lnTo>
                  <a:lnTo>
                    <a:pt x="42" y="72"/>
                  </a:lnTo>
                  <a:lnTo>
                    <a:pt x="35" y="7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111"/>
            <p:cNvSpPr>
              <a:spLocks/>
            </p:cNvSpPr>
            <p:nvPr/>
          </p:nvSpPr>
          <p:spPr bwMode="auto">
            <a:xfrm>
              <a:off x="2967" y="3175"/>
              <a:ext cx="171" cy="164"/>
            </a:xfrm>
            <a:custGeom>
              <a:avLst/>
              <a:gdLst/>
              <a:ahLst/>
              <a:cxnLst>
                <a:cxn ang="0">
                  <a:pos x="340" y="32"/>
                </a:cxn>
                <a:cxn ang="0">
                  <a:pos x="342" y="82"/>
                </a:cxn>
                <a:cxn ang="0">
                  <a:pos x="326" y="94"/>
                </a:cxn>
                <a:cxn ang="0">
                  <a:pos x="314" y="105"/>
                </a:cxn>
                <a:cxn ang="0">
                  <a:pos x="289" y="134"/>
                </a:cxn>
                <a:cxn ang="0">
                  <a:pos x="263" y="168"/>
                </a:cxn>
                <a:cxn ang="0">
                  <a:pos x="251" y="201"/>
                </a:cxn>
                <a:cxn ang="0">
                  <a:pos x="237" y="189"/>
                </a:cxn>
                <a:cxn ang="0">
                  <a:pos x="223" y="164"/>
                </a:cxn>
                <a:cxn ang="0">
                  <a:pos x="220" y="208"/>
                </a:cxn>
                <a:cxn ang="0">
                  <a:pos x="209" y="265"/>
                </a:cxn>
                <a:cxn ang="0">
                  <a:pos x="202" y="295"/>
                </a:cxn>
                <a:cxn ang="0">
                  <a:pos x="201" y="312"/>
                </a:cxn>
                <a:cxn ang="0">
                  <a:pos x="197" y="307"/>
                </a:cxn>
                <a:cxn ang="0">
                  <a:pos x="185" y="292"/>
                </a:cxn>
                <a:cxn ang="0">
                  <a:pos x="172" y="269"/>
                </a:cxn>
                <a:cxn ang="0">
                  <a:pos x="162" y="241"/>
                </a:cxn>
                <a:cxn ang="0">
                  <a:pos x="155" y="278"/>
                </a:cxn>
                <a:cxn ang="0">
                  <a:pos x="151" y="330"/>
                </a:cxn>
                <a:cxn ang="0">
                  <a:pos x="139" y="327"/>
                </a:cxn>
                <a:cxn ang="0">
                  <a:pos x="111" y="319"/>
                </a:cxn>
                <a:cxn ang="0">
                  <a:pos x="77" y="299"/>
                </a:cxn>
                <a:cxn ang="0">
                  <a:pos x="45" y="261"/>
                </a:cxn>
                <a:cxn ang="0">
                  <a:pos x="40" y="291"/>
                </a:cxn>
                <a:cxn ang="0">
                  <a:pos x="26" y="267"/>
                </a:cxn>
                <a:cxn ang="0">
                  <a:pos x="9" y="231"/>
                </a:cxn>
                <a:cxn ang="0">
                  <a:pos x="0" y="190"/>
                </a:cxn>
                <a:cxn ang="0">
                  <a:pos x="8" y="164"/>
                </a:cxn>
                <a:cxn ang="0">
                  <a:pos x="32" y="141"/>
                </a:cxn>
                <a:cxn ang="0">
                  <a:pos x="70" y="113"/>
                </a:cxn>
                <a:cxn ang="0">
                  <a:pos x="116" y="84"/>
                </a:cxn>
                <a:cxn ang="0">
                  <a:pos x="164" y="55"/>
                </a:cxn>
                <a:cxn ang="0">
                  <a:pos x="209" y="31"/>
                </a:cxn>
                <a:cxn ang="0">
                  <a:pos x="245" y="13"/>
                </a:cxn>
                <a:cxn ang="0">
                  <a:pos x="266" y="1"/>
                </a:cxn>
                <a:cxn ang="0">
                  <a:pos x="270" y="0"/>
                </a:cxn>
                <a:cxn ang="0">
                  <a:pos x="289" y="2"/>
                </a:cxn>
                <a:cxn ang="0">
                  <a:pos x="314" y="7"/>
                </a:cxn>
                <a:cxn ang="0">
                  <a:pos x="334" y="16"/>
                </a:cxn>
              </a:cxnLst>
              <a:rect l="0" t="0" r="r" b="b"/>
              <a:pathLst>
                <a:path w="343" h="330">
                  <a:moveTo>
                    <a:pt x="338" y="22"/>
                  </a:moveTo>
                  <a:lnTo>
                    <a:pt x="340" y="32"/>
                  </a:lnTo>
                  <a:lnTo>
                    <a:pt x="343" y="55"/>
                  </a:lnTo>
                  <a:lnTo>
                    <a:pt x="342" y="82"/>
                  </a:lnTo>
                  <a:lnTo>
                    <a:pt x="336" y="102"/>
                  </a:lnTo>
                  <a:lnTo>
                    <a:pt x="326" y="94"/>
                  </a:lnTo>
                  <a:lnTo>
                    <a:pt x="322" y="97"/>
                  </a:lnTo>
                  <a:lnTo>
                    <a:pt x="314" y="105"/>
                  </a:lnTo>
                  <a:lnTo>
                    <a:pt x="303" y="118"/>
                  </a:lnTo>
                  <a:lnTo>
                    <a:pt x="289" y="134"/>
                  </a:lnTo>
                  <a:lnTo>
                    <a:pt x="275" y="151"/>
                  </a:lnTo>
                  <a:lnTo>
                    <a:pt x="263" y="168"/>
                  </a:lnTo>
                  <a:lnTo>
                    <a:pt x="254" y="186"/>
                  </a:lnTo>
                  <a:lnTo>
                    <a:pt x="251" y="201"/>
                  </a:lnTo>
                  <a:lnTo>
                    <a:pt x="246" y="197"/>
                  </a:lnTo>
                  <a:lnTo>
                    <a:pt x="237" y="189"/>
                  </a:lnTo>
                  <a:lnTo>
                    <a:pt x="228" y="178"/>
                  </a:lnTo>
                  <a:lnTo>
                    <a:pt x="223" y="164"/>
                  </a:lnTo>
                  <a:lnTo>
                    <a:pt x="222" y="176"/>
                  </a:lnTo>
                  <a:lnTo>
                    <a:pt x="220" y="208"/>
                  </a:lnTo>
                  <a:lnTo>
                    <a:pt x="215" y="241"/>
                  </a:lnTo>
                  <a:lnTo>
                    <a:pt x="209" y="265"/>
                  </a:lnTo>
                  <a:lnTo>
                    <a:pt x="205" y="280"/>
                  </a:lnTo>
                  <a:lnTo>
                    <a:pt x="202" y="295"/>
                  </a:lnTo>
                  <a:lnTo>
                    <a:pt x="201" y="308"/>
                  </a:lnTo>
                  <a:lnTo>
                    <a:pt x="201" y="312"/>
                  </a:lnTo>
                  <a:lnTo>
                    <a:pt x="200" y="311"/>
                  </a:lnTo>
                  <a:lnTo>
                    <a:pt x="197" y="307"/>
                  </a:lnTo>
                  <a:lnTo>
                    <a:pt x="192" y="301"/>
                  </a:lnTo>
                  <a:lnTo>
                    <a:pt x="185" y="292"/>
                  </a:lnTo>
                  <a:lnTo>
                    <a:pt x="179" y="281"/>
                  </a:lnTo>
                  <a:lnTo>
                    <a:pt x="172" y="269"/>
                  </a:lnTo>
                  <a:lnTo>
                    <a:pt x="167" y="256"/>
                  </a:lnTo>
                  <a:lnTo>
                    <a:pt x="162" y="241"/>
                  </a:lnTo>
                  <a:lnTo>
                    <a:pt x="160" y="251"/>
                  </a:lnTo>
                  <a:lnTo>
                    <a:pt x="155" y="278"/>
                  </a:lnTo>
                  <a:lnTo>
                    <a:pt x="152" y="307"/>
                  </a:lnTo>
                  <a:lnTo>
                    <a:pt x="151" y="330"/>
                  </a:lnTo>
                  <a:lnTo>
                    <a:pt x="147" y="330"/>
                  </a:lnTo>
                  <a:lnTo>
                    <a:pt x="139" y="327"/>
                  </a:lnTo>
                  <a:lnTo>
                    <a:pt x="126" y="325"/>
                  </a:lnTo>
                  <a:lnTo>
                    <a:pt x="111" y="319"/>
                  </a:lnTo>
                  <a:lnTo>
                    <a:pt x="94" y="311"/>
                  </a:lnTo>
                  <a:lnTo>
                    <a:pt x="77" y="299"/>
                  </a:lnTo>
                  <a:lnTo>
                    <a:pt x="59" y="282"/>
                  </a:lnTo>
                  <a:lnTo>
                    <a:pt x="45" y="261"/>
                  </a:lnTo>
                  <a:lnTo>
                    <a:pt x="42" y="294"/>
                  </a:lnTo>
                  <a:lnTo>
                    <a:pt x="40" y="291"/>
                  </a:lnTo>
                  <a:lnTo>
                    <a:pt x="34" y="281"/>
                  </a:lnTo>
                  <a:lnTo>
                    <a:pt x="26" y="267"/>
                  </a:lnTo>
                  <a:lnTo>
                    <a:pt x="17" y="250"/>
                  </a:lnTo>
                  <a:lnTo>
                    <a:pt x="9" y="231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3"/>
                  </a:lnTo>
                  <a:lnTo>
                    <a:pt x="8" y="164"/>
                  </a:lnTo>
                  <a:lnTo>
                    <a:pt x="17" y="152"/>
                  </a:lnTo>
                  <a:lnTo>
                    <a:pt x="32" y="141"/>
                  </a:lnTo>
                  <a:lnTo>
                    <a:pt x="49" y="127"/>
                  </a:lnTo>
                  <a:lnTo>
                    <a:pt x="70" y="113"/>
                  </a:lnTo>
                  <a:lnTo>
                    <a:pt x="92" y="98"/>
                  </a:lnTo>
                  <a:lnTo>
                    <a:pt x="116" y="84"/>
                  </a:lnTo>
                  <a:lnTo>
                    <a:pt x="140" y="69"/>
                  </a:lnTo>
                  <a:lnTo>
                    <a:pt x="164" y="55"/>
                  </a:lnTo>
                  <a:lnTo>
                    <a:pt x="187" y="43"/>
                  </a:lnTo>
                  <a:lnTo>
                    <a:pt x="209" y="31"/>
                  </a:lnTo>
                  <a:lnTo>
                    <a:pt x="229" y="21"/>
                  </a:lnTo>
                  <a:lnTo>
                    <a:pt x="245" y="13"/>
                  </a:lnTo>
                  <a:lnTo>
                    <a:pt x="258" y="6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8" y="1"/>
                  </a:lnTo>
                  <a:lnTo>
                    <a:pt x="289" y="2"/>
                  </a:lnTo>
                  <a:lnTo>
                    <a:pt x="301" y="4"/>
                  </a:lnTo>
                  <a:lnTo>
                    <a:pt x="314" y="7"/>
                  </a:lnTo>
                  <a:lnTo>
                    <a:pt x="326" y="11"/>
                  </a:lnTo>
                  <a:lnTo>
                    <a:pt x="334" y="16"/>
                  </a:lnTo>
                  <a:lnTo>
                    <a:pt x="33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112"/>
            <p:cNvSpPr>
              <a:spLocks/>
            </p:cNvSpPr>
            <p:nvPr/>
          </p:nvSpPr>
          <p:spPr bwMode="auto">
            <a:xfrm>
              <a:off x="2972" y="3205"/>
              <a:ext cx="318" cy="262"/>
            </a:xfrm>
            <a:custGeom>
              <a:avLst/>
              <a:gdLst/>
              <a:ahLst/>
              <a:cxnLst>
                <a:cxn ang="0">
                  <a:pos x="603" y="18"/>
                </a:cxn>
                <a:cxn ang="0">
                  <a:pos x="603" y="21"/>
                </a:cxn>
                <a:cxn ang="0">
                  <a:pos x="601" y="33"/>
                </a:cxn>
                <a:cxn ang="0">
                  <a:pos x="598" y="49"/>
                </a:cxn>
                <a:cxn ang="0">
                  <a:pos x="592" y="69"/>
                </a:cxn>
                <a:cxn ang="0">
                  <a:pos x="583" y="96"/>
                </a:cxn>
                <a:cxn ang="0">
                  <a:pos x="570" y="126"/>
                </a:cxn>
                <a:cxn ang="0">
                  <a:pos x="553" y="159"/>
                </a:cxn>
                <a:cxn ang="0">
                  <a:pos x="529" y="195"/>
                </a:cxn>
                <a:cxn ang="0">
                  <a:pos x="515" y="212"/>
                </a:cxn>
                <a:cxn ang="0">
                  <a:pos x="500" y="231"/>
                </a:cxn>
                <a:cxn ang="0">
                  <a:pos x="483" y="249"/>
                </a:cxn>
                <a:cxn ang="0">
                  <a:pos x="463" y="268"/>
                </a:cxn>
                <a:cxn ang="0">
                  <a:pos x="441" y="287"/>
                </a:cxn>
                <a:cxn ang="0">
                  <a:pos x="416" y="307"/>
                </a:cxn>
                <a:cxn ang="0">
                  <a:pos x="389" y="326"/>
                </a:cxn>
                <a:cxn ang="0">
                  <a:pos x="359" y="346"/>
                </a:cxn>
                <a:cxn ang="0">
                  <a:pos x="327" y="366"/>
                </a:cxn>
                <a:cxn ang="0">
                  <a:pos x="291" y="385"/>
                </a:cxn>
                <a:cxn ang="0">
                  <a:pos x="253" y="404"/>
                </a:cxn>
                <a:cxn ang="0">
                  <a:pos x="212" y="422"/>
                </a:cxn>
                <a:cxn ang="0">
                  <a:pos x="167" y="440"/>
                </a:cxn>
                <a:cxn ang="0">
                  <a:pos x="119" y="458"/>
                </a:cxn>
                <a:cxn ang="0">
                  <a:pos x="67" y="474"/>
                </a:cxn>
                <a:cxn ang="0">
                  <a:pos x="11" y="490"/>
                </a:cxn>
                <a:cxn ang="0">
                  <a:pos x="6" y="493"/>
                </a:cxn>
                <a:cxn ang="0">
                  <a:pos x="1" y="498"/>
                </a:cxn>
                <a:cxn ang="0">
                  <a:pos x="0" y="504"/>
                </a:cxn>
                <a:cxn ang="0">
                  <a:pos x="0" y="511"/>
                </a:cxn>
                <a:cxn ang="0">
                  <a:pos x="3" y="516"/>
                </a:cxn>
                <a:cxn ang="0">
                  <a:pos x="8" y="521"/>
                </a:cxn>
                <a:cxn ang="0">
                  <a:pos x="14" y="523"/>
                </a:cxn>
                <a:cxn ang="0">
                  <a:pos x="21" y="523"/>
                </a:cxn>
                <a:cxn ang="0">
                  <a:pos x="128" y="491"/>
                </a:cxn>
                <a:cxn ang="0">
                  <a:pos x="222" y="455"/>
                </a:cxn>
                <a:cxn ang="0">
                  <a:pos x="303" y="417"/>
                </a:cxn>
                <a:cxn ang="0">
                  <a:pos x="373" y="378"/>
                </a:cxn>
                <a:cxn ang="0">
                  <a:pos x="433" y="337"/>
                </a:cxn>
                <a:cxn ang="0">
                  <a:pos x="483" y="295"/>
                </a:cxn>
                <a:cxn ang="0">
                  <a:pos x="523" y="255"/>
                </a:cxn>
                <a:cxn ang="0">
                  <a:pos x="557" y="215"/>
                </a:cxn>
                <a:cxn ang="0">
                  <a:pos x="582" y="177"/>
                </a:cxn>
                <a:cxn ang="0">
                  <a:pos x="601" y="141"/>
                </a:cxn>
                <a:cxn ang="0">
                  <a:pos x="615" y="109"/>
                </a:cxn>
                <a:cxn ang="0">
                  <a:pos x="626" y="80"/>
                </a:cxn>
                <a:cxn ang="0">
                  <a:pos x="631" y="56"/>
                </a:cxn>
                <a:cxn ang="0">
                  <a:pos x="635" y="37"/>
                </a:cxn>
                <a:cxn ang="0">
                  <a:pos x="636" y="23"/>
                </a:cxn>
                <a:cxn ang="0">
                  <a:pos x="636" y="18"/>
                </a:cxn>
                <a:cxn ang="0">
                  <a:pos x="635" y="11"/>
                </a:cxn>
                <a:cxn ang="0">
                  <a:pos x="631" y="5"/>
                </a:cxn>
                <a:cxn ang="0">
                  <a:pos x="626" y="1"/>
                </a:cxn>
                <a:cxn ang="0">
                  <a:pos x="619" y="0"/>
                </a:cxn>
                <a:cxn ang="0">
                  <a:pos x="613" y="1"/>
                </a:cxn>
                <a:cxn ang="0">
                  <a:pos x="607" y="5"/>
                </a:cxn>
                <a:cxn ang="0">
                  <a:pos x="604" y="11"/>
                </a:cxn>
                <a:cxn ang="0">
                  <a:pos x="603" y="18"/>
                </a:cxn>
              </a:cxnLst>
              <a:rect l="0" t="0" r="r" b="b"/>
              <a:pathLst>
                <a:path w="636" h="523">
                  <a:moveTo>
                    <a:pt x="603" y="18"/>
                  </a:moveTo>
                  <a:lnTo>
                    <a:pt x="603" y="21"/>
                  </a:lnTo>
                  <a:lnTo>
                    <a:pt x="601" y="33"/>
                  </a:lnTo>
                  <a:lnTo>
                    <a:pt x="598" y="49"/>
                  </a:lnTo>
                  <a:lnTo>
                    <a:pt x="592" y="69"/>
                  </a:lnTo>
                  <a:lnTo>
                    <a:pt x="583" y="96"/>
                  </a:lnTo>
                  <a:lnTo>
                    <a:pt x="570" y="126"/>
                  </a:lnTo>
                  <a:lnTo>
                    <a:pt x="553" y="159"/>
                  </a:lnTo>
                  <a:lnTo>
                    <a:pt x="529" y="195"/>
                  </a:lnTo>
                  <a:lnTo>
                    <a:pt x="515" y="212"/>
                  </a:lnTo>
                  <a:lnTo>
                    <a:pt x="500" y="231"/>
                  </a:lnTo>
                  <a:lnTo>
                    <a:pt x="483" y="249"/>
                  </a:lnTo>
                  <a:lnTo>
                    <a:pt x="463" y="268"/>
                  </a:lnTo>
                  <a:lnTo>
                    <a:pt x="441" y="287"/>
                  </a:lnTo>
                  <a:lnTo>
                    <a:pt x="416" y="307"/>
                  </a:lnTo>
                  <a:lnTo>
                    <a:pt x="389" y="326"/>
                  </a:lnTo>
                  <a:lnTo>
                    <a:pt x="359" y="346"/>
                  </a:lnTo>
                  <a:lnTo>
                    <a:pt x="327" y="366"/>
                  </a:lnTo>
                  <a:lnTo>
                    <a:pt x="291" y="385"/>
                  </a:lnTo>
                  <a:lnTo>
                    <a:pt x="253" y="404"/>
                  </a:lnTo>
                  <a:lnTo>
                    <a:pt x="212" y="422"/>
                  </a:lnTo>
                  <a:lnTo>
                    <a:pt x="167" y="440"/>
                  </a:lnTo>
                  <a:lnTo>
                    <a:pt x="119" y="458"/>
                  </a:lnTo>
                  <a:lnTo>
                    <a:pt x="67" y="474"/>
                  </a:lnTo>
                  <a:lnTo>
                    <a:pt x="11" y="490"/>
                  </a:lnTo>
                  <a:lnTo>
                    <a:pt x="6" y="493"/>
                  </a:lnTo>
                  <a:lnTo>
                    <a:pt x="1" y="498"/>
                  </a:lnTo>
                  <a:lnTo>
                    <a:pt x="0" y="504"/>
                  </a:lnTo>
                  <a:lnTo>
                    <a:pt x="0" y="511"/>
                  </a:lnTo>
                  <a:lnTo>
                    <a:pt x="3" y="516"/>
                  </a:lnTo>
                  <a:lnTo>
                    <a:pt x="8" y="521"/>
                  </a:lnTo>
                  <a:lnTo>
                    <a:pt x="14" y="523"/>
                  </a:lnTo>
                  <a:lnTo>
                    <a:pt x="21" y="523"/>
                  </a:lnTo>
                  <a:lnTo>
                    <a:pt x="128" y="491"/>
                  </a:lnTo>
                  <a:lnTo>
                    <a:pt x="222" y="455"/>
                  </a:lnTo>
                  <a:lnTo>
                    <a:pt x="303" y="417"/>
                  </a:lnTo>
                  <a:lnTo>
                    <a:pt x="373" y="378"/>
                  </a:lnTo>
                  <a:lnTo>
                    <a:pt x="433" y="337"/>
                  </a:lnTo>
                  <a:lnTo>
                    <a:pt x="483" y="295"/>
                  </a:lnTo>
                  <a:lnTo>
                    <a:pt x="523" y="255"/>
                  </a:lnTo>
                  <a:lnTo>
                    <a:pt x="557" y="215"/>
                  </a:lnTo>
                  <a:lnTo>
                    <a:pt x="582" y="177"/>
                  </a:lnTo>
                  <a:lnTo>
                    <a:pt x="601" y="141"/>
                  </a:lnTo>
                  <a:lnTo>
                    <a:pt x="615" y="109"/>
                  </a:lnTo>
                  <a:lnTo>
                    <a:pt x="626" y="80"/>
                  </a:lnTo>
                  <a:lnTo>
                    <a:pt x="631" y="56"/>
                  </a:lnTo>
                  <a:lnTo>
                    <a:pt x="635" y="37"/>
                  </a:lnTo>
                  <a:lnTo>
                    <a:pt x="636" y="23"/>
                  </a:lnTo>
                  <a:lnTo>
                    <a:pt x="636" y="18"/>
                  </a:lnTo>
                  <a:lnTo>
                    <a:pt x="635" y="11"/>
                  </a:lnTo>
                  <a:lnTo>
                    <a:pt x="631" y="5"/>
                  </a:lnTo>
                  <a:lnTo>
                    <a:pt x="626" y="1"/>
                  </a:lnTo>
                  <a:lnTo>
                    <a:pt x="619" y="0"/>
                  </a:lnTo>
                  <a:lnTo>
                    <a:pt x="613" y="1"/>
                  </a:lnTo>
                  <a:lnTo>
                    <a:pt x="607" y="5"/>
                  </a:lnTo>
                  <a:lnTo>
                    <a:pt x="604" y="11"/>
                  </a:lnTo>
                  <a:lnTo>
                    <a:pt x="60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113"/>
            <p:cNvSpPr>
              <a:spLocks/>
            </p:cNvSpPr>
            <p:nvPr/>
          </p:nvSpPr>
          <p:spPr bwMode="auto">
            <a:xfrm>
              <a:off x="3058" y="3248"/>
              <a:ext cx="259" cy="201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2" y="403"/>
                </a:cxn>
                <a:cxn ang="0">
                  <a:pos x="82" y="391"/>
                </a:cxn>
                <a:cxn ang="0">
                  <a:pos x="153" y="373"/>
                </a:cxn>
                <a:cxn ang="0">
                  <a:pos x="216" y="350"/>
                </a:cxn>
                <a:cxn ang="0">
                  <a:pos x="272" y="322"/>
                </a:cxn>
                <a:cxn ang="0">
                  <a:pos x="320" y="291"/>
                </a:cxn>
                <a:cxn ang="0">
                  <a:pos x="362" y="258"/>
                </a:cxn>
                <a:cxn ang="0">
                  <a:pos x="397" y="223"/>
                </a:cxn>
                <a:cxn ang="0">
                  <a:pos x="427" y="188"/>
                </a:cxn>
                <a:cxn ang="0">
                  <a:pos x="452" y="154"/>
                </a:cxn>
                <a:cxn ang="0">
                  <a:pos x="471" y="120"/>
                </a:cxn>
                <a:cxn ang="0">
                  <a:pos x="487" y="89"/>
                </a:cxn>
                <a:cxn ang="0">
                  <a:pos x="499" y="63"/>
                </a:cxn>
                <a:cxn ang="0">
                  <a:pos x="507" y="40"/>
                </a:cxn>
                <a:cxn ang="0">
                  <a:pos x="513" y="21"/>
                </a:cxn>
                <a:cxn ang="0">
                  <a:pos x="515" y="10"/>
                </a:cxn>
                <a:cxn ang="0">
                  <a:pos x="516" y="5"/>
                </a:cxn>
                <a:cxn ang="0">
                  <a:pos x="483" y="0"/>
                </a:cxn>
                <a:cxn ang="0">
                  <a:pos x="481" y="5"/>
                </a:cxn>
                <a:cxn ang="0">
                  <a:pos x="479" y="18"/>
                </a:cxn>
                <a:cxn ang="0">
                  <a:pos x="473" y="35"/>
                </a:cxn>
                <a:cxn ang="0">
                  <a:pos x="467" y="57"/>
                </a:cxn>
                <a:cxn ang="0">
                  <a:pos x="455" y="82"/>
                </a:cxn>
                <a:cxn ang="0">
                  <a:pos x="440" y="111"/>
                </a:cxn>
                <a:cxn ang="0">
                  <a:pos x="422" y="142"/>
                </a:cxn>
                <a:cxn ang="0">
                  <a:pos x="399" y="174"/>
                </a:cxn>
                <a:cxn ang="0">
                  <a:pos x="371" y="206"/>
                </a:cxn>
                <a:cxn ang="0">
                  <a:pos x="337" y="237"/>
                </a:cxn>
                <a:cxn ang="0">
                  <a:pos x="298" y="268"/>
                </a:cxn>
                <a:cxn ang="0">
                  <a:pos x="253" y="296"/>
                </a:cxn>
                <a:cxn ang="0">
                  <a:pos x="200" y="321"/>
                </a:cxn>
                <a:cxn ang="0">
                  <a:pos x="142" y="342"/>
                </a:cxn>
                <a:cxn ang="0">
                  <a:pos x="75" y="358"/>
                </a:cxn>
                <a:cxn ang="0">
                  <a:pos x="0" y="369"/>
                </a:cxn>
              </a:cxnLst>
              <a:rect l="0" t="0" r="r" b="b"/>
              <a:pathLst>
                <a:path w="516" h="403">
                  <a:moveTo>
                    <a:pt x="0" y="369"/>
                  </a:moveTo>
                  <a:lnTo>
                    <a:pt x="2" y="403"/>
                  </a:lnTo>
                  <a:lnTo>
                    <a:pt x="82" y="391"/>
                  </a:lnTo>
                  <a:lnTo>
                    <a:pt x="153" y="373"/>
                  </a:lnTo>
                  <a:lnTo>
                    <a:pt x="216" y="350"/>
                  </a:lnTo>
                  <a:lnTo>
                    <a:pt x="272" y="322"/>
                  </a:lnTo>
                  <a:lnTo>
                    <a:pt x="320" y="291"/>
                  </a:lnTo>
                  <a:lnTo>
                    <a:pt x="362" y="258"/>
                  </a:lnTo>
                  <a:lnTo>
                    <a:pt x="397" y="223"/>
                  </a:lnTo>
                  <a:lnTo>
                    <a:pt x="427" y="188"/>
                  </a:lnTo>
                  <a:lnTo>
                    <a:pt x="452" y="154"/>
                  </a:lnTo>
                  <a:lnTo>
                    <a:pt x="471" y="120"/>
                  </a:lnTo>
                  <a:lnTo>
                    <a:pt x="487" y="89"/>
                  </a:lnTo>
                  <a:lnTo>
                    <a:pt x="499" y="63"/>
                  </a:lnTo>
                  <a:lnTo>
                    <a:pt x="507" y="40"/>
                  </a:lnTo>
                  <a:lnTo>
                    <a:pt x="513" y="21"/>
                  </a:lnTo>
                  <a:lnTo>
                    <a:pt x="515" y="10"/>
                  </a:lnTo>
                  <a:lnTo>
                    <a:pt x="516" y="5"/>
                  </a:lnTo>
                  <a:lnTo>
                    <a:pt x="483" y="0"/>
                  </a:lnTo>
                  <a:lnTo>
                    <a:pt x="481" y="5"/>
                  </a:lnTo>
                  <a:lnTo>
                    <a:pt x="479" y="18"/>
                  </a:lnTo>
                  <a:lnTo>
                    <a:pt x="473" y="35"/>
                  </a:lnTo>
                  <a:lnTo>
                    <a:pt x="467" y="57"/>
                  </a:lnTo>
                  <a:lnTo>
                    <a:pt x="455" y="82"/>
                  </a:lnTo>
                  <a:lnTo>
                    <a:pt x="440" y="111"/>
                  </a:lnTo>
                  <a:lnTo>
                    <a:pt x="422" y="142"/>
                  </a:lnTo>
                  <a:lnTo>
                    <a:pt x="399" y="174"/>
                  </a:lnTo>
                  <a:lnTo>
                    <a:pt x="371" y="206"/>
                  </a:lnTo>
                  <a:lnTo>
                    <a:pt x="337" y="237"/>
                  </a:lnTo>
                  <a:lnTo>
                    <a:pt x="298" y="268"/>
                  </a:lnTo>
                  <a:lnTo>
                    <a:pt x="253" y="296"/>
                  </a:lnTo>
                  <a:lnTo>
                    <a:pt x="200" y="321"/>
                  </a:lnTo>
                  <a:lnTo>
                    <a:pt x="142" y="342"/>
                  </a:lnTo>
                  <a:lnTo>
                    <a:pt x="75" y="358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114"/>
            <p:cNvSpPr>
              <a:spLocks/>
            </p:cNvSpPr>
            <p:nvPr/>
          </p:nvSpPr>
          <p:spPr bwMode="auto">
            <a:xfrm>
              <a:off x="3177" y="3179"/>
              <a:ext cx="21" cy="8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3"/>
                </a:cxn>
                <a:cxn ang="0">
                  <a:pos x="8" y="65"/>
                </a:cxn>
                <a:cxn ang="0">
                  <a:pos x="8" y="117"/>
                </a:cxn>
                <a:cxn ang="0">
                  <a:pos x="0" y="162"/>
                </a:cxn>
                <a:cxn ang="0">
                  <a:pos x="32" y="164"/>
                </a:cxn>
                <a:cxn ang="0">
                  <a:pos x="42" y="116"/>
                </a:cxn>
                <a:cxn ang="0">
                  <a:pos x="43" y="63"/>
                </a:cxn>
                <a:cxn ang="0">
                  <a:pos x="39" y="20"/>
                </a:cxn>
                <a:cxn ang="0">
                  <a:pos x="38" y="0"/>
                </a:cxn>
                <a:cxn ang="0">
                  <a:pos x="5" y="5"/>
                </a:cxn>
              </a:cxnLst>
              <a:rect l="0" t="0" r="r" b="b"/>
              <a:pathLst>
                <a:path w="43" h="164">
                  <a:moveTo>
                    <a:pt x="5" y="5"/>
                  </a:moveTo>
                  <a:lnTo>
                    <a:pt x="6" y="23"/>
                  </a:lnTo>
                  <a:lnTo>
                    <a:pt x="8" y="65"/>
                  </a:lnTo>
                  <a:lnTo>
                    <a:pt x="8" y="117"/>
                  </a:lnTo>
                  <a:lnTo>
                    <a:pt x="0" y="162"/>
                  </a:lnTo>
                  <a:lnTo>
                    <a:pt x="32" y="164"/>
                  </a:lnTo>
                  <a:lnTo>
                    <a:pt x="42" y="116"/>
                  </a:lnTo>
                  <a:lnTo>
                    <a:pt x="43" y="6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115"/>
            <p:cNvSpPr>
              <a:spLocks/>
            </p:cNvSpPr>
            <p:nvPr/>
          </p:nvSpPr>
          <p:spPr bwMode="auto">
            <a:xfrm>
              <a:off x="3107" y="3270"/>
              <a:ext cx="23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9" y="34"/>
                </a:cxn>
                <a:cxn ang="0">
                  <a:pos x="10" y="35"/>
                </a:cxn>
                <a:cxn ang="0">
                  <a:pos x="11" y="37"/>
                </a:cxn>
                <a:cxn ang="0">
                  <a:pos x="12" y="38"/>
                </a:cxn>
                <a:cxn ang="0">
                  <a:pos x="13" y="39"/>
                </a:cxn>
                <a:cxn ang="0">
                  <a:pos x="16" y="39"/>
                </a:cxn>
                <a:cxn ang="0">
                  <a:pos x="17" y="39"/>
                </a:cxn>
                <a:cxn ang="0">
                  <a:pos x="19" y="39"/>
                </a:cxn>
                <a:cxn ang="0">
                  <a:pos x="20" y="39"/>
                </a:cxn>
                <a:cxn ang="0">
                  <a:pos x="41" y="29"/>
                </a:cxn>
                <a:cxn ang="0">
                  <a:pos x="45" y="27"/>
                </a:cxn>
                <a:cxn ang="0">
                  <a:pos x="46" y="24"/>
                </a:cxn>
                <a:cxn ang="0">
                  <a:pos x="47" y="21"/>
                </a:cxn>
                <a:cxn ang="0">
                  <a:pos x="46" y="18"/>
                </a:cxn>
                <a:cxn ang="0">
                  <a:pos x="43" y="14"/>
                </a:cxn>
                <a:cxn ang="0">
                  <a:pos x="41" y="13"/>
                </a:cxn>
                <a:cxn ang="0">
                  <a:pos x="38" y="12"/>
                </a:cxn>
                <a:cxn ang="0">
                  <a:pos x="34" y="13"/>
                </a:cxn>
                <a:cxn ang="0">
                  <a:pos x="33" y="13"/>
                </a:cxn>
                <a:cxn ang="0">
                  <a:pos x="30" y="15"/>
                </a:cxn>
                <a:cxn ang="0">
                  <a:pos x="26" y="16"/>
                </a:cxn>
                <a:cxn ang="0">
                  <a:pos x="21" y="19"/>
                </a:cxn>
                <a:cxn ang="0">
                  <a:pos x="20" y="14"/>
                </a:cxn>
                <a:cxn ang="0">
                  <a:pos x="18" y="11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0"/>
                </a:cxn>
              </a:cxnLst>
              <a:rect l="0" t="0" r="r" b="b"/>
              <a:pathLst>
                <a:path w="47" h="39">
                  <a:moveTo>
                    <a:pt x="5" y="0"/>
                  </a:move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2" y="38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41" y="29"/>
                  </a:lnTo>
                  <a:lnTo>
                    <a:pt x="45" y="27"/>
                  </a:lnTo>
                  <a:lnTo>
                    <a:pt x="46" y="24"/>
                  </a:lnTo>
                  <a:lnTo>
                    <a:pt x="47" y="21"/>
                  </a:lnTo>
                  <a:lnTo>
                    <a:pt x="46" y="18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8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0" y="15"/>
                  </a:lnTo>
                  <a:lnTo>
                    <a:pt x="26" y="16"/>
                  </a:lnTo>
                  <a:lnTo>
                    <a:pt x="21" y="19"/>
                  </a:lnTo>
                  <a:lnTo>
                    <a:pt x="20" y="14"/>
                  </a:lnTo>
                  <a:lnTo>
                    <a:pt x="18" y="11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116"/>
            <p:cNvSpPr>
              <a:spLocks/>
            </p:cNvSpPr>
            <p:nvPr/>
          </p:nvSpPr>
          <p:spPr bwMode="auto">
            <a:xfrm>
              <a:off x="3129" y="3236"/>
              <a:ext cx="14" cy="13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9" y="7"/>
                </a:cxn>
                <a:cxn ang="0">
                  <a:pos x="29" y="13"/>
                </a:cxn>
                <a:cxn ang="0">
                  <a:pos x="28" y="18"/>
                </a:cxn>
                <a:cxn ang="0">
                  <a:pos x="25" y="22"/>
                </a:cxn>
                <a:cxn ang="0">
                  <a:pos x="20" y="25"/>
                </a:cxn>
                <a:cxn ang="0">
                  <a:pos x="14" y="26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6" y="4"/>
                </a:cxn>
              </a:cxnLst>
              <a:rect l="0" t="0" r="r" b="b"/>
              <a:pathLst>
                <a:path w="29" h="26">
                  <a:moveTo>
                    <a:pt x="26" y="4"/>
                  </a:moveTo>
                  <a:lnTo>
                    <a:pt x="29" y="7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5" y="22"/>
                  </a:lnTo>
                  <a:lnTo>
                    <a:pt x="20" y="25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117"/>
            <p:cNvSpPr>
              <a:spLocks/>
            </p:cNvSpPr>
            <p:nvPr/>
          </p:nvSpPr>
          <p:spPr bwMode="auto">
            <a:xfrm>
              <a:off x="3079" y="3285"/>
              <a:ext cx="13" cy="12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6" y="7"/>
                </a:cxn>
                <a:cxn ang="0">
                  <a:pos x="27" y="12"/>
                </a:cxn>
                <a:cxn ang="0">
                  <a:pos x="26" y="18"/>
                </a:cxn>
                <a:cxn ang="0">
                  <a:pos x="22" y="21"/>
                </a:cxn>
                <a:cxn ang="0">
                  <a:pos x="18" y="23"/>
                </a:cxn>
                <a:cxn ang="0">
                  <a:pos x="13" y="25"/>
                </a:cxn>
                <a:cxn ang="0">
                  <a:pos x="8" y="25"/>
                </a:cxn>
                <a:cxn ang="0">
                  <a:pos x="4" y="22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3" y="4"/>
                </a:cxn>
              </a:cxnLst>
              <a:rect l="0" t="0" r="r" b="b"/>
              <a:pathLst>
                <a:path w="27" h="25">
                  <a:moveTo>
                    <a:pt x="23" y="4"/>
                  </a:moveTo>
                  <a:lnTo>
                    <a:pt x="26" y="7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2" y="21"/>
                  </a:lnTo>
                  <a:lnTo>
                    <a:pt x="18" y="23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118"/>
            <p:cNvSpPr>
              <a:spLocks/>
            </p:cNvSpPr>
            <p:nvPr/>
          </p:nvSpPr>
          <p:spPr bwMode="auto">
            <a:xfrm>
              <a:off x="2928" y="3422"/>
              <a:ext cx="63" cy="62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5" y="27"/>
                </a:cxn>
                <a:cxn ang="0">
                  <a:pos x="1" y="39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4" y="73"/>
                </a:cxn>
                <a:cxn ang="0">
                  <a:pos x="8" y="85"/>
                </a:cxn>
                <a:cxn ang="0">
                  <a:pos x="16" y="96"/>
                </a:cxn>
                <a:cxn ang="0">
                  <a:pos x="26" y="106"/>
                </a:cxn>
                <a:cxn ang="0">
                  <a:pos x="37" y="114"/>
                </a:cxn>
                <a:cxn ang="0">
                  <a:pos x="49" y="118"/>
                </a:cxn>
                <a:cxn ang="0">
                  <a:pos x="61" y="122"/>
                </a:cxn>
                <a:cxn ang="0">
                  <a:pos x="74" y="123"/>
                </a:cxn>
                <a:cxn ang="0">
                  <a:pos x="86" y="122"/>
                </a:cxn>
                <a:cxn ang="0">
                  <a:pos x="96" y="117"/>
                </a:cxn>
                <a:cxn ang="0">
                  <a:pos x="106" y="111"/>
                </a:cxn>
                <a:cxn ang="0">
                  <a:pos x="114" y="103"/>
                </a:cxn>
                <a:cxn ang="0">
                  <a:pos x="121" y="94"/>
                </a:cxn>
                <a:cxn ang="0">
                  <a:pos x="125" y="83"/>
                </a:cxn>
                <a:cxn ang="0">
                  <a:pos x="126" y="71"/>
                </a:cxn>
                <a:cxn ang="0">
                  <a:pos x="126" y="60"/>
                </a:cxn>
                <a:cxn ang="0">
                  <a:pos x="123" y="48"/>
                </a:cxn>
                <a:cxn ang="0">
                  <a:pos x="117" y="37"/>
                </a:cxn>
                <a:cxn ang="0">
                  <a:pos x="109" y="25"/>
                </a:cxn>
                <a:cxn ang="0">
                  <a:pos x="99" y="16"/>
                </a:cxn>
                <a:cxn ang="0">
                  <a:pos x="99" y="16"/>
                </a:cxn>
                <a:cxn ang="0">
                  <a:pos x="89" y="8"/>
                </a:cxn>
                <a:cxn ang="0">
                  <a:pos x="76" y="3"/>
                </a:cxn>
                <a:cxn ang="0">
                  <a:pos x="65" y="0"/>
                </a:cxn>
                <a:cxn ang="0">
                  <a:pos x="52" y="0"/>
                </a:cxn>
                <a:cxn ang="0">
                  <a:pos x="41" y="1"/>
                </a:cxn>
                <a:cxn ang="0">
                  <a:pos x="30" y="4"/>
                </a:cxn>
                <a:cxn ang="0">
                  <a:pos x="20" y="10"/>
                </a:cxn>
                <a:cxn ang="0">
                  <a:pos x="12" y="18"/>
                </a:cxn>
              </a:cxnLst>
              <a:rect l="0" t="0" r="r" b="b"/>
              <a:pathLst>
                <a:path w="126" h="123">
                  <a:moveTo>
                    <a:pt x="12" y="18"/>
                  </a:moveTo>
                  <a:lnTo>
                    <a:pt x="5" y="27"/>
                  </a:lnTo>
                  <a:lnTo>
                    <a:pt x="1" y="39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8" y="85"/>
                  </a:lnTo>
                  <a:lnTo>
                    <a:pt x="16" y="96"/>
                  </a:lnTo>
                  <a:lnTo>
                    <a:pt x="26" y="106"/>
                  </a:lnTo>
                  <a:lnTo>
                    <a:pt x="37" y="114"/>
                  </a:lnTo>
                  <a:lnTo>
                    <a:pt x="49" y="118"/>
                  </a:lnTo>
                  <a:lnTo>
                    <a:pt x="61" y="122"/>
                  </a:lnTo>
                  <a:lnTo>
                    <a:pt x="74" y="123"/>
                  </a:lnTo>
                  <a:lnTo>
                    <a:pt x="86" y="122"/>
                  </a:lnTo>
                  <a:lnTo>
                    <a:pt x="96" y="117"/>
                  </a:lnTo>
                  <a:lnTo>
                    <a:pt x="106" y="111"/>
                  </a:lnTo>
                  <a:lnTo>
                    <a:pt x="114" y="103"/>
                  </a:lnTo>
                  <a:lnTo>
                    <a:pt x="121" y="94"/>
                  </a:lnTo>
                  <a:lnTo>
                    <a:pt x="125" y="83"/>
                  </a:lnTo>
                  <a:lnTo>
                    <a:pt x="126" y="71"/>
                  </a:lnTo>
                  <a:lnTo>
                    <a:pt x="126" y="60"/>
                  </a:lnTo>
                  <a:lnTo>
                    <a:pt x="123" y="48"/>
                  </a:lnTo>
                  <a:lnTo>
                    <a:pt x="117" y="37"/>
                  </a:lnTo>
                  <a:lnTo>
                    <a:pt x="109" y="25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89" y="8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0" y="4"/>
                  </a:lnTo>
                  <a:lnTo>
                    <a:pt x="20" y="1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119"/>
            <p:cNvSpPr>
              <a:spLocks/>
            </p:cNvSpPr>
            <p:nvPr/>
          </p:nvSpPr>
          <p:spPr bwMode="auto">
            <a:xfrm>
              <a:off x="2945" y="3439"/>
              <a:ext cx="29" cy="28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6" y="37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3" y="2"/>
                </a:cxn>
                <a:cxn ang="0">
                  <a:pos x="39" y="6"/>
                </a:cxn>
                <a:cxn ang="0">
                  <a:pos x="45" y="9"/>
                </a:cxn>
                <a:cxn ang="0">
                  <a:pos x="50" y="16"/>
                </a:cxn>
                <a:cxn ang="0">
                  <a:pos x="55" y="23"/>
                </a:cxn>
                <a:cxn ang="0">
                  <a:pos x="57" y="30"/>
                </a:cxn>
                <a:cxn ang="0">
                  <a:pos x="59" y="37"/>
                </a:cxn>
                <a:cxn ang="0">
                  <a:pos x="59" y="40"/>
                </a:cxn>
                <a:cxn ang="0">
                  <a:pos x="57" y="44"/>
                </a:cxn>
                <a:cxn ang="0">
                  <a:pos x="56" y="47"/>
                </a:cxn>
                <a:cxn ang="0">
                  <a:pos x="55" y="50"/>
                </a:cxn>
                <a:cxn ang="0">
                  <a:pos x="52" y="53"/>
                </a:cxn>
                <a:cxn ang="0">
                  <a:pos x="47" y="54"/>
                </a:cxn>
                <a:cxn ang="0">
                  <a:pos x="42" y="55"/>
                </a:cxn>
                <a:cxn ang="0">
                  <a:pos x="37" y="55"/>
                </a:cxn>
                <a:cxn ang="0">
                  <a:pos x="31" y="54"/>
                </a:cxn>
                <a:cxn ang="0">
                  <a:pos x="25" y="53"/>
                </a:cxn>
                <a:cxn ang="0">
                  <a:pos x="19" y="50"/>
                </a:cxn>
                <a:cxn ang="0">
                  <a:pos x="14" y="46"/>
                </a:cxn>
              </a:cxnLst>
              <a:rect l="0" t="0" r="r" b="b"/>
              <a:pathLst>
                <a:path w="59" h="55">
                  <a:moveTo>
                    <a:pt x="14" y="46"/>
                  </a:moveTo>
                  <a:lnTo>
                    <a:pt x="6" y="37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5" y="9"/>
                  </a:lnTo>
                  <a:lnTo>
                    <a:pt x="50" y="16"/>
                  </a:lnTo>
                  <a:lnTo>
                    <a:pt x="55" y="23"/>
                  </a:lnTo>
                  <a:lnTo>
                    <a:pt x="57" y="30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57" y="44"/>
                  </a:lnTo>
                  <a:lnTo>
                    <a:pt x="56" y="47"/>
                  </a:lnTo>
                  <a:lnTo>
                    <a:pt x="55" y="50"/>
                  </a:lnTo>
                  <a:lnTo>
                    <a:pt x="52" y="53"/>
                  </a:lnTo>
                  <a:lnTo>
                    <a:pt x="47" y="54"/>
                  </a:lnTo>
                  <a:lnTo>
                    <a:pt x="42" y="55"/>
                  </a:lnTo>
                  <a:lnTo>
                    <a:pt x="37" y="55"/>
                  </a:lnTo>
                  <a:lnTo>
                    <a:pt x="31" y="54"/>
                  </a:lnTo>
                  <a:lnTo>
                    <a:pt x="25" y="53"/>
                  </a:lnTo>
                  <a:lnTo>
                    <a:pt x="19" y="50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6" name="Группа 87"/>
          <p:cNvGrpSpPr/>
          <p:nvPr/>
        </p:nvGrpSpPr>
        <p:grpSpPr>
          <a:xfrm>
            <a:off x="142844" y="642918"/>
            <a:ext cx="2857520" cy="1285884"/>
            <a:chOff x="571472" y="642918"/>
            <a:chExt cx="2857520" cy="1285884"/>
          </a:xfrm>
        </p:grpSpPr>
        <p:sp>
          <p:nvSpPr>
            <p:cNvPr id="137" name="Овал 136"/>
            <p:cNvSpPr/>
            <p:nvPr/>
          </p:nvSpPr>
          <p:spPr>
            <a:xfrm>
              <a:off x="571472" y="642918"/>
              <a:ext cx="1285884" cy="128588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8" name="Группа 83"/>
            <p:cNvGrpSpPr/>
            <p:nvPr/>
          </p:nvGrpSpPr>
          <p:grpSpPr>
            <a:xfrm>
              <a:off x="1857356" y="928670"/>
              <a:ext cx="1571636" cy="892552"/>
              <a:chOff x="1571604" y="3786190"/>
              <a:chExt cx="1571636" cy="8925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571604" y="3786190"/>
                <a:ext cx="1571636" cy="89255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Фото-</a:t>
                </a:r>
              </a:p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   элементы</a:t>
                </a:r>
                <a:endParaRPr lang="en-US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40" name="Прямая соединительная линия 139"/>
              <p:cNvCxnSpPr>
                <a:stCxn id="137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3923 -2.33117E-6 C -0.0802 0.0296 -0.23281 0.12072 -0.28489 0.17577 C -0.33698 0.2315 -0.32743 0.29903 -0.35191 0.33095 C -0.37639 0.36402 -0.40955 0.36864 -0.43194 0.37096 C -0.45434 0.37373 -0.47118 0.35384 -0.48576 0.3439 C -0.50034 0.33465 -0.50399 0.32933 -0.51927 0.31221 C -0.53455 0.29487 -0.55868 0.26064 -0.57725 0.23844 C -0.596 0.21647 -0.59218 0.22641 -0.63125 0.17692 C -0.67048 0.12789 -0.77413 -0.0074 -0.81163 -0.05643 " pathEditMode="relative" rAng="0" ptsTypes="aaaaaaaaa">
                                      <p:cBhvr>
                                        <p:cTn id="6" dur="1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1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2" dur="2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1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833 1.99445E-6 L 0.00729 1.9944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Rot by="2700000">
                                      <p:cBhvr>
                                        <p:cTn id="20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800000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Rot by="-3720000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20000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Rot by="3720000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40602 L -0.00851 -0.22338 " pathEditMode="relative" rAng="0" ptsTypes="AA">
                                      <p:cBhvr>
                                        <p:cTn id="38" dur="8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animMotion origin="layout" path="M -0.0085 -0.21065 L -0.01145 -1.027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3.33333E-6 L 0.00902 -3.33333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63 L -8.33333E-7 -0.0148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20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Вектор движения створок"/>
          <p:cNvGrpSpPr/>
          <p:nvPr/>
        </p:nvGrpSpPr>
        <p:grpSpPr>
          <a:xfrm>
            <a:off x="2031229" y="2118674"/>
            <a:ext cx="8098087" cy="4068000"/>
            <a:chOff x="1991011" y="1832922"/>
            <a:chExt cx="8098087" cy="4068000"/>
          </a:xfrm>
        </p:grpSpPr>
        <p:sp>
          <p:nvSpPr>
            <p:cNvPr id="68" name="Пирог 67"/>
            <p:cNvSpPr/>
            <p:nvPr/>
          </p:nvSpPr>
          <p:spPr>
            <a:xfrm rot="5400000" flipH="1">
              <a:off x="6039098" y="1850922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9" name="Пирог 68"/>
            <p:cNvSpPr/>
            <p:nvPr/>
          </p:nvSpPr>
          <p:spPr>
            <a:xfrm rot="10800000" flipH="1">
              <a:off x="1991011" y="1851518"/>
              <a:ext cx="4068000" cy="4032000"/>
            </a:xfrm>
            <a:prstGeom prst="pie">
              <a:avLst>
                <a:gd name="adj1" fmla="val 21591611"/>
                <a:gd name="adj2" fmla="val 5406667"/>
              </a:avLst>
            </a:prstGeom>
            <a:noFill/>
            <a:ln w="6350" cmpd="sng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Правая створка"/>
          <p:cNvGrpSpPr/>
          <p:nvPr/>
        </p:nvGrpSpPr>
        <p:grpSpPr>
          <a:xfrm rot="10800000">
            <a:off x="6000760" y="4071942"/>
            <a:ext cx="4143404" cy="114849"/>
            <a:chOff x="3571868" y="2668900"/>
            <a:chExt cx="3214469" cy="89101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620071" y="2702579"/>
              <a:ext cx="166266" cy="554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57422" y="71414"/>
              <a:ext cx="442915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Функция «ТЕСТ ФОТОЭЛЕМЕНТОВ»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8596" y="4928892"/>
            <a:ext cx="1643074" cy="643248"/>
            <a:chOff x="142844" y="3071810"/>
            <a:chExt cx="1643074" cy="64324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42844" y="3500132"/>
              <a:ext cx="1428760" cy="214926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Выключен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42845" y="3071810"/>
              <a:ext cx="1643073" cy="214620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3286124"/>
              <a:ext cx="1643074" cy="214620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r>
                <a:rPr lang="ru-RU" sz="1000" dirty="0" smtClean="0">
                  <a:solidFill>
                    <a:srgbClr val="003E88"/>
                  </a:solidFill>
                </a:rPr>
                <a:t>Включен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42844" y="3071810"/>
              <a:ext cx="898777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Состояние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00100" y="3071810"/>
              <a:ext cx="714380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SW </a:t>
              </a:r>
              <a:r>
                <a:rPr lang="ru-RU" sz="1000" b="1" dirty="0" smtClean="0">
                  <a:solidFill>
                    <a:schemeClr val="bg1"/>
                  </a:solidFill>
                </a:rPr>
                <a:t>3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071538" y="3286124"/>
              <a:ext cx="71438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ON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grpSp>
          <p:nvGrpSpPr>
            <p:cNvPr id="19" name="Группа 128"/>
            <p:cNvGrpSpPr/>
            <p:nvPr/>
          </p:nvGrpSpPr>
          <p:grpSpPr>
            <a:xfrm>
              <a:off x="1000100" y="3071810"/>
              <a:ext cx="0" cy="640363"/>
              <a:chOff x="428596" y="3071810"/>
              <a:chExt cx="0" cy="64036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204554" y="3488131"/>
                <a:ext cx="448084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321439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1071538" y="3500744"/>
              <a:ext cx="714380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OFF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42844" y="1357298"/>
            <a:ext cx="4000528" cy="3214710"/>
            <a:chOff x="142844" y="1357298"/>
            <a:chExt cx="4000528" cy="32147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2844" y="1357298"/>
              <a:ext cx="4000528" cy="1285884"/>
              <a:chOff x="4572000" y="3357562"/>
              <a:chExt cx="4000528" cy="1285884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4572000" y="3357562"/>
                <a:ext cx="1285884" cy="128588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83"/>
              <p:cNvGrpSpPr/>
              <p:nvPr/>
            </p:nvGrpSpPr>
            <p:grpSpPr>
              <a:xfrm>
                <a:off x="5857884" y="3593617"/>
                <a:ext cx="2714644" cy="769441"/>
                <a:chOff x="1571604" y="3736493"/>
                <a:chExt cx="2714644" cy="76944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571604" y="3736493"/>
                  <a:ext cx="2714644" cy="769441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EE7F00"/>
                      </a:solidFill>
                    </a:rPr>
                    <a:t>DS 2 </a:t>
                  </a:r>
                  <a:r>
                    <a:rPr lang="en-US" sz="1200" b="1" dirty="0" smtClean="0">
                      <a:solidFill>
                        <a:srgbClr val="EE7F00"/>
                      </a:solidFill>
                    </a:rPr>
                    <a:t>[SW </a:t>
                  </a:r>
                  <a:r>
                    <a:rPr lang="ru-RU" sz="1200" b="1" dirty="0" smtClean="0">
                      <a:solidFill>
                        <a:srgbClr val="EE7F00"/>
                      </a:solidFill>
                    </a:rPr>
                    <a:t>3</a:t>
                  </a:r>
                  <a:r>
                    <a:rPr lang="en-US" sz="1200" b="1" dirty="0" smtClean="0">
                      <a:solidFill>
                        <a:srgbClr val="EE7F00"/>
                      </a:solidFill>
                    </a:rPr>
                    <a:t>] </a:t>
                  </a:r>
                  <a:endParaRPr lang="ru-RU" sz="1200" b="1" dirty="0" smtClean="0">
                    <a:solidFill>
                      <a:srgbClr val="EE7F00"/>
                    </a:solidFill>
                  </a:endParaRPr>
                </a:p>
                <a:p>
                  <a:pPr lvl="0">
                    <a:buFontTx/>
                    <a:buChar char="-"/>
                  </a:pPr>
                  <a:endParaRPr lang="ru-RU" sz="1200" dirty="0" smtClean="0">
                    <a:solidFill>
                      <a:srgbClr val="0070C0"/>
                    </a:solidFill>
                  </a:endParaRPr>
                </a:p>
                <a:p>
                  <a:r>
                    <a:rPr lang="ru-RU" sz="1200" dirty="0" smtClean="0">
                      <a:solidFill>
                        <a:srgbClr val="003E88"/>
                      </a:solidFill>
                    </a:rPr>
                    <a:t>микропереключатель</a:t>
                  </a:r>
                </a:p>
              </p:txBody>
            </p:sp>
            <p:cxnSp>
              <p:nvCxnSpPr>
                <p:cNvPr id="9" name="Прямая соединительная линия 8"/>
                <p:cNvCxnSpPr>
                  <a:stCxn id="6" idx="6"/>
                </p:cNvCxnSpPr>
                <p:nvPr/>
              </p:nvCxnSpPr>
              <p:spPr>
                <a:xfrm>
                  <a:off x="1571604" y="4143380"/>
                  <a:ext cx="1285884" cy="0"/>
                </a:xfrm>
                <a:prstGeom prst="line">
                  <a:avLst/>
                </a:prstGeom>
                <a:ln>
                  <a:solidFill>
                    <a:srgbClr val="EE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Овал 9"/>
            <p:cNvSpPr/>
            <p:nvPr/>
          </p:nvSpPr>
          <p:spPr>
            <a:xfrm>
              <a:off x="772935" y="1886270"/>
              <a:ext cx="285752" cy="285752"/>
            </a:xfrm>
            <a:prstGeom prst="ellipse">
              <a:avLst/>
            </a:prstGeom>
            <a:noFill/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282" y="2817682"/>
              <a:ext cx="27146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rgbClr val="003E88"/>
                  </a:solidFill>
                </a:rPr>
                <a:t>Перед началом движения створок  фотоэлементы проходят тест на исправность. </a:t>
              </a:r>
            </a:p>
            <a:p>
              <a:pPr algn="just"/>
              <a:r>
                <a:rPr lang="ru-RU" sz="1200" dirty="0" smtClean="0">
                  <a:solidFill>
                    <a:srgbClr val="003E88"/>
                  </a:solidFill>
                </a:rPr>
                <a:t>Процессор на несколько мгновений отключает питание передатчиков фотоэлементов и отслеживает изменение состояния приемников. В случае обнаружения неисправности работа приводов </a:t>
              </a:r>
              <a:r>
                <a:rPr lang="ru-RU" sz="1200" dirty="0" smtClean="0">
                  <a:solidFill>
                    <a:srgbClr val="003E88"/>
                  </a:solidFill>
                </a:rPr>
                <a:t>прекращается</a:t>
              </a:r>
              <a:endParaRPr lang="ru-RU" sz="1200" dirty="0">
                <a:solidFill>
                  <a:srgbClr val="003E88"/>
                </a:solidFill>
              </a:endParaRPr>
            </a:p>
          </p:txBody>
        </p:sp>
      </p:grpSp>
      <p:cxnSp>
        <p:nvCxnSpPr>
          <p:cNvPr id="28" name="Сигн. ф. ЗАКРЫВАНИЕ"/>
          <p:cNvCxnSpPr/>
          <p:nvPr/>
        </p:nvCxnSpPr>
        <p:spPr>
          <a:xfrm rot="5400000" flipH="1" flipV="1">
            <a:off x="6089343" y="2495377"/>
            <a:ext cx="0" cy="3710342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Подписи Ф."/>
          <p:cNvGrpSpPr/>
          <p:nvPr/>
        </p:nvGrpSpPr>
        <p:grpSpPr>
          <a:xfrm>
            <a:off x="3084447" y="928670"/>
            <a:ext cx="6028365" cy="3981892"/>
            <a:chOff x="3084447" y="928670"/>
            <a:chExt cx="6028365" cy="3981892"/>
          </a:xfrm>
        </p:grpSpPr>
        <p:sp>
          <p:nvSpPr>
            <p:cNvPr id="39" name="TextBox 38"/>
            <p:cNvSpPr txBox="1"/>
            <p:nvPr/>
          </p:nvSpPr>
          <p:spPr>
            <a:xfrm>
              <a:off x="8262899" y="4572008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«Открывание»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05115" y="928670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«Открывание / Закрывание»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4447" y="4572008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chemeClr val="tx2"/>
                  </a:solidFill>
                </a:rPr>
                <a:t>фотоэлементы</a:t>
              </a:r>
            </a:p>
            <a:p>
              <a:r>
                <a:rPr lang="ru-RU" sz="800" b="1" dirty="0" smtClean="0">
                  <a:solidFill>
                    <a:schemeClr val="tx2"/>
                  </a:solidFill>
                </a:rPr>
                <a:t>«Закрывание»</a:t>
              </a:r>
              <a:endParaRPr lang="ru-RU" sz="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42" name="Группа 87"/>
            <p:cNvGrpSpPr/>
            <p:nvPr/>
          </p:nvGrpSpPr>
          <p:grpSpPr>
            <a:xfrm>
              <a:off x="3934360" y="1267224"/>
              <a:ext cx="4753497" cy="3474061"/>
              <a:chOff x="3934360" y="1267224"/>
              <a:chExt cx="4753497" cy="3474061"/>
            </a:xfrm>
          </p:grpSpPr>
          <p:cxnSp>
            <p:nvCxnSpPr>
              <p:cNvPr id="43" name="Прямая соединительная линия 42"/>
              <p:cNvCxnSpPr>
                <a:stCxn id="41" idx="3"/>
                <a:endCxn id="30" idx="2"/>
              </p:cNvCxnSpPr>
              <p:nvPr/>
            </p:nvCxnSpPr>
            <p:spPr>
              <a:xfrm flipV="1">
                <a:off x="3934360" y="4441075"/>
                <a:ext cx="295051" cy="300210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stCxn id="41" idx="3"/>
                <a:endCxn id="31" idx="2"/>
              </p:cNvCxnSpPr>
              <p:nvPr/>
            </p:nvCxnSpPr>
            <p:spPr>
              <a:xfrm flipV="1">
                <a:off x="3934360" y="4441075"/>
                <a:ext cx="4005393" cy="300210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>
                <a:stCxn id="40" idx="2"/>
                <a:endCxn id="33" idx="0"/>
              </p:cNvCxnSpPr>
              <p:nvPr/>
            </p:nvCxnSpPr>
            <p:spPr>
              <a:xfrm rot="16200000" flipH="1">
                <a:off x="3943445" y="1472848"/>
                <a:ext cx="491590" cy="8034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40" idx="2"/>
                <a:endCxn id="34" idx="0"/>
              </p:cNvCxnSpPr>
              <p:nvPr/>
            </p:nvCxnSpPr>
            <p:spPr>
              <a:xfrm rot="16200000" flipH="1">
                <a:off x="5798616" y="-382323"/>
                <a:ext cx="491590" cy="3790684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>
                <a:stCxn id="39" idx="0"/>
                <a:endCxn id="36" idx="1"/>
              </p:cNvCxnSpPr>
              <p:nvPr/>
            </p:nvCxnSpPr>
            <p:spPr>
              <a:xfrm rot="16200000" flipV="1">
                <a:off x="8266725" y="4150876"/>
                <a:ext cx="601177" cy="241087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stCxn id="39" idx="0"/>
                <a:endCxn id="37" idx="1"/>
              </p:cNvCxnSpPr>
              <p:nvPr/>
            </p:nvCxnSpPr>
            <p:spPr>
              <a:xfrm rot="16200000" flipV="1">
                <a:off x="7352868" y="3237019"/>
                <a:ext cx="2428893" cy="241085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51" name="Фигура, имеющая форму буквы L 50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4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Фигура, имеющая форму буквы L 51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4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7" name="Сигн. Ф. О/З"/>
          <p:cNvCxnSpPr/>
          <p:nvPr/>
        </p:nvCxnSpPr>
        <p:spPr>
          <a:xfrm rot="5400000" flipH="1" flipV="1">
            <a:off x="6089343" y="2193"/>
            <a:ext cx="0" cy="3710342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игн. Ф. ОТКРЫТИЕ"/>
          <p:cNvCxnSpPr/>
          <p:nvPr/>
        </p:nvCxnSpPr>
        <p:spPr>
          <a:xfrm rot="5400000" flipH="1" flipV="1">
            <a:off x="7549984" y="2960841"/>
            <a:ext cx="1791018" cy="2556"/>
          </a:xfrm>
          <a:prstGeom prst="line">
            <a:avLst/>
          </a:prstGeom>
          <a:ln w="63500" cap="rnd" cmpd="sng">
            <a:solidFill>
              <a:srgbClr val="7030A0">
                <a:alpha val="5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Ф О/З"/>
          <p:cNvGrpSpPr/>
          <p:nvPr/>
        </p:nvGrpSpPr>
        <p:grpSpPr>
          <a:xfrm>
            <a:off x="4134872" y="1758814"/>
            <a:ext cx="3899420" cy="189077"/>
            <a:chOff x="5257954" y="902666"/>
            <a:chExt cx="2946587" cy="14287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061665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Ф. ОТКРЫВАНИЕ"/>
          <p:cNvGrpSpPr/>
          <p:nvPr/>
        </p:nvGrpSpPr>
        <p:grpSpPr>
          <a:xfrm rot="16200000">
            <a:off x="7438372" y="2867894"/>
            <a:ext cx="2016794" cy="189078"/>
            <a:chOff x="5257954" y="902666"/>
            <a:chExt cx="1523983" cy="14287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39061" y="902667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Ф ЗАКРЫТИЕ"/>
          <p:cNvGrpSpPr/>
          <p:nvPr/>
        </p:nvGrpSpPr>
        <p:grpSpPr>
          <a:xfrm>
            <a:off x="4134872" y="4251998"/>
            <a:ext cx="3899420" cy="189077"/>
            <a:chOff x="5257954" y="902666"/>
            <a:chExt cx="2946587" cy="14287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257954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061665" y="90266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Овал 65"/>
          <p:cNvSpPr/>
          <p:nvPr/>
        </p:nvSpPr>
        <p:spPr>
          <a:xfrm>
            <a:off x="5429256" y="2285992"/>
            <a:ext cx="1285884" cy="12858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ТЕСТ</a:t>
            </a:r>
            <a:endParaRPr lang="ru-RU" sz="2800" b="1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214282" y="385684"/>
            <a:ext cx="3571900" cy="614424"/>
            <a:chOff x="214282" y="457122"/>
            <a:chExt cx="3571900" cy="614424"/>
          </a:xfrm>
        </p:grpSpPr>
        <p:sp>
          <p:nvSpPr>
            <p:cNvPr id="72" name="TextBox 71"/>
            <p:cNvSpPr txBox="1"/>
            <p:nvPr/>
          </p:nvSpPr>
          <p:spPr>
            <a:xfrm>
              <a:off x="214282" y="457122"/>
              <a:ext cx="3571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3E88"/>
                  </a:solidFill>
                </a:rPr>
                <a:t>- 2 варианта</a:t>
              </a:r>
              <a:endParaRPr lang="ru-RU" sz="2000" dirty="0">
                <a:solidFill>
                  <a:srgbClr val="003E88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9558" y="794547"/>
              <a:ext cx="990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err="1" smtClean="0">
                  <a:solidFill>
                    <a:srgbClr val="003E88"/>
                  </a:solidFill>
                </a:rPr>
                <a:t>вкл</a:t>
              </a:r>
              <a:r>
                <a:rPr lang="ru-RU" sz="1200" dirty="0" smtClean="0">
                  <a:solidFill>
                    <a:srgbClr val="003E88"/>
                  </a:solidFill>
                </a:rPr>
                <a:t>./выкл.</a:t>
              </a:r>
              <a:endParaRPr lang="ru-RU" sz="1200" dirty="0">
                <a:solidFill>
                  <a:srgbClr val="003E8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3.33333E-6 L 0.00902 -3.33333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63 L -8.33333E-7 -0.0148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833 1.99445E-6 L 0.00729 1.99445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5400000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5400000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6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Режимы работы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7158" y="2097937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3 режима работы включают 7 возможных алгоритмов работы приводов в зависимости от рабочей фазы, состояния фотоэлементов и нажатий кнопок управления</a:t>
            </a:r>
            <a:endParaRPr lang="ru-RU" sz="1200" dirty="0">
              <a:solidFill>
                <a:srgbClr val="003E88"/>
              </a:solidFill>
            </a:endParaRPr>
          </a:p>
        </p:txBody>
      </p:sp>
      <p:grpSp>
        <p:nvGrpSpPr>
          <p:cNvPr id="3" name="Группа 140"/>
          <p:cNvGrpSpPr/>
          <p:nvPr/>
        </p:nvGrpSpPr>
        <p:grpSpPr>
          <a:xfrm>
            <a:off x="142844" y="642918"/>
            <a:ext cx="3071834" cy="1285884"/>
            <a:chOff x="142844" y="714356"/>
            <a:chExt cx="3071834" cy="1285884"/>
          </a:xfrm>
        </p:grpSpPr>
        <p:grpSp>
          <p:nvGrpSpPr>
            <p:cNvPr id="4" name="Группа 87"/>
            <p:cNvGrpSpPr/>
            <p:nvPr/>
          </p:nvGrpSpPr>
          <p:grpSpPr>
            <a:xfrm>
              <a:off x="142844" y="714356"/>
              <a:ext cx="3071834" cy="1285884"/>
              <a:chOff x="571472" y="642918"/>
              <a:chExt cx="3071834" cy="128588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71472" y="642918"/>
                <a:ext cx="1285884" cy="128588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83"/>
              <p:cNvGrpSpPr/>
              <p:nvPr/>
            </p:nvGrpSpPr>
            <p:grpSpPr>
              <a:xfrm>
                <a:off x="1857356" y="878973"/>
                <a:ext cx="1785950" cy="769441"/>
                <a:chOff x="1571604" y="3736493"/>
                <a:chExt cx="1785950" cy="769441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1571604" y="3736493"/>
                  <a:ext cx="1785950" cy="769441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EE7F00"/>
                      </a:solidFill>
                    </a:rPr>
                    <a:t>DS 1 </a:t>
                  </a:r>
                  <a:r>
                    <a:rPr lang="en-US" sz="1200" b="1" dirty="0" smtClean="0">
                      <a:solidFill>
                        <a:srgbClr val="EE7F00"/>
                      </a:solidFill>
                    </a:rPr>
                    <a:t>[SW </a:t>
                  </a:r>
                  <a:r>
                    <a:rPr lang="ru-RU" sz="1200" b="1" dirty="0" smtClean="0">
                      <a:solidFill>
                        <a:srgbClr val="EE7F00"/>
                      </a:solidFill>
                    </a:rPr>
                    <a:t>7</a:t>
                  </a:r>
                  <a:r>
                    <a:rPr lang="en-US" sz="1200" b="1" dirty="0" smtClean="0">
                      <a:solidFill>
                        <a:srgbClr val="EE7F00"/>
                      </a:solidFill>
                    </a:rPr>
                    <a:t>, </a:t>
                  </a:r>
                  <a:r>
                    <a:rPr lang="ru-RU" sz="1200" b="1" dirty="0" smtClean="0">
                      <a:solidFill>
                        <a:srgbClr val="EE7F00"/>
                      </a:solidFill>
                    </a:rPr>
                    <a:t>8, 9, 10</a:t>
                  </a:r>
                  <a:r>
                    <a:rPr lang="en-US" sz="1200" b="1" dirty="0" smtClean="0">
                      <a:solidFill>
                        <a:srgbClr val="EE7F00"/>
                      </a:solidFill>
                    </a:rPr>
                    <a:t>]</a:t>
                  </a:r>
                </a:p>
                <a:p>
                  <a:pPr lvl="0">
                    <a:buFontTx/>
                    <a:buChar char="-"/>
                  </a:pPr>
                  <a:endParaRPr lang="ru-RU" sz="1200" dirty="0" smtClean="0">
                    <a:solidFill>
                      <a:srgbClr val="0070C0"/>
                    </a:solidFill>
                  </a:endParaRPr>
                </a:p>
                <a:p>
                  <a:r>
                    <a:rPr lang="ru-RU" sz="1200" dirty="0" smtClean="0">
                      <a:solidFill>
                        <a:srgbClr val="003E88"/>
                      </a:solidFill>
                    </a:rPr>
                    <a:t>микропереключатель</a:t>
                  </a:r>
                </a:p>
              </p:txBody>
            </p:sp>
            <p:cxnSp>
              <p:nvCxnSpPr>
                <p:cNvPr id="15" name="Прямая соединительная линия 14"/>
                <p:cNvCxnSpPr>
                  <a:stCxn id="12" idx="6"/>
                </p:cNvCxnSpPr>
                <p:nvPr/>
              </p:nvCxnSpPr>
              <p:spPr>
                <a:xfrm>
                  <a:off x="1571604" y="4143380"/>
                  <a:ext cx="1285884" cy="0"/>
                </a:xfrm>
                <a:prstGeom prst="line">
                  <a:avLst/>
                </a:prstGeom>
                <a:ln>
                  <a:solidFill>
                    <a:srgbClr val="EE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Овал 10"/>
            <p:cNvSpPr/>
            <p:nvPr/>
          </p:nvSpPr>
          <p:spPr>
            <a:xfrm>
              <a:off x="785786" y="1071546"/>
              <a:ext cx="428628" cy="428628"/>
            </a:xfrm>
            <a:prstGeom prst="ellipse">
              <a:avLst/>
            </a:prstGeom>
            <a:noFill/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 descr="Лог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271265"/>
            <a:ext cx="3714776" cy="2800941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4786314" y="825279"/>
            <a:ext cx="4071966" cy="1076628"/>
            <a:chOff x="4929190" y="825279"/>
            <a:chExt cx="4071966" cy="1076628"/>
          </a:xfrm>
        </p:grpSpPr>
        <p:grpSp>
          <p:nvGrpSpPr>
            <p:cNvPr id="19" name="Группа 83"/>
            <p:cNvGrpSpPr/>
            <p:nvPr/>
          </p:nvGrpSpPr>
          <p:grpSpPr>
            <a:xfrm>
              <a:off x="6143636" y="950411"/>
              <a:ext cx="2857520" cy="769441"/>
              <a:chOff x="1571604" y="3736493"/>
              <a:chExt cx="2857520" cy="76944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71604" y="3736493"/>
                <a:ext cx="2357454" cy="76944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АВТОМАТИЧЕСКИЙ</a:t>
                </a:r>
                <a:endParaRPr lang="en-US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нажал и забыл</a:t>
                </a:r>
                <a:endParaRPr lang="en-US" sz="1200" dirty="0" smtClean="0">
                  <a:solidFill>
                    <a:srgbClr val="003E88"/>
                  </a:solidFill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571604" y="4143380"/>
                <a:ext cx="2857520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Скругленный прямоугольник 32"/>
            <p:cNvSpPr/>
            <p:nvPr/>
          </p:nvSpPr>
          <p:spPr>
            <a:xfrm>
              <a:off x="4929190" y="825279"/>
              <a:ext cx="1196254" cy="1076628"/>
            </a:xfrm>
            <a:prstGeom prst="roundRect">
              <a:avLst/>
            </a:prstGeom>
            <a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786314" y="2905946"/>
            <a:ext cx="4116198" cy="1076628"/>
            <a:chOff x="4929190" y="2905946"/>
            <a:chExt cx="4116198" cy="1076628"/>
          </a:xfrm>
        </p:grpSpPr>
        <p:grpSp>
          <p:nvGrpSpPr>
            <p:cNvPr id="24" name="Группа 83"/>
            <p:cNvGrpSpPr/>
            <p:nvPr/>
          </p:nvGrpSpPr>
          <p:grpSpPr>
            <a:xfrm>
              <a:off x="6143636" y="3022113"/>
              <a:ext cx="2901752" cy="769441"/>
              <a:chOff x="1571604" y="3736493"/>
              <a:chExt cx="2901752" cy="76944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571604" y="3736493"/>
                <a:ext cx="2901752" cy="76944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ПОЛУАВТОМАТИЧЕСКИЙ</a:t>
                </a:r>
                <a:endParaRPr lang="en-US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нажал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 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и открыл</a:t>
                </a: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571604" y="4143380"/>
                <a:ext cx="2857520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Скругленный прямоугольник 34"/>
            <p:cNvSpPr/>
            <p:nvPr/>
          </p:nvSpPr>
          <p:spPr>
            <a:xfrm>
              <a:off x="4929190" y="2905946"/>
              <a:ext cx="1196254" cy="1076628"/>
            </a:xfrm>
            <a:prstGeom prst="roundRect">
              <a:avLst/>
            </a:prstGeom>
            <a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804506" y="4974023"/>
            <a:ext cx="3982336" cy="1076628"/>
            <a:chOff x="4947382" y="4974023"/>
            <a:chExt cx="3982336" cy="1076628"/>
          </a:xfrm>
        </p:grpSpPr>
        <p:grpSp>
          <p:nvGrpSpPr>
            <p:cNvPr id="29" name="Группа 83"/>
            <p:cNvGrpSpPr/>
            <p:nvPr/>
          </p:nvGrpSpPr>
          <p:grpSpPr>
            <a:xfrm>
              <a:off x="6143636" y="5093815"/>
              <a:ext cx="2786082" cy="954107"/>
              <a:chOff x="1571604" y="3736493"/>
              <a:chExt cx="2786082" cy="95410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71604" y="3736493"/>
                <a:ext cx="2000264" cy="954107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РУЧНОЙ</a:t>
                </a:r>
                <a:endParaRPr lang="en-US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держу одну - открываю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держу другую - закрываю</a:t>
                </a:r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571604" y="4143380"/>
                <a:ext cx="2786082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Скругленный прямоугольник 35"/>
            <p:cNvSpPr/>
            <p:nvPr/>
          </p:nvSpPr>
          <p:spPr>
            <a:xfrm>
              <a:off x="4947382" y="4974023"/>
              <a:ext cx="1196254" cy="1076628"/>
            </a:xfrm>
            <a:prstGeom prst="roundRect">
              <a:avLst/>
            </a:prstGeom>
            <a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Режимы работы: АВТОМАТИЧЕСКИЙ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28596" y="1785927"/>
          <a:ext cx="8218181" cy="3866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9090"/>
                <a:gridCol w="360000"/>
                <a:gridCol w="3929091"/>
              </a:tblGrid>
              <a:tr h="357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Алгоритм «А»</a:t>
                      </a:r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Алгоритм «</a:t>
                      </a:r>
                      <a:r>
                        <a:rPr lang="en-US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S</a:t>
                      </a: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»</a:t>
                      </a:r>
                      <a:endParaRPr lang="ru-RU" sz="1400" dirty="0"/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02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Возможности:</a:t>
                      </a:r>
                      <a:endParaRPr lang="ru-RU" sz="1200" dirty="0"/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Возможности:</a:t>
                      </a:r>
                      <a:endParaRPr lang="ru-RU" sz="1200" dirty="0"/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действие по нажатию кнопки: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только открыть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«Автозакрывание»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«Парковка»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«Калитка»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обязательно использование фотоэлементов для безопасной работы в фазе автозакрывания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действие по нажатию кнопки: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solidFill>
                            <a:srgbClr val="003E88"/>
                          </a:solidFill>
                        </a:rPr>
                        <a:t>открыть-закрыть-открыть-закрыть</a:t>
                      </a:r>
                      <a:endParaRPr lang="ru-RU" sz="1200" dirty="0" smtClean="0">
                        <a:solidFill>
                          <a:srgbClr val="003E88"/>
                        </a:solidFill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«Автозакрывание»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«Калитка»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обязательно использование фотоэлементов для безопасной работы в фазе автозакрывания</a:t>
                      </a:r>
                      <a:endParaRPr lang="en-US" sz="1200" dirty="0" smtClean="0">
                        <a:solidFill>
                          <a:srgbClr val="003E88"/>
                        </a:solidFill>
                      </a:endParaRPr>
                    </a:p>
                  </a:txBody>
                  <a:tcPr/>
                </a:tc>
              </a:tr>
              <a:tr h="309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Преимущества: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Преимущества: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легкость и простота управления – всего 1 нажатие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полностью</a:t>
                      </a: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автоматическая работа без возможности закрыть ворота с кнопки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легкость и простота управления – всего 1 нажатие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полностью</a:t>
                      </a:r>
                      <a:r>
                        <a:rPr lang="ru-RU" sz="1200" baseline="0" dirty="0" smtClean="0">
                          <a:solidFill>
                            <a:srgbClr val="003E88"/>
                          </a:solidFill>
                        </a:rPr>
                        <a:t> автоматическая работа с возможность полного управления с кнопки</a:t>
                      </a:r>
                      <a:endParaRPr lang="ru-RU" sz="1200" dirty="0"/>
                    </a:p>
                  </a:txBody>
                  <a:tcPr/>
                </a:tc>
              </a:tr>
              <a:tr h="248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</a:t>
                      </a:r>
                      <a:r>
                        <a:rPr lang="en-US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Назначение: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мини-парковки с управлением от системы контроля доступа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загородные резиденции и коттеджи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- универсальное применение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5" name="Группа 34"/>
          <p:cNvGrpSpPr/>
          <p:nvPr/>
        </p:nvGrpSpPr>
        <p:grpSpPr>
          <a:xfrm>
            <a:off x="214282" y="566422"/>
            <a:ext cx="3571900" cy="1076628"/>
            <a:chOff x="4929190" y="825279"/>
            <a:chExt cx="3571900" cy="1076628"/>
          </a:xfrm>
        </p:grpSpPr>
        <p:grpSp>
          <p:nvGrpSpPr>
            <p:cNvPr id="36" name="Группа 83"/>
            <p:cNvGrpSpPr/>
            <p:nvPr/>
          </p:nvGrpSpPr>
          <p:grpSpPr>
            <a:xfrm>
              <a:off x="6143636" y="950411"/>
              <a:ext cx="2357454" cy="406887"/>
              <a:chOff x="1571604" y="3736493"/>
              <a:chExt cx="2357454" cy="40688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571604" y="3736493"/>
                <a:ext cx="2357454" cy="27699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нажал и забыл</a:t>
                </a:r>
                <a:endParaRPr lang="en-US" sz="1200" dirty="0" smtClean="0">
                  <a:solidFill>
                    <a:srgbClr val="003E88"/>
                  </a:solidFill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571604" y="4143380"/>
                <a:ext cx="1143008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4929190" y="825279"/>
              <a:ext cx="1196254" cy="1076628"/>
            </a:xfrm>
            <a:prstGeom prst="roundRect">
              <a:avLst/>
            </a:prstGeom>
            <a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Режимы работы: ПОЛУАВТОМАТИЧЕСКИЙ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977392"/>
          <a:ext cx="8604000" cy="314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000"/>
                <a:gridCol w="360000"/>
                <a:gridCol w="2628000"/>
                <a:gridCol w="360000"/>
                <a:gridCol w="2628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Алгоритм «</a:t>
                      </a:r>
                      <a:r>
                        <a:rPr lang="en-US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E</a:t>
                      </a: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»</a:t>
                      </a:r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Алгоритм «</a:t>
                      </a:r>
                      <a:r>
                        <a:rPr lang="en-US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EP</a:t>
                      </a: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»</a:t>
                      </a:r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Алгоритм «</a:t>
                      </a:r>
                      <a:r>
                        <a:rPr lang="en-US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B</a:t>
                      </a: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»</a:t>
                      </a:r>
                      <a:endParaRPr lang="ru-RU" sz="1400" dirty="0"/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02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Возможности:</a:t>
                      </a:r>
                      <a:endParaRPr lang="ru-RU" sz="1200" dirty="0"/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Возможности:</a:t>
                      </a:r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Возможности:</a:t>
                      </a:r>
                      <a:endParaRPr lang="ru-RU" sz="1200" dirty="0"/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solidFill>
                            <a:srgbClr val="003E88"/>
                          </a:solidFill>
                        </a:rPr>
                        <a:t>- </a:t>
                      </a: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действие по нажатию кнопки: </a:t>
                      </a:r>
                      <a:r>
                        <a:rPr lang="ru-RU" sz="1200" dirty="0" err="1" smtClean="0">
                          <a:solidFill>
                            <a:srgbClr val="003E88"/>
                          </a:solidFill>
                        </a:rPr>
                        <a:t>открыть-закрыть-открыть-закрыть</a:t>
                      </a:r>
                      <a:endParaRPr lang="ru-RU" sz="1200" dirty="0" smtClean="0">
                        <a:solidFill>
                          <a:srgbClr val="003E88"/>
                        </a:solidFill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«Калитка»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solidFill>
                            <a:srgbClr val="003E88"/>
                          </a:solidFill>
                        </a:rPr>
                        <a:t>- </a:t>
                      </a: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действие по нажатию кнопки: </a:t>
                      </a:r>
                      <a:r>
                        <a:rPr lang="ru-RU" sz="1200" dirty="0" err="1" smtClean="0">
                          <a:solidFill>
                            <a:srgbClr val="003E88"/>
                          </a:solidFill>
                        </a:rPr>
                        <a:t>открыть-стоп-закрыть-стоп</a:t>
                      </a:r>
                      <a:endParaRPr lang="ru-RU" sz="1200" dirty="0" smtClean="0">
                        <a:solidFill>
                          <a:srgbClr val="003E88"/>
                        </a:solidFill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«Калитка»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действие по нажатию кнопки «А»: открыть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действие по нажатию кнопки «Б»: закрыть</a:t>
                      </a:r>
                      <a:endParaRPr lang="en-US" sz="1200" dirty="0" smtClean="0">
                        <a:solidFill>
                          <a:srgbClr val="003E88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функция «Парковка»</a:t>
                      </a:r>
                    </a:p>
                  </a:txBody>
                  <a:tcPr/>
                </a:tc>
              </a:tr>
              <a:tr h="309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EE7F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Преимущества: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rgbClr val="EE7F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EE7F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Преимущества: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Преимущества: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rgbClr val="003E88"/>
                          </a:solidFill>
                          <a:latin typeface="+mn-lt"/>
                          <a:ea typeface="+mn-ea"/>
                          <a:cs typeface="+mn-cs"/>
                        </a:rPr>
                        <a:t>- повторное нажатие кнопки вызывает реверс створок</a:t>
                      </a:r>
                      <a:endParaRPr lang="ru-RU" sz="1200" kern="1200" dirty="0">
                        <a:solidFill>
                          <a:srgbClr val="003E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rgbClr val="003E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rgbClr val="003E88"/>
                          </a:solidFill>
                          <a:latin typeface="+mn-lt"/>
                          <a:ea typeface="+mn-ea"/>
                          <a:cs typeface="+mn-cs"/>
                        </a:rPr>
                        <a:t>- повторное нажатие кнопки вызывает остановку створок</a:t>
                      </a:r>
                      <a:endParaRPr lang="ru-RU" sz="1200" kern="1200" dirty="0">
                        <a:solidFill>
                          <a:srgbClr val="003E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- удобство управления разными кнопками для пожилых людей</a:t>
                      </a:r>
                      <a:endParaRPr lang="ru-RU" sz="1200" dirty="0"/>
                    </a:p>
                  </a:txBody>
                  <a:tcPr/>
                </a:tc>
              </a:tr>
              <a:tr h="248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</a:t>
                      </a:r>
                      <a:r>
                        <a:rPr lang="en-US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</a:t>
                      </a:r>
                      <a:r>
                        <a:rPr lang="en-US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Назначение: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- универсальное применение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- универсальное применение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- универсальное применение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14282" y="571480"/>
            <a:ext cx="4116198" cy="1076628"/>
            <a:chOff x="4929190" y="2905946"/>
            <a:chExt cx="4116198" cy="1076628"/>
          </a:xfrm>
        </p:grpSpPr>
        <p:grpSp>
          <p:nvGrpSpPr>
            <p:cNvPr id="10" name="Группа 83"/>
            <p:cNvGrpSpPr/>
            <p:nvPr/>
          </p:nvGrpSpPr>
          <p:grpSpPr>
            <a:xfrm>
              <a:off x="6143636" y="3022113"/>
              <a:ext cx="2901752" cy="406887"/>
              <a:chOff x="1571604" y="3736493"/>
              <a:chExt cx="2901752" cy="40688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71604" y="3736493"/>
                <a:ext cx="2901752" cy="276999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нажал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 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и открыл</a:t>
                </a: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571604" y="4143380"/>
                <a:ext cx="1143008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Скругленный прямоугольник 10"/>
            <p:cNvSpPr/>
            <p:nvPr/>
          </p:nvSpPr>
          <p:spPr>
            <a:xfrm>
              <a:off x="4929190" y="2905946"/>
              <a:ext cx="1196254" cy="1076628"/>
            </a:xfrm>
            <a:prstGeom prst="roundRect">
              <a:avLst/>
            </a:prstGeom>
            <a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Режимы работы: РУЧНОЙ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003102"/>
          <a:ext cx="7572428" cy="278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Алгоритм «</a:t>
                      </a:r>
                      <a:r>
                        <a:rPr lang="en-US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C</a:t>
                      </a:r>
                      <a:r>
                        <a:rPr lang="ru-RU" sz="1400" b="1" dirty="0" smtClean="0">
                          <a:solidFill>
                            <a:srgbClr val="003E88"/>
                          </a:solidFill>
                          <a:latin typeface="Arial" pitchFamily="34" charset="0"/>
                        </a:rPr>
                        <a:t>»</a:t>
                      </a:r>
                    </a:p>
                  </a:txBody>
                  <a:tcPr>
                    <a:lnB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02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Возможности:</a:t>
                      </a:r>
                      <a:endParaRPr lang="ru-RU" sz="1200" dirty="0"/>
                    </a:p>
                  </a:txBody>
                  <a:tcPr>
                    <a:lnT w="6350" cap="flat" cmpd="sng" algn="ctr">
                      <a:solidFill>
                        <a:srgbClr val="003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действие по удержанию кнопки «А»: открыть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действие по удержанию кнопки «Б»: закрыть</a:t>
                      </a:r>
                    </a:p>
                  </a:txBody>
                  <a:tcPr/>
                </a:tc>
              </a:tr>
              <a:tr h="309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Преимущества: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полный контроль над движением ворот без участия автоматики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удобство управления разными кнопками для пожилых людей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по прежнему высокий уровень обеспечения безопасности</a:t>
                      </a:r>
                      <a:endParaRPr lang="ru-RU" sz="1200" dirty="0"/>
                    </a:p>
                  </a:txBody>
                  <a:tcPr/>
                </a:tc>
              </a:tr>
              <a:tr h="248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Назначение</a:t>
                      </a:r>
                      <a:r>
                        <a:rPr lang="en-US" sz="1200" b="1" dirty="0" smtClean="0">
                          <a:solidFill>
                            <a:srgbClr val="EE7F00"/>
                          </a:solidFill>
                          <a:latin typeface="Arial" pitchFamily="34" charset="0"/>
                        </a:rPr>
                        <a:t>: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E88"/>
                          </a:solidFill>
                        </a:rPr>
                        <a:t> - универсальное применение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14282" y="566422"/>
            <a:ext cx="3196518" cy="1076628"/>
            <a:chOff x="4947382" y="4974023"/>
            <a:chExt cx="3196518" cy="1076628"/>
          </a:xfrm>
        </p:grpSpPr>
        <p:grpSp>
          <p:nvGrpSpPr>
            <p:cNvPr id="11" name="Группа 83"/>
            <p:cNvGrpSpPr/>
            <p:nvPr/>
          </p:nvGrpSpPr>
          <p:grpSpPr>
            <a:xfrm>
              <a:off x="6143636" y="5050519"/>
              <a:ext cx="2000264" cy="461665"/>
              <a:chOff x="1571604" y="3693197"/>
              <a:chExt cx="2000264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571604" y="3693197"/>
                <a:ext cx="2000264" cy="461665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держу одну - открываю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держу другую - закрываю</a:t>
                </a: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571604" y="4143380"/>
                <a:ext cx="1804142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4947382" y="4974023"/>
              <a:ext cx="1196254" cy="1076628"/>
            </a:xfrm>
            <a:prstGeom prst="roundRect">
              <a:avLst/>
            </a:prstGeom>
            <a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10000"/>
              </a:blip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-107173" y="0"/>
            <a:ext cx="9394081" cy="6858000"/>
            <a:chOff x="-107173" y="0"/>
            <a:chExt cx="9394081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71438" y="433992"/>
              <a:ext cx="93583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b="1" dirty="0" smtClean="0">
                  <a:solidFill>
                    <a:srgbClr val="FF8E11"/>
                  </a:solidFill>
                </a:rPr>
                <a:t>БЛАГОДАРИМ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282" y="433993"/>
              <a:ext cx="86439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chemeClr val="bg1"/>
                  </a:solidFill>
                </a:rPr>
                <a:t>БЛАГОДАРИМ</a:t>
              </a:r>
              <a:r>
                <a:rPr lang="ru-RU" sz="54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28976" y="1862728"/>
              <a:ext cx="20717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ЗА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07173" y="400784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ВНИМАНИЕ</a:t>
              </a:r>
              <a:r>
                <a:rPr lang="en-US" sz="8800" b="1" dirty="0" smtClean="0">
                  <a:solidFill>
                    <a:srgbClr val="FF8E11"/>
                  </a:solidFill>
                </a:rPr>
                <a:t>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31431" y="2452618"/>
              <a:ext cx="1428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 ЗА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57406" y="4643446"/>
              <a:ext cx="4214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ВНИМАНИЕ</a:t>
              </a:r>
              <a:r>
                <a:rPr lang="ru-RU" sz="4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держимое коробки G-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8894031" cy="592935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ЗАГОЛОВОК"/>
            <p:cNvSpPr/>
            <p:nvPr/>
          </p:nvSpPr>
          <p:spPr>
            <a:xfrm>
              <a:off x="2857488" y="71414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</a:t>
              </a:r>
              <a:r>
                <a:rPr lang="en-US" b="1" dirty="0" smtClean="0">
                  <a:solidFill>
                    <a:schemeClr val="bg1"/>
                  </a:solidFill>
                </a:rPr>
                <a:t>G-BAT</a:t>
              </a:r>
              <a:r>
                <a:rPr lang="ru-RU" b="1" dirty="0" smtClean="0">
                  <a:solidFill>
                    <a:schemeClr val="bg1"/>
                  </a:solidFill>
                </a:rPr>
                <a:t>. Комплектация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-BAT1024х76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9144030" cy="6858024"/>
          </a:xfrm>
          <a:prstGeom prst="rect">
            <a:avLst/>
          </a:prstGeom>
        </p:spPr>
      </p:pic>
      <p:pic>
        <p:nvPicPr>
          <p:cNvPr id="14" name="Рисунок 13" descr="Логотип Genius gate automation 1024х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31" y="6377008"/>
            <a:ext cx="4643470" cy="3627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ЗАГОЛОВОК"/>
            <p:cNvSpPr/>
            <p:nvPr/>
          </p:nvSpPr>
          <p:spPr>
            <a:xfrm>
              <a:off x="1643042" y="71414"/>
              <a:ext cx="585791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Устройство и принцип действия действия </a:t>
              </a:r>
              <a:r>
                <a:rPr lang="en-US" b="1" dirty="0" smtClean="0">
                  <a:solidFill>
                    <a:schemeClr val="bg1"/>
                  </a:solidFill>
                </a:rPr>
                <a:t>G-BAT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Прямая со стрелкой 6"/>
          <p:cNvCxnSpPr>
            <a:stCxn id="33" idx="3"/>
          </p:cNvCxnSpPr>
          <p:nvPr/>
        </p:nvCxnSpPr>
        <p:spPr>
          <a:xfrm flipH="1">
            <a:off x="1071539" y="1379323"/>
            <a:ext cx="1198990" cy="1335297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6979" y="714356"/>
            <a:ext cx="1671098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Задний кронштейн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979" y="5429264"/>
            <a:ext cx="14180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EE7F00"/>
                </a:solidFill>
              </a:rPr>
              <a:t>Моторредуктор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214282" y="4572008"/>
            <a:ext cx="1571636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4486" y="4978611"/>
            <a:ext cx="1791644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Червячная передача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3884" y="1071546"/>
            <a:ext cx="1556965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Стопорная шайба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3025" y="642918"/>
            <a:ext cx="1434816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Корпус привода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0859" y="5357826"/>
            <a:ext cx="119224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Кожух штока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6357950" y="3071810"/>
            <a:ext cx="785818" cy="7143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-571536" y="1857364"/>
            <a:ext cx="1928826" cy="21431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70529" y="1071546"/>
            <a:ext cx="22808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Устройство разблокировки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3820918" y="1706648"/>
            <a:ext cx="1886251" cy="33029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43768" y="2978347"/>
            <a:ext cx="1883336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Передний кронштейн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6452" y="5429264"/>
            <a:ext cx="702693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Втулка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8830" y="4978611"/>
            <a:ext cx="59836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Шток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16200000" flipV="1">
            <a:off x="607191" y="3393281"/>
            <a:ext cx="1928826" cy="128588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1" idx="0"/>
          </p:cNvCxnSpPr>
          <p:nvPr/>
        </p:nvCxnSpPr>
        <p:spPr>
          <a:xfrm flipH="1" flipV="1">
            <a:off x="2571736" y="3000372"/>
            <a:ext cx="1894716" cy="242889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V="1">
            <a:off x="3607587" y="3107529"/>
            <a:ext cx="2143140" cy="192882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1" idx="3"/>
          </p:cNvCxnSpPr>
          <p:nvPr/>
        </p:nvCxnSpPr>
        <p:spPr>
          <a:xfrm flipH="1">
            <a:off x="5143504" y="1379323"/>
            <a:ext cx="1420380" cy="1621049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5179223" y="3607595"/>
            <a:ext cx="2286016" cy="121444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G-BAT коп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286808" cy="266559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Конструкторские решения. Долговечность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0034" y="3500438"/>
            <a:ext cx="3857652" cy="1928826"/>
            <a:chOff x="285720" y="3500438"/>
            <a:chExt cx="3857652" cy="1928826"/>
          </a:xfrm>
        </p:grpSpPr>
        <p:sp>
          <p:nvSpPr>
            <p:cNvPr id="12" name="Овал 11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1604" y="3736493"/>
              <a:ext cx="2571768" cy="1692771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Червячный редуктор</a:t>
              </a:r>
              <a:endParaRPr lang="ru-RU" sz="1200" b="1" dirty="0" smtClean="0">
                <a:solidFill>
                  <a:srgbClr val="EE7F00"/>
                </a:solidFill>
              </a:endParaRPr>
            </a:p>
            <a:p>
              <a:pPr lvl="0">
                <a:buFontTx/>
                <a:buChar char="-"/>
              </a:pPr>
              <a:endParaRPr lang="ru-RU" sz="1200" dirty="0" smtClean="0">
                <a:solidFill>
                  <a:srgbClr val="0070C0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пара трения: сталь/бронза</a:t>
              </a:r>
              <a:endParaRPr lang="ru-RU" sz="1000" dirty="0" smtClean="0">
                <a:solidFill>
                  <a:srgbClr val="003E88"/>
                </a:solidFill>
              </a:endParaRPr>
            </a:p>
            <a:p>
              <a:pPr lvl="0"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</a:t>
              </a:r>
              <a:r>
                <a:rPr lang="ru-RU" sz="1200" dirty="0" err="1" smtClean="0">
                  <a:solidFill>
                    <a:srgbClr val="003E88"/>
                  </a:solidFill>
                </a:rPr>
                <a:t>нереверсивность</a:t>
              </a:r>
              <a:endParaRPr lang="ru-RU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бесшумность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плавность хода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износоустойчивость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минимальное трение</a:t>
              </a:r>
            </a:p>
          </p:txBody>
        </p:sp>
        <p:cxnSp>
          <p:nvCxnSpPr>
            <p:cNvPr id="20" name="Прямая соединительная линия 19"/>
            <p:cNvCxnSpPr>
              <a:stCxn id="12" idx="6"/>
            </p:cNvCxnSpPr>
            <p:nvPr/>
          </p:nvCxnSpPr>
          <p:spPr>
            <a:xfrm>
              <a:off x="1571604" y="4143380"/>
              <a:ext cx="242889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857752" y="3500438"/>
            <a:ext cx="3571900" cy="1928826"/>
            <a:chOff x="3929058" y="2214554"/>
            <a:chExt cx="3571900" cy="1928826"/>
          </a:xfrm>
        </p:grpSpPr>
        <p:sp>
          <p:nvSpPr>
            <p:cNvPr id="13" name="Овал 12"/>
            <p:cNvSpPr/>
            <p:nvPr/>
          </p:nvSpPr>
          <p:spPr>
            <a:xfrm>
              <a:off x="3929058" y="2214554"/>
              <a:ext cx="1285884" cy="128588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4942" y="2450609"/>
              <a:ext cx="2286016" cy="1692771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Пара «</a:t>
              </a:r>
              <a:r>
                <a:rPr lang="ru-RU" sz="2000" b="1" dirty="0" err="1" smtClean="0">
                  <a:solidFill>
                    <a:srgbClr val="EE7F00"/>
                  </a:solidFill>
                </a:rPr>
                <a:t>винт\гайка</a:t>
              </a:r>
              <a:r>
                <a:rPr lang="ru-RU" sz="2000" b="1" dirty="0" smtClean="0">
                  <a:solidFill>
                    <a:srgbClr val="EE7F00"/>
                  </a:solidFill>
                </a:rPr>
                <a:t>»</a:t>
              </a:r>
              <a:endParaRPr lang="ru-RU" sz="1200" b="1" dirty="0" smtClean="0">
                <a:solidFill>
                  <a:srgbClr val="EE7F00"/>
                </a:solidFill>
              </a:endParaRPr>
            </a:p>
            <a:p>
              <a:pPr lvl="0">
                <a:buFontTx/>
                <a:buChar char="-"/>
              </a:pPr>
              <a:endParaRPr lang="ru-RU" sz="1200" dirty="0" smtClean="0">
                <a:solidFill>
                  <a:srgbClr val="0070C0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пара трения: сталь/полимер</a:t>
              </a:r>
              <a:endParaRPr lang="ru-RU" sz="1000" dirty="0" smtClean="0">
                <a:solidFill>
                  <a:srgbClr val="003E88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не требует смазки</a:t>
              </a:r>
            </a:p>
            <a:p>
              <a:pPr lvl="0"/>
              <a:r>
                <a:rPr lang="ru-RU" sz="1200" dirty="0" smtClean="0">
                  <a:solidFill>
                    <a:srgbClr val="003E88"/>
                  </a:solidFill>
                </a:rPr>
                <a:t>- ударная вязкость</a:t>
              </a:r>
            </a:p>
            <a:p>
              <a:pPr lvl="0"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морозоустойчивость</a:t>
              </a:r>
            </a:p>
            <a:p>
              <a:pPr lvl="0"/>
              <a:r>
                <a:rPr lang="ru-RU" sz="1200" dirty="0" smtClean="0">
                  <a:solidFill>
                    <a:srgbClr val="003E88"/>
                  </a:solidFill>
                </a:rPr>
                <a:t>- минимальное трение</a:t>
              </a:r>
            </a:p>
            <a:p>
              <a:pPr lvl="0"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износоустойчивость</a:t>
              </a:r>
            </a:p>
          </p:txBody>
        </p:sp>
        <p:cxnSp>
          <p:nvCxnSpPr>
            <p:cNvPr id="33" name="Прямая соединительная линия 32"/>
            <p:cNvCxnSpPr>
              <a:stCxn id="13" idx="6"/>
            </p:cNvCxnSpPr>
            <p:nvPr/>
          </p:nvCxnSpPr>
          <p:spPr>
            <a:xfrm>
              <a:off x="5214942" y="2857496"/>
              <a:ext cx="2214578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 descr="G-BAT коп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286808" cy="2665590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178559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ЗАГОЛОВОК"/>
          <p:cNvSpPr/>
          <p:nvPr/>
        </p:nvSpPr>
        <p:spPr>
          <a:xfrm>
            <a:off x="1214414" y="71414"/>
            <a:ext cx="6715172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Конструкторские решения.  Защита от внешней среды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571472" y="3357562"/>
            <a:ext cx="2786082" cy="1285884"/>
            <a:chOff x="500034" y="3500438"/>
            <a:chExt cx="2786082" cy="1285884"/>
          </a:xfrm>
        </p:grpSpPr>
        <p:sp>
          <p:nvSpPr>
            <p:cNvPr id="15" name="Овал 14"/>
            <p:cNvSpPr/>
            <p:nvPr/>
          </p:nvSpPr>
          <p:spPr>
            <a:xfrm>
              <a:off x="500034" y="3500438"/>
              <a:ext cx="1285884" cy="12858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785918" y="3736493"/>
              <a:ext cx="1500198" cy="954107"/>
              <a:chOff x="1571604" y="3736493"/>
              <a:chExt cx="1500198" cy="95410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1571604" y="3736493"/>
                <a:ext cx="1500198" cy="954107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err="1" smtClean="0">
                    <a:solidFill>
                      <a:srgbClr val="EE7F00"/>
                    </a:solidFill>
                  </a:rPr>
                  <a:t>Гермоввод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Защита  ввода силового кабеля</a:t>
                </a:r>
              </a:p>
            </p:txBody>
          </p:sp>
          <p:cxnSp>
            <p:nvCxnSpPr>
              <p:cNvPr id="87" name="Прямая соединительная линия 86"/>
              <p:cNvCxnSpPr>
                <a:stCxn id="15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Группа 98"/>
          <p:cNvGrpSpPr/>
          <p:nvPr/>
        </p:nvGrpSpPr>
        <p:grpSpPr>
          <a:xfrm>
            <a:off x="1571604" y="4857760"/>
            <a:ext cx="2786082" cy="1285884"/>
            <a:chOff x="500034" y="4929198"/>
            <a:chExt cx="2786082" cy="1285884"/>
          </a:xfrm>
        </p:grpSpPr>
        <p:sp>
          <p:nvSpPr>
            <p:cNvPr id="16" name="Овал 15"/>
            <p:cNvSpPr/>
            <p:nvPr/>
          </p:nvSpPr>
          <p:spPr>
            <a:xfrm>
              <a:off x="500034" y="4929198"/>
              <a:ext cx="1285884" cy="128588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1785918" y="5165253"/>
              <a:ext cx="1500198" cy="954107"/>
              <a:chOff x="1571604" y="3736493"/>
              <a:chExt cx="1500198" cy="954107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571604" y="3736493"/>
                <a:ext cx="1500198" cy="954107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Прокладка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Защита двигателя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Материал: резина</a:t>
                </a:r>
              </a:p>
            </p:txBody>
          </p:sp>
          <p:cxnSp>
            <p:nvCxnSpPr>
              <p:cNvPr id="97" name="Прямая соединительная линия 96"/>
              <p:cNvCxnSpPr>
                <a:stCxn id="16" idx="6"/>
              </p:cNvCxnSpPr>
              <p:nvPr/>
            </p:nvCxnSpPr>
            <p:spPr>
              <a:xfrm>
                <a:off x="1571604" y="4143380"/>
                <a:ext cx="128588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Группа 105"/>
          <p:cNvGrpSpPr/>
          <p:nvPr/>
        </p:nvGrpSpPr>
        <p:grpSpPr>
          <a:xfrm>
            <a:off x="3786182" y="2285992"/>
            <a:ext cx="3643338" cy="1285884"/>
            <a:chOff x="4000496" y="1928802"/>
            <a:chExt cx="3643338" cy="1285884"/>
          </a:xfrm>
        </p:grpSpPr>
        <p:sp>
          <p:nvSpPr>
            <p:cNvPr id="14" name="Овал 13"/>
            <p:cNvSpPr/>
            <p:nvPr/>
          </p:nvSpPr>
          <p:spPr>
            <a:xfrm>
              <a:off x="4000496" y="1928802"/>
              <a:ext cx="1285884" cy="128588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5286380" y="2164857"/>
              <a:ext cx="2357454" cy="954107"/>
              <a:chOff x="1571604" y="3736493"/>
              <a:chExt cx="2357454" cy="954107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571604" y="3736493"/>
                <a:ext cx="2357454" cy="954107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Защитная шайба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Защита двигателя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Материал: полимер</a:t>
                </a:r>
              </a:p>
            </p:txBody>
          </p:sp>
          <p:cxnSp>
            <p:nvCxnSpPr>
              <p:cNvPr id="104" name="Прямая соединительная линия 103"/>
              <p:cNvCxnSpPr>
                <a:stCxn id="14" idx="6"/>
              </p:cNvCxnSpPr>
              <p:nvPr/>
            </p:nvCxnSpPr>
            <p:spPr>
              <a:xfrm>
                <a:off x="1571604" y="4143380"/>
                <a:ext cx="1928826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Группа 118"/>
          <p:cNvGrpSpPr/>
          <p:nvPr/>
        </p:nvGrpSpPr>
        <p:grpSpPr>
          <a:xfrm>
            <a:off x="4786314" y="3756542"/>
            <a:ext cx="4143404" cy="1928826"/>
            <a:chOff x="4000496" y="3643314"/>
            <a:chExt cx="4143404" cy="1928826"/>
          </a:xfrm>
        </p:grpSpPr>
        <p:sp>
          <p:nvSpPr>
            <p:cNvPr id="17" name="Овал 16"/>
            <p:cNvSpPr/>
            <p:nvPr/>
          </p:nvSpPr>
          <p:spPr>
            <a:xfrm>
              <a:off x="4000496" y="3643314"/>
              <a:ext cx="1285884" cy="128588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5286380" y="3879369"/>
              <a:ext cx="2857520" cy="1692771"/>
              <a:chOff x="1571604" y="3736493"/>
              <a:chExt cx="2857520" cy="1692771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1571604" y="3736493"/>
                <a:ext cx="2857520" cy="169277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err="1" smtClean="0">
                    <a:solidFill>
                      <a:srgbClr val="EE7F00"/>
                    </a:solidFill>
                  </a:rPr>
                  <a:t>Ледосъемная</a:t>
                </a:r>
                <a:r>
                  <a:rPr lang="ru-RU" sz="2000" b="1" dirty="0" smtClean="0">
                    <a:solidFill>
                      <a:srgbClr val="EE7F00"/>
                    </a:solidFill>
                  </a:rPr>
                  <a:t> манжета</a:t>
                </a:r>
                <a:endParaRPr lang="ru-RU" sz="1200" b="1" dirty="0" smtClean="0">
                  <a:solidFill>
                    <a:srgbClr val="EE7F00"/>
                  </a:solidFill>
                </a:endParaRPr>
              </a:p>
              <a:p>
                <a:pPr lvl="0">
                  <a:buFontTx/>
                  <a:buChar char="-"/>
                </a:pP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Препятствует проникновению: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пыли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дождя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снега</a:t>
                </a:r>
              </a:p>
              <a:p>
                <a:pPr>
                  <a:buFontTx/>
                  <a:buChar char="-"/>
                </a:pPr>
                <a:r>
                  <a:rPr lang="ru-RU" sz="1200" dirty="0" smtClean="0">
                    <a:solidFill>
                      <a:srgbClr val="003E88"/>
                    </a:solidFill>
                  </a:rPr>
                  <a:t> льда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Материал: резина</a:t>
                </a:r>
              </a:p>
            </p:txBody>
          </p:sp>
          <p:cxnSp>
            <p:nvCxnSpPr>
              <p:cNvPr id="117" name="Прямая соединительная линия 116"/>
              <p:cNvCxnSpPr>
                <a:stCxn id="17" idx="6"/>
              </p:cNvCxnSpPr>
              <p:nvPr/>
            </p:nvCxnSpPr>
            <p:spPr>
              <a:xfrm>
                <a:off x="1571604" y="4143380"/>
                <a:ext cx="2714644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Прямая соединительная линия 123"/>
          <p:cNvCxnSpPr/>
          <p:nvPr/>
        </p:nvCxnSpPr>
        <p:spPr>
          <a:xfrm>
            <a:off x="0" y="178559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"/>
          <p:cNvSpPr/>
          <p:nvPr/>
        </p:nvSpPr>
        <p:spPr>
          <a:xfrm>
            <a:off x="2857488" y="71414"/>
            <a:ext cx="3429024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Монтажные условия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521300" y="-2270390"/>
            <a:ext cx="8479856" cy="8771224"/>
            <a:chOff x="521300" y="-1947123"/>
            <a:chExt cx="8479856" cy="8771224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857356" y="1107860"/>
              <a:ext cx="7143800" cy="5716241"/>
              <a:chOff x="571472" y="1285860"/>
              <a:chExt cx="8358246" cy="6688002"/>
            </a:xfrm>
          </p:grpSpPr>
          <p:sp>
            <p:nvSpPr>
              <p:cNvPr id="25" name="Фигура, имеющая форму буквы L 24"/>
              <p:cNvSpPr/>
              <p:nvPr/>
            </p:nvSpPr>
            <p:spPr>
              <a:xfrm flipV="1">
                <a:off x="571472" y="1326954"/>
                <a:ext cx="1785950" cy="2459234"/>
              </a:xfrm>
              <a:prstGeom prst="corner">
                <a:avLst>
                  <a:gd name="adj1" fmla="val 31832"/>
                  <a:gd name="adj2" fmla="val 29723"/>
                </a:avLst>
              </a:prstGeom>
              <a:blipFill dpi="0" rotWithShape="1">
                <a:blip r:embed="rId3" cstate="print"/>
                <a:srcRect/>
                <a:tile tx="0" ty="127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" name="Группа 33"/>
              <p:cNvGrpSpPr/>
              <p:nvPr/>
            </p:nvGrpSpPr>
            <p:grpSpPr>
              <a:xfrm>
                <a:off x="1500166" y="1899092"/>
                <a:ext cx="571504" cy="672650"/>
                <a:chOff x="1500166" y="1908236"/>
                <a:chExt cx="571504" cy="672650"/>
              </a:xfrm>
            </p:grpSpPr>
            <p:sp>
              <p:nvSpPr>
                <p:cNvPr id="74" name="Прямоугольник 73"/>
                <p:cNvSpPr/>
                <p:nvPr/>
              </p:nvSpPr>
              <p:spPr>
                <a:xfrm>
                  <a:off x="1500166" y="1908236"/>
                  <a:ext cx="571504" cy="5225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Прямоугольник с одним вырезанным углом 86"/>
                <p:cNvSpPr/>
                <p:nvPr/>
              </p:nvSpPr>
              <p:spPr>
                <a:xfrm rot="10800000">
                  <a:off x="1648538" y="1968555"/>
                  <a:ext cx="235126" cy="612331"/>
                </a:xfrm>
                <a:prstGeom prst="snip1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" name="Группа 36"/>
              <p:cNvGrpSpPr/>
              <p:nvPr/>
            </p:nvGrpSpPr>
            <p:grpSpPr>
              <a:xfrm>
                <a:off x="2357422" y="1285860"/>
                <a:ext cx="6572296" cy="357190"/>
                <a:chOff x="2357422" y="1428736"/>
                <a:chExt cx="6572296" cy="357190"/>
              </a:xfrm>
            </p:grpSpPr>
            <p:sp>
              <p:nvSpPr>
                <p:cNvPr id="71" name="Прямоугольник 70"/>
                <p:cNvSpPr/>
                <p:nvPr/>
              </p:nvSpPr>
              <p:spPr>
                <a:xfrm>
                  <a:off x="2357422" y="1553753"/>
                  <a:ext cx="285752" cy="1071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 flipV="1">
                  <a:off x="2857490" y="1524022"/>
                  <a:ext cx="6072228" cy="1666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2571736" y="1428736"/>
                  <a:ext cx="357190" cy="35719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Прямоугольник с одним вырезанным углом 35"/>
              <p:cNvSpPr/>
              <p:nvPr/>
            </p:nvSpPr>
            <p:spPr>
              <a:xfrm rot="10800000">
                <a:off x="7046612" y="1545894"/>
                <a:ext cx="213724" cy="676098"/>
              </a:xfrm>
              <a:prstGeom prst="snip1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6858016" y="1544180"/>
                <a:ext cx="571504" cy="5225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" name="Группа 33"/>
              <p:cNvGrpSpPr/>
              <p:nvPr/>
            </p:nvGrpSpPr>
            <p:grpSpPr>
              <a:xfrm>
                <a:off x="1500166" y="1899092"/>
                <a:ext cx="571504" cy="672650"/>
                <a:chOff x="1500166" y="1908236"/>
                <a:chExt cx="571504" cy="672650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1500166" y="1908236"/>
                  <a:ext cx="571504" cy="5225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с одним вырезанным углом 55"/>
                <p:cNvSpPr/>
                <p:nvPr/>
              </p:nvSpPr>
              <p:spPr>
                <a:xfrm rot="10800000">
                  <a:off x="1648538" y="1968555"/>
                  <a:ext cx="235126" cy="612331"/>
                </a:xfrm>
                <a:prstGeom prst="snip1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" name="Группа 36"/>
              <p:cNvGrpSpPr/>
              <p:nvPr/>
            </p:nvGrpSpPr>
            <p:grpSpPr>
              <a:xfrm>
                <a:off x="2357422" y="1285860"/>
                <a:ext cx="571504" cy="6319861"/>
                <a:chOff x="2357422" y="1428736"/>
                <a:chExt cx="571504" cy="6319861"/>
              </a:xfrm>
            </p:grpSpPr>
            <p:sp>
              <p:nvSpPr>
                <p:cNvPr id="52" name="Прямоугольник 51"/>
                <p:cNvSpPr/>
                <p:nvPr/>
              </p:nvSpPr>
              <p:spPr>
                <a:xfrm>
                  <a:off x="2357422" y="1553753"/>
                  <a:ext cx="285752" cy="1071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рямоугольник 52"/>
                <p:cNvSpPr/>
                <p:nvPr/>
              </p:nvSpPr>
              <p:spPr>
                <a:xfrm rot="5400000" flipV="1">
                  <a:off x="-276245" y="4629173"/>
                  <a:ext cx="6072228" cy="1666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2571736" y="1428736"/>
                  <a:ext cx="357190" cy="357190"/>
                </a:xfrm>
                <a:prstGeom prst="ellipse">
                  <a:avLst/>
                </a:prstGeom>
                <a:solidFill>
                  <a:srgbClr val="003E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1" name="Прямоугольник с одним вырезанным углом 50"/>
              <p:cNvSpPr/>
              <p:nvPr/>
            </p:nvSpPr>
            <p:spPr>
              <a:xfrm rot="16200000">
                <a:off x="2226928" y="5994563"/>
                <a:ext cx="213724" cy="676098"/>
              </a:xfrm>
              <a:prstGeom prst="snip1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 rot="5400000">
                <a:off x="2369397" y="6304401"/>
                <a:ext cx="571504" cy="522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 descr="G-BAT вид сверху 300 закр.gif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131002">
                <a:off x="-954881" y="4668349"/>
                <a:ext cx="5693027" cy="91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Рисунок 32" descr="G-BAT вид сверху 300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1382465">
                <a:off x="1594941" y="1974724"/>
                <a:ext cx="5689098" cy="918126"/>
              </a:xfrm>
              <a:prstGeom prst="rect">
                <a:avLst/>
              </a:prstGeom>
            </p:spPr>
          </p:pic>
        </p:grpSp>
        <p:grpSp>
          <p:nvGrpSpPr>
            <p:cNvPr id="141" name="Группа 140"/>
            <p:cNvGrpSpPr/>
            <p:nvPr/>
          </p:nvGrpSpPr>
          <p:grpSpPr>
            <a:xfrm>
              <a:off x="521300" y="-1947123"/>
              <a:ext cx="7908352" cy="6551030"/>
              <a:chOff x="521300" y="-1947123"/>
              <a:chExt cx="7908352" cy="6551030"/>
            </a:xfrm>
          </p:grpSpPr>
          <p:grpSp>
            <p:nvGrpSpPr>
              <p:cNvPr id="117" name="Группа 116"/>
              <p:cNvGrpSpPr/>
              <p:nvPr/>
            </p:nvGrpSpPr>
            <p:grpSpPr>
              <a:xfrm>
                <a:off x="521300" y="-1947123"/>
                <a:ext cx="7908352" cy="6551030"/>
                <a:chOff x="521300" y="-1947123"/>
                <a:chExt cx="7908352" cy="6551030"/>
              </a:xfrm>
            </p:grpSpPr>
            <p:grpSp>
              <p:nvGrpSpPr>
                <p:cNvPr id="108" name="Группа 107"/>
                <p:cNvGrpSpPr/>
                <p:nvPr/>
              </p:nvGrpSpPr>
              <p:grpSpPr>
                <a:xfrm>
                  <a:off x="1214414" y="774325"/>
                  <a:ext cx="7215238" cy="2083171"/>
                  <a:chOff x="1214414" y="774325"/>
                  <a:chExt cx="7215238" cy="2083171"/>
                </a:xfrm>
              </p:grpSpPr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 rot="10800000">
                    <a:off x="1214414" y="1253961"/>
                    <a:ext cx="2500330" cy="0"/>
                  </a:xfrm>
                  <a:prstGeom prst="line">
                    <a:avLst/>
                  </a:prstGeom>
                  <a:ln>
                    <a:solidFill>
                      <a:srgbClr val="003E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rot="10800000">
                    <a:off x="1571605" y="1626780"/>
                    <a:ext cx="1072931" cy="0"/>
                  </a:xfrm>
                  <a:prstGeom prst="line">
                    <a:avLst/>
                  </a:prstGeom>
                  <a:ln>
                    <a:solidFill>
                      <a:srgbClr val="003E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 стрелкой 57"/>
                  <p:cNvCxnSpPr/>
                  <p:nvPr/>
                </p:nvCxnSpPr>
                <p:spPr>
                  <a:xfrm rot="5400000">
                    <a:off x="1529602" y="1441108"/>
                    <a:ext cx="371345" cy="1588"/>
                  </a:xfrm>
                  <a:prstGeom prst="straightConnector1">
                    <a:avLst/>
                  </a:prstGeom>
                  <a:ln>
                    <a:solidFill>
                      <a:srgbClr val="003E88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 rot="10800000">
                    <a:off x="1214414" y="2116558"/>
                    <a:ext cx="1702690" cy="0"/>
                  </a:xfrm>
                  <a:prstGeom prst="line">
                    <a:avLst/>
                  </a:prstGeom>
                  <a:ln>
                    <a:solidFill>
                      <a:srgbClr val="003E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Прямая со стрелкой 67"/>
                  <p:cNvCxnSpPr/>
                  <p:nvPr/>
                </p:nvCxnSpPr>
                <p:spPr>
                  <a:xfrm rot="5400000">
                    <a:off x="1471254" y="1870876"/>
                    <a:ext cx="488052" cy="1588"/>
                  </a:xfrm>
                  <a:prstGeom prst="straightConnector1">
                    <a:avLst/>
                  </a:prstGeom>
                  <a:ln>
                    <a:solidFill>
                      <a:srgbClr val="003E88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Прямая со стрелкой 78"/>
                  <p:cNvCxnSpPr/>
                  <p:nvPr/>
                </p:nvCxnSpPr>
                <p:spPr>
                  <a:xfrm rot="5400000">
                    <a:off x="927742" y="1686147"/>
                    <a:ext cx="859097" cy="1588"/>
                  </a:xfrm>
                  <a:prstGeom prst="straightConnector1">
                    <a:avLst/>
                  </a:prstGeom>
                  <a:ln>
                    <a:solidFill>
                      <a:srgbClr val="003E88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 rot="5400000" flipH="1" flipV="1">
                    <a:off x="3484776" y="1015762"/>
                    <a:ext cx="459936" cy="0"/>
                  </a:xfrm>
                  <a:prstGeom prst="line">
                    <a:avLst/>
                  </a:prstGeom>
                  <a:ln>
                    <a:solidFill>
                      <a:srgbClr val="003E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 rot="5400000" flipH="1" flipV="1">
                    <a:off x="1867197" y="1821645"/>
                    <a:ext cx="2071702" cy="0"/>
                  </a:xfrm>
                  <a:prstGeom prst="line">
                    <a:avLst/>
                  </a:prstGeom>
                  <a:ln>
                    <a:solidFill>
                      <a:srgbClr val="003E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Прямая со стрелкой 85"/>
                  <p:cNvCxnSpPr/>
                  <p:nvPr/>
                </p:nvCxnSpPr>
                <p:spPr>
                  <a:xfrm>
                    <a:off x="2907102" y="929464"/>
                    <a:ext cx="807642" cy="1588"/>
                  </a:xfrm>
                  <a:prstGeom prst="straightConnector1">
                    <a:avLst/>
                  </a:prstGeom>
                  <a:ln>
                    <a:solidFill>
                      <a:srgbClr val="003E88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 rot="5400000" flipH="1" flipV="1">
                    <a:off x="6966388" y="2357430"/>
                    <a:ext cx="1000132" cy="0"/>
                  </a:xfrm>
                  <a:prstGeom prst="line">
                    <a:avLst/>
                  </a:prstGeom>
                  <a:ln>
                    <a:solidFill>
                      <a:srgbClr val="003E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 стрелкой 92"/>
                  <p:cNvCxnSpPr/>
                  <p:nvPr/>
                </p:nvCxnSpPr>
                <p:spPr>
                  <a:xfrm>
                    <a:off x="2901378" y="2717796"/>
                    <a:ext cx="4572032" cy="1588"/>
                  </a:xfrm>
                  <a:prstGeom prst="straightConnector1">
                    <a:avLst/>
                  </a:prstGeom>
                  <a:ln>
                    <a:solidFill>
                      <a:srgbClr val="003E88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rot="10800000">
                    <a:off x="7442438" y="1823583"/>
                    <a:ext cx="772900" cy="0"/>
                  </a:xfrm>
                  <a:prstGeom prst="line">
                    <a:avLst/>
                  </a:prstGeom>
                  <a:ln>
                    <a:solidFill>
                      <a:srgbClr val="003E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Прямая со стрелкой 102"/>
                  <p:cNvCxnSpPr/>
                  <p:nvPr/>
                </p:nvCxnSpPr>
                <p:spPr>
                  <a:xfrm rot="5400000">
                    <a:off x="7827077" y="1573661"/>
                    <a:ext cx="489182" cy="1588"/>
                  </a:xfrm>
                  <a:prstGeom prst="straightConnector1">
                    <a:avLst/>
                  </a:prstGeom>
                  <a:ln>
                    <a:solidFill>
                      <a:srgbClr val="003E88"/>
                    </a:solidFill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 rot="10800000">
                    <a:off x="3714744" y="1253961"/>
                    <a:ext cx="4714908" cy="0"/>
                  </a:xfrm>
                  <a:prstGeom prst="line">
                    <a:avLst/>
                  </a:prstGeom>
                  <a:ln>
                    <a:solidFill>
                      <a:srgbClr val="EE7F00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Прямая со стрелкой 136"/>
                  <p:cNvCxnSpPr/>
                  <p:nvPr/>
                </p:nvCxnSpPr>
                <p:spPr>
                  <a:xfrm rot="5400000">
                    <a:off x="8143703" y="1018122"/>
                    <a:ext cx="489182" cy="1588"/>
                  </a:xfrm>
                  <a:prstGeom prst="straightConnector1">
                    <a:avLst/>
                  </a:prstGeom>
                  <a:ln>
                    <a:solidFill>
                      <a:srgbClr val="EE7F00"/>
                    </a:solidFill>
                    <a:headEnd type="none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Прямая со стрелкой 137"/>
                  <p:cNvCxnSpPr/>
                  <p:nvPr/>
                </p:nvCxnSpPr>
                <p:spPr>
                  <a:xfrm rot="5400000">
                    <a:off x="8143703" y="1570367"/>
                    <a:ext cx="489182" cy="1588"/>
                  </a:xfrm>
                  <a:prstGeom prst="straightConnector1">
                    <a:avLst/>
                  </a:prstGeom>
                  <a:ln>
                    <a:solidFill>
                      <a:srgbClr val="003E88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Дуга 115"/>
                <p:cNvSpPr/>
                <p:nvPr/>
              </p:nvSpPr>
              <p:spPr>
                <a:xfrm rot="5400000">
                  <a:off x="521300" y="-1947123"/>
                  <a:ext cx="6551030" cy="6551030"/>
                </a:xfrm>
                <a:prstGeom prst="arc">
                  <a:avLst/>
                </a:prstGeom>
                <a:ln>
                  <a:solidFill>
                    <a:srgbClr val="003E88"/>
                  </a:solidFill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0" name="Группа 129"/>
              <p:cNvGrpSpPr/>
              <p:nvPr/>
            </p:nvGrpSpPr>
            <p:grpSpPr>
              <a:xfrm>
                <a:off x="1079026" y="634460"/>
                <a:ext cx="7343138" cy="3287118"/>
                <a:chOff x="1079026" y="634460"/>
                <a:chExt cx="7343138" cy="3287118"/>
              </a:xfrm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1079026" y="1571612"/>
                  <a:ext cx="349702" cy="226456"/>
                </a:xfrm>
                <a:prstGeom prst="rect">
                  <a:avLst/>
                </a:prstGeom>
                <a:noFill/>
              </p:spPr>
              <p:txBody>
                <a:bodyPr vert="vert270" wrap="squar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3E88"/>
                      </a:solidFill>
                    </a:rPr>
                    <a:t>A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418095" y="1325399"/>
                  <a:ext cx="349702" cy="226456"/>
                </a:xfrm>
                <a:prstGeom prst="rect">
                  <a:avLst/>
                </a:prstGeom>
                <a:noFill/>
              </p:spPr>
              <p:txBody>
                <a:bodyPr vert="vert270" wrap="squar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3E88"/>
                      </a:solidFill>
                    </a:rPr>
                    <a:t>D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418095" y="1770791"/>
                  <a:ext cx="349702" cy="197550"/>
                </a:xfrm>
                <a:prstGeom prst="rect">
                  <a:avLst/>
                </a:prstGeom>
                <a:noFill/>
              </p:spPr>
              <p:txBody>
                <a:bodyPr vert="vert270" wrap="squar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3E88"/>
                      </a:solidFill>
                    </a:rPr>
                    <a:t>Z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3121974" y="634460"/>
                  <a:ext cx="349702" cy="349702"/>
                </a:xfrm>
                <a:prstGeom prst="rect">
                  <a:avLst/>
                </a:prstGeom>
                <a:noFill/>
              </p:spPr>
              <p:txBody>
                <a:bodyPr vert="horz" wrap="square" lIns="36000" tIns="36000" rIns="36000" bIns="36000" rtlCol="0" anchor="ctr" anchorCtr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3E88"/>
                      </a:solidFill>
                    </a:rPr>
                    <a:t>B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5047807" y="2431861"/>
                  <a:ext cx="349702" cy="349702"/>
                </a:xfrm>
                <a:prstGeom prst="rect">
                  <a:avLst/>
                </a:prstGeom>
                <a:noFill/>
              </p:spPr>
              <p:txBody>
                <a:bodyPr vert="horz" wrap="square" lIns="36000" tIns="36000" rIns="36000" bIns="36000" rtlCol="0" anchor="ctr" anchorCtr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3E88"/>
                      </a:solidFill>
                    </a:rPr>
                    <a:t>L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7786710" y="1428736"/>
                  <a:ext cx="349702" cy="226456"/>
                </a:xfrm>
                <a:prstGeom prst="rect">
                  <a:avLst/>
                </a:prstGeom>
                <a:noFill/>
              </p:spPr>
              <p:txBody>
                <a:bodyPr vert="vert270" wrap="squar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3E88"/>
                      </a:solidFill>
                    </a:rPr>
                    <a:t>E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5579620" y="3571876"/>
                  <a:ext cx="349702" cy="349702"/>
                </a:xfrm>
                <a:prstGeom prst="rect">
                  <a:avLst/>
                </a:prstGeom>
                <a:noFill/>
              </p:spPr>
              <p:txBody>
                <a:bodyPr vert="horz" wrap="square" lIns="36000" tIns="36000" rIns="36000" bIns="36000" rtlCol="0" anchor="ctr" anchorCtr="0">
                  <a:spAutoFit/>
                </a:bodyPr>
                <a:lstStyle/>
                <a:p>
                  <a:pPr algn="ctr"/>
                  <a:r>
                    <a:rPr lang="el-GR" dirty="0" smtClean="0">
                      <a:solidFill>
                        <a:srgbClr val="003E88"/>
                      </a:solidFill>
                    </a:rPr>
                    <a:t>α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8072462" y="1428736"/>
                  <a:ext cx="349702" cy="226456"/>
                </a:xfrm>
                <a:prstGeom prst="rect">
                  <a:avLst/>
                </a:prstGeom>
                <a:noFill/>
              </p:spPr>
              <p:txBody>
                <a:bodyPr vert="vert270" wrap="squar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3E88"/>
                      </a:solidFill>
                    </a:rPr>
                    <a:t>X</a:t>
                  </a:r>
                  <a:endParaRPr lang="ru-RU" dirty="0">
                    <a:solidFill>
                      <a:srgbClr val="003E88"/>
                    </a:solidFill>
                  </a:endParaRPr>
                </a:p>
              </p:txBody>
            </p:sp>
          </p:grpSp>
        </p:grpSp>
      </p:grpSp>
      <p:sp>
        <p:nvSpPr>
          <p:cNvPr id="132" name="TextBox 131"/>
          <p:cNvSpPr txBox="1"/>
          <p:nvPr/>
        </p:nvSpPr>
        <p:spPr>
          <a:xfrm>
            <a:off x="71126" y="2572306"/>
            <a:ext cx="2786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EE7F00"/>
                </a:solidFill>
                <a:latin typeface="Arial" pitchFamily="34" charset="0"/>
              </a:rPr>
              <a:t>Обозначения:</a:t>
            </a:r>
          </a:p>
          <a:p>
            <a:pPr>
              <a:defRPr/>
            </a:pPr>
            <a:r>
              <a:rPr lang="ru-RU" sz="1200" dirty="0" smtClean="0">
                <a:solidFill>
                  <a:srgbClr val="003E88"/>
                </a:solidFill>
              </a:rPr>
              <a:t>С – ход штока</a:t>
            </a:r>
          </a:p>
          <a:p>
            <a:pPr>
              <a:defRPr/>
            </a:pPr>
            <a:r>
              <a:rPr lang="el-GR" sz="1200" dirty="0" smtClean="0">
                <a:solidFill>
                  <a:srgbClr val="003E88"/>
                </a:solidFill>
              </a:rPr>
              <a:t>α</a:t>
            </a:r>
            <a:r>
              <a:rPr lang="ru-RU" sz="1200" dirty="0" smtClean="0">
                <a:solidFill>
                  <a:srgbClr val="003E88"/>
                </a:solidFill>
              </a:rPr>
              <a:t> – угол открывания створки</a:t>
            </a:r>
          </a:p>
          <a:p>
            <a:pPr>
              <a:defRPr/>
            </a:pPr>
            <a:r>
              <a:rPr lang="en-US" sz="1200" dirty="0" smtClean="0">
                <a:solidFill>
                  <a:srgbClr val="003E88"/>
                </a:solidFill>
              </a:rPr>
              <a:t>E – </a:t>
            </a:r>
            <a:r>
              <a:rPr lang="ru-RU" sz="1200" dirty="0" smtClean="0">
                <a:solidFill>
                  <a:srgbClr val="003E88"/>
                </a:solidFill>
              </a:rPr>
              <a:t>длина переднего кронштейна</a:t>
            </a:r>
          </a:p>
          <a:p>
            <a:pPr>
              <a:defRPr/>
            </a:pPr>
            <a:r>
              <a:rPr lang="en-US" sz="1200" dirty="0" smtClean="0">
                <a:solidFill>
                  <a:srgbClr val="003E88"/>
                </a:solidFill>
              </a:rPr>
              <a:t>Z – </a:t>
            </a:r>
            <a:r>
              <a:rPr lang="ru-RU" sz="1200" dirty="0" smtClean="0">
                <a:solidFill>
                  <a:srgbClr val="003E88"/>
                </a:solidFill>
              </a:rPr>
              <a:t>длина заднего кронштейна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EE7F00"/>
                </a:solidFill>
                <a:latin typeface="Arial" pitchFamily="34" charset="0"/>
              </a:rPr>
              <a:t>Условия:</a:t>
            </a:r>
            <a:endParaRPr lang="en-US" sz="1200" b="1" dirty="0" smtClean="0">
              <a:solidFill>
                <a:srgbClr val="EE7F00"/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ru-RU" sz="1200" i="1" dirty="0" smtClean="0">
                <a:solidFill>
                  <a:srgbClr val="003E88"/>
                </a:solidFill>
              </a:rPr>
              <a:t>Теоретически:</a:t>
            </a:r>
            <a:endParaRPr lang="en-US" sz="1200" i="1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Если </a:t>
            </a:r>
            <a:r>
              <a:rPr lang="el-GR" sz="1200" dirty="0" smtClean="0">
                <a:solidFill>
                  <a:srgbClr val="003E88"/>
                </a:solidFill>
              </a:rPr>
              <a:t>α</a:t>
            </a:r>
            <a:r>
              <a:rPr lang="ru-RU" sz="1200" dirty="0" smtClean="0">
                <a:solidFill>
                  <a:srgbClr val="003E88"/>
                </a:solidFill>
              </a:rPr>
              <a:t>=90</a:t>
            </a:r>
            <a:r>
              <a:rPr lang="ru-RU" sz="1200" dirty="0" smtClean="0">
                <a:solidFill>
                  <a:srgbClr val="003E88"/>
                </a:solidFill>
                <a:latin typeface="Times New Roman"/>
                <a:cs typeface="Times New Roman"/>
              </a:rPr>
              <a:t>°</a:t>
            </a:r>
            <a:r>
              <a:rPr lang="ru-RU" sz="1200" dirty="0" smtClean="0">
                <a:solidFill>
                  <a:srgbClr val="003E88"/>
                </a:solidFill>
              </a:rPr>
              <a:t>, то</a:t>
            </a:r>
            <a:r>
              <a:rPr lang="en-US" sz="1200" dirty="0" smtClean="0">
                <a:solidFill>
                  <a:srgbClr val="003E88"/>
                </a:solidFill>
              </a:rPr>
              <a:t> A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+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B</a:t>
            </a:r>
            <a:r>
              <a:rPr lang="ru-RU" sz="1200" dirty="0" smtClean="0">
                <a:solidFill>
                  <a:srgbClr val="003E88"/>
                </a:solidFill>
              </a:rPr>
              <a:t> = С</a:t>
            </a: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Если </a:t>
            </a:r>
            <a:r>
              <a:rPr lang="el-GR" sz="1200" dirty="0" smtClean="0">
                <a:solidFill>
                  <a:srgbClr val="003E88"/>
                </a:solidFill>
              </a:rPr>
              <a:t>α</a:t>
            </a:r>
            <a:r>
              <a:rPr lang="en-US" sz="1200" dirty="0" smtClean="0">
                <a:solidFill>
                  <a:srgbClr val="003E88"/>
                </a:solidFill>
              </a:rPr>
              <a:t>&gt;</a:t>
            </a:r>
            <a:r>
              <a:rPr lang="ru-RU" sz="1200" dirty="0" smtClean="0">
                <a:solidFill>
                  <a:srgbClr val="003E88"/>
                </a:solidFill>
              </a:rPr>
              <a:t>90</a:t>
            </a:r>
            <a:r>
              <a:rPr lang="ru-RU" sz="1200" dirty="0" smtClean="0">
                <a:solidFill>
                  <a:srgbClr val="003E88"/>
                </a:solidFill>
                <a:latin typeface="Times New Roman"/>
                <a:cs typeface="Times New Roman"/>
              </a:rPr>
              <a:t>°</a:t>
            </a:r>
            <a:r>
              <a:rPr lang="ru-RU" sz="1200" dirty="0" smtClean="0">
                <a:solidFill>
                  <a:srgbClr val="003E88"/>
                </a:solidFill>
              </a:rPr>
              <a:t>, то</a:t>
            </a:r>
            <a:r>
              <a:rPr lang="en-US" sz="1200" dirty="0" smtClean="0">
                <a:solidFill>
                  <a:srgbClr val="003E88"/>
                </a:solidFill>
              </a:rPr>
              <a:t> A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+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B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&lt;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C</a:t>
            </a:r>
          </a:p>
          <a:p>
            <a:pPr algn="just"/>
            <a:r>
              <a:rPr lang="ru-RU" sz="1200" i="1" dirty="0" smtClean="0">
                <a:solidFill>
                  <a:srgbClr val="003E88"/>
                </a:solidFill>
              </a:rPr>
              <a:t>Практически:</a:t>
            </a:r>
            <a:endParaRPr lang="en-US" sz="1200" i="1" dirty="0" smtClean="0">
              <a:solidFill>
                <a:srgbClr val="003E88"/>
              </a:solidFill>
            </a:endParaRPr>
          </a:p>
          <a:p>
            <a:pPr algn="just"/>
            <a:r>
              <a:rPr lang="en-US" sz="1200" dirty="0" smtClean="0">
                <a:solidFill>
                  <a:srgbClr val="003E88"/>
                </a:solidFill>
              </a:rPr>
              <a:t>A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+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B</a:t>
            </a:r>
            <a:r>
              <a:rPr lang="ru-RU" sz="1200" dirty="0" smtClean="0">
                <a:solidFill>
                  <a:srgbClr val="003E88"/>
                </a:solidFill>
              </a:rPr>
              <a:t> ≤</a:t>
            </a:r>
            <a:r>
              <a:rPr lang="en-US" sz="1200" dirty="0" smtClean="0">
                <a:solidFill>
                  <a:srgbClr val="003E88"/>
                </a:solidFill>
              </a:rPr>
              <a:t> </a:t>
            </a:r>
            <a:r>
              <a:rPr lang="ru-RU" sz="1200" dirty="0" smtClean="0">
                <a:solidFill>
                  <a:srgbClr val="003E88"/>
                </a:solidFill>
              </a:rPr>
              <a:t>С </a:t>
            </a:r>
            <a:r>
              <a:rPr lang="en-US" sz="1200" dirty="0" smtClean="0">
                <a:solidFill>
                  <a:srgbClr val="003E88"/>
                </a:solidFill>
              </a:rPr>
              <a:t> - 10</a:t>
            </a:r>
            <a:r>
              <a:rPr lang="ru-RU" sz="1200" dirty="0" smtClean="0">
                <a:solidFill>
                  <a:srgbClr val="003E88"/>
                </a:solidFill>
              </a:rPr>
              <a:t>*</a:t>
            </a:r>
            <a:endParaRPr lang="en-US" sz="1200" dirty="0" smtClean="0">
              <a:solidFill>
                <a:srgbClr val="003E88"/>
              </a:solidFill>
            </a:endParaRPr>
          </a:p>
          <a:p>
            <a:pPr algn="just"/>
            <a:r>
              <a:rPr lang="en-US" sz="1200" dirty="0" smtClean="0">
                <a:solidFill>
                  <a:srgbClr val="003E88"/>
                </a:solidFill>
              </a:rPr>
              <a:t>X + E </a:t>
            </a:r>
            <a:r>
              <a:rPr lang="ru-RU" sz="1200" dirty="0" smtClean="0">
                <a:solidFill>
                  <a:srgbClr val="003E88"/>
                </a:solidFill>
              </a:rPr>
              <a:t>≤</a:t>
            </a:r>
            <a:r>
              <a:rPr lang="en-US" sz="1200" dirty="0" smtClean="0">
                <a:solidFill>
                  <a:srgbClr val="003E88"/>
                </a:solidFill>
              </a:rPr>
              <a:t> A  - 20</a:t>
            </a:r>
          </a:p>
          <a:p>
            <a:pPr algn="just"/>
            <a:r>
              <a:rPr lang="en-US" sz="1200" dirty="0" smtClean="0">
                <a:solidFill>
                  <a:srgbClr val="003E88"/>
                </a:solidFill>
              </a:rPr>
              <a:t>E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≥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45</a:t>
            </a:r>
            <a:r>
              <a:rPr lang="ru-RU" sz="1200" dirty="0" smtClean="0">
                <a:solidFill>
                  <a:srgbClr val="003E88"/>
                </a:solidFill>
              </a:rPr>
              <a:t>мм</a:t>
            </a:r>
            <a:endParaRPr lang="en-US" sz="1200" dirty="0" smtClean="0">
              <a:solidFill>
                <a:srgbClr val="003E88"/>
              </a:solidFill>
            </a:endParaRPr>
          </a:p>
          <a:p>
            <a:pPr algn="just"/>
            <a:r>
              <a:rPr lang="en-US" sz="1200" dirty="0" smtClean="0">
                <a:solidFill>
                  <a:srgbClr val="003E88"/>
                </a:solidFill>
              </a:rPr>
              <a:t>A ≈ B (± 40 </a:t>
            </a:r>
            <a:r>
              <a:rPr lang="ru-RU" sz="1200" dirty="0" smtClean="0">
                <a:solidFill>
                  <a:srgbClr val="003E88"/>
                </a:solidFill>
              </a:rPr>
              <a:t>мм</a:t>
            </a:r>
            <a:r>
              <a:rPr lang="en-US" sz="1200" dirty="0" smtClean="0">
                <a:solidFill>
                  <a:srgbClr val="003E88"/>
                </a:solidFill>
              </a:rPr>
              <a:t>)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EE7F00"/>
                </a:solidFill>
                <a:latin typeface="Arial" pitchFamily="34" charset="0"/>
              </a:rPr>
              <a:t>Зависимости:</a:t>
            </a:r>
          </a:p>
          <a:p>
            <a:pPr algn="just"/>
            <a:r>
              <a:rPr lang="en-US" sz="1200" dirty="0" smtClean="0">
                <a:solidFill>
                  <a:srgbClr val="003E88"/>
                </a:solidFill>
              </a:rPr>
              <a:t>A</a:t>
            </a:r>
            <a:r>
              <a:rPr lang="ru-RU" sz="1200" dirty="0" err="1" smtClean="0">
                <a:solidFill>
                  <a:srgbClr val="003E88"/>
                </a:solidFill>
              </a:rPr>
              <a:t>↓</a:t>
            </a:r>
            <a:r>
              <a:rPr lang="en-US" sz="1200" dirty="0" smtClean="0">
                <a:solidFill>
                  <a:srgbClr val="003E88"/>
                </a:solidFill>
              </a:rPr>
              <a:t> </a:t>
            </a:r>
            <a:r>
              <a:rPr lang="ru-RU" sz="1200" dirty="0" smtClean="0">
                <a:solidFill>
                  <a:srgbClr val="003E88"/>
                </a:solidFill>
              </a:rPr>
              <a:t>, </a:t>
            </a:r>
            <a:r>
              <a:rPr lang="en-US" sz="1200" dirty="0" smtClean="0">
                <a:solidFill>
                  <a:srgbClr val="003E88"/>
                </a:solidFill>
              </a:rPr>
              <a:t>B</a:t>
            </a:r>
            <a:r>
              <a:rPr lang="ru-RU" sz="1200" dirty="0" err="1" smtClean="0">
                <a:solidFill>
                  <a:srgbClr val="003E88"/>
                </a:solidFill>
              </a:rPr>
              <a:t>↓</a:t>
            </a:r>
            <a:r>
              <a:rPr lang="en-US" sz="1200" dirty="0" smtClean="0">
                <a:solidFill>
                  <a:srgbClr val="003E88"/>
                </a:solidFill>
              </a:rPr>
              <a:t> -&gt; F </a:t>
            </a:r>
            <a:r>
              <a:rPr lang="ru-RU" sz="1200" dirty="0" err="1" smtClean="0">
                <a:solidFill>
                  <a:srgbClr val="003E88"/>
                </a:solidFill>
              </a:rPr>
              <a:t>створки↓</a:t>
            </a:r>
            <a:r>
              <a:rPr lang="en-US" sz="1200" dirty="0" smtClean="0">
                <a:solidFill>
                  <a:srgbClr val="003E88"/>
                </a:solidFill>
              </a:rPr>
              <a:t>, </a:t>
            </a:r>
            <a:r>
              <a:rPr lang="el-GR" sz="1200" dirty="0" smtClean="0">
                <a:solidFill>
                  <a:srgbClr val="003E88"/>
                </a:solidFill>
              </a:rPr>
              <a:t>α</a:t>
            </a:r>
            <a:r>
              <a:rPr lang="ru-RU" sz="1200" dirty="0" smtClean="0">
                <a:solidFill>
                  <a:srgbClr val="003E88"/>
                </a:solidFill>
              </a:rPr>
              <a:t>↑</a:t>
            </a:r>
          </a:p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EE7F00"/>
                </a:solidFill>
              </a:rPr>
              <a:t>*запас в 10 мм необходим для обеспечения безотказной работы привода.</a:t>
            </a:r>
          </a:p>
        </p:txBody>
      </p:sp>
      <p:grpSp>
        <p:nvGrpSpPr>
          <p:cNvPr id="152" name="Группа 151"/>
          <p:cNvGrpSpPr/>
          <p:nvPr/>
        </p:nvGrpSpPr>
        <p:grpSpPr>
          <a:xfrm>
            <a:off x="6429388" y="4643446"/>
            <a:ext cx="2290708" cy="671975"/>
            <a:chOff x="3992445" y="3214686"/>
            <a:chExt cx="4870528" cy="1428760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3992445" y="3214686"/>
              <a:ext cx="4870528" cy="1428760"/>
              <a:chOff x="3992445" y="3214686"/>
              <a:chExt cx="4870528" cy="1428760"/>
            </a:xfrm>
          </p:grpSpPr>
          <p:pic>
            <p:nvPicPr>
              <p:cNvPr id="143" name="Рисунок 142" descr="G-BAT вид сверху 300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00496" y="3214686"/>
                <a:ext cx="4862477" cy="784723"/>
              </a:xfrm>
              <a:prstGeom prst="rect">
                <a:avLst/>
              </a:prstGeom>
            </p:spPr>
          </p:pic>
          <p:pic>
            <p:nvPicPr>
              <p:cNvPr id="144" name="Рисунок 143" descr="G-BAT вид сверху 300 закр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92445" y="3858831"/>
                <a:ext cx="4865835" cy="7846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45" name="Прямая соединительная линия 144"/>
            <p:cNvCxnSpPr/>
            <p:nvPr/>
          </p:nvCxnSpPr>
          <p:spPr>
            <a:xfrm rot="5400000" flipH="1" flipV="1">
              <a:off x="7250925" y="4321975"/>
              <a:ext cx="357190" cy="0"/>
            </a:xfrm>
            <a:prstGeom prst="line">
              <a:avLst/>
            </a:prstGeom>
            <a:ln>
              <a:solidFill>
                <a:srgbClr val="003E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rot="5400000" flipH="1" flipV="1">
              <a:off x="8245028" y="3994748"/>
              <a:ext cx="1000132" cy="0"/>
            </a:xfrm>
            <a:prstGeom prst="line">
              <a:avLst/>
            </a:prstGeom>
            <a:ln>
              <a:solidFill>
                <a:srgbClr val="003E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>
              <a:off x="7429520" y="4374434"/>
              <a:ext cx="1285884" cy="1588"/>
            </a:xfrm>
            <a:prstGeom prst="straightConnector1">
              <a:avLst/>
            </a:prstGeom>
            <a:ln>
              <a:solidFill>
                <a:srgbClr val="003E88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7937074" y="3974147"/>
              <a:ext cx="349702" cy="48178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С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5429256" y="5715016"/>
            <a:ext cx="3429024" cy="642942"/>
            <a:chOff x="4572000" y="4857760"/>
            <a:chExt cx="3429024" cy="642942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4572000" y="5286388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4572000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100</a:t>
              </a:r>
              <a:r>
                <a:rPr lang="en-US" sz="1000" b="1" baseline="30000" dirty="0" smtClean="0">
                  <a:solidFill>
                    <a:srgbClr val="003E88"/>
                  </a:solidFill>
                </a:rPr>
                <a:t> 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4572000" y="4857760"/>
              <a:ext cx="3357586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4572000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l-GR" sz="1000" b="1" dirty="0" smtClean="0">
                  <a:solidFill>
                    <a:schemeClr val="bg1"/>
                  </a:solidFill>
                </a:rPr>
                <a:t>α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4643438" y="5072074"/>
              <a:ext cx="35719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3E88"/>
                  </a:solidFill>
                </a:rPr>
                <a:t>90</a:t>
              </a:r>
              <a:r>
                <a:rPr lang="en-US" sz="1000" b="1" baseline="30000" dirty="0" smtClean="0">
                  <a:solidFill>
                    <a:srgbClr val="003E88"/>
                  </a:solidFill>
                </a:rPr>
                <a:t> 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5000628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125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5000628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5024441" y="5072074"/>
              <a:ext cx="35719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145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5429256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125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5429256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B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5453069" y="5072074"/>
              <a:ext cx="35719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145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27" name="Скругленный прямоугольник 126"/>
            <p:cNvSpPr/>
            <p:nvPr/>
          </p:nvSpPr>
          <p:spPr>
            <a:xfrm>
              <a:off x="5857884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3</a:t>
              </a:r>
              <a:r>
                <a:rPr lang="ru-RU" sz="1000" dirty="0" smtClean="0">
                  <a:solidFill>
                    <a:srgbClr val="003E88"/>
                  </a:solidFill>
                </a:rPr>
                <a:t>00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29" name="Скругленный прямоугольник 128"/>
            <p:cNvSpPr/>
            <p:nvPr/>
          </p:nvSpPr>
          <p:spPr>
            <a:xfrm>
              <a:off x="5857884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C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5872172" y="5072074"/>
              <a:ext cx="35719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3</a:t>
              </a:r>
              <a:r>
                <a:rPr lang="ru-RU" sz="1000" dirty="0" smtClean="0">
                  <a:solidFill>
                    <a:srgbClr val="003E88"/>
                  </a:solidFill>
                </a:rPr>
                <a:t>0</a:t>
              </a:r>
              <a:r>
                <a:rPr lang="en-US" sz="1000" dirty="0" smtClean="0">
                  <a:solidFill>
                    <a:srgbClr val="003E88"/>
                  </a:solidFill>
                </a:rPr>
                <a:t>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6286512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8</a:t>
              </a:r>
              <a:r>
                <a:rPr lang="ru-RU" sz="1000" dirty="0" smtClean="0">
                  <a:solidFill>
                    <a:srgbClr val="003E88"/>
                  </a:solidFill>
                </a:rPr>
                <a:t>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6286512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D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6334137" y="5072074"/>
              <a:ext cx="35719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10</a:t>
              </a:r>
              <a:r>
                <a:rPr lang="ru-RU" sz="1000" dirty="0" smtClean="0">
                  <a:solidFill>
                    <a:srgbClr val="003E88"/>
                  </a:solidFill>
                </a:rPr>
                <a:t>0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6715140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45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51" name="Скругленный прямоугольник 150"/>
            <p:cNvSpPr/>
            <p:nvPr/>
          </p:nvSpPr>
          <p:spPr>
            <a:xfrm>
              <a:off x="6715140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Z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3" name="Скругленный прямоугольник 152"/>
            <p:cNvSpPr/>
            <p:nvPr/>
          </p:nvSpPr>
          <p:spPr>
            <a:xfrm>
              <a:off x="6786578" y="5072074"/>
              <a:ext cx="28575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45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54" name="Скругленный прямоугольник 153"/>
            <p:cNvSpPr/>
            <p:nvPr/>
          </p:nvSpPr>
          <p:spPr>
            <a:xfrm>
              <a:off x="7143768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895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55" name="Скругленный прямоугольник 154"/>
            <p:cNvSpPr/>
            <p:nvPr/>
          </p:nvSpPr>
          <p:spPr>
            <a:xfrm>
              <a:off x="7143768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L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7172343" y="5072074"/>
              <a:ext cx="357190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895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57" name="Скругленный прямоугольник 156"/>
            <p:cNvSpPr/>
            <p:nvPr/>
          </p:nvSpPr>
          <p:spPr>
            <a:xfrm>
              <a:off x="7572396" y="5286388"/>
              <a:ext cx="428628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45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sp>
          <p:nvSpPr>
            <p:cNvPr id="158" name="Скругленный прямоугольник 157"/>
            <p:cNvSpPr/>
            <p:nvPr/>
          </p:nvSpPr>
          <p:spPr>
            <a:xfrm>
              <a:off x="7572396" y="4857760"/>
              <a:ext cx="414820" cy="21431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E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7643834" y="5072074"/>
              <a:ext cx="285752" cy="214314"/>
            </a:xfrm>
            <a:prstGeom prst="roundRect">
              <a:avLst>
                <a:gd name="adj" fmla="val 37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en-US" sz="1000" dirty="0" smtClean="0">
                  <a:solidFill>
                    <a:srgbClr val="003E88"/>
                  </a:solidFill>
                </a:rPr>
                <a:t>45</a:t>
              </a:r>
              <a:endParaRPr lang="ru-RU" sz="1000" dirty="0">
                <a:solidFill>
                  <a:srgbClr val="003E88"/>
                </a:solidFill>
              </a:endParaRPr>
            </a:p>
          </p:txBody>
        </p:sp>
        <p:grpSp>
          <p:nvGrpSpPr>
            <p:cNvPr id="88" name="Группа 127"/>
            <p:cNvGrpSpPr/>
            <p:nvPr/>
          </p:nvGrpSpPr>
          <p:grpSpPr>
            <a:xfrm>
              <a:off x="5429256" y="4857760"/>
              <a:ext cx="0" cy="642942"/>
              <a:chOff x="1000100" y="3071810"/>
              <a:chExt cx="0" cy="642942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rot="5400000">
                <a:off x="785786" y="3500438"/>
                <a:ext cx="428628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Группа 127"/>
            <p:cNvGrpSpPr/>
            <p:nvPr/>
          </p:nvGrpSpPr>
          <p:grpSpPr>
            <a:xfrm>
              <a:off x="5000628" y="4857760"/>
              <a:ext cx="0" cy="642942"/>
              <a:chOff x="1000100" y="3071810"/>
              <a:chExt cx="0" cy="642942"/>
            </a:xfrm>
          </p:grpSpPr>
          <p:cxnSp>
            <p:nvCxnSpPr>
              <p:cNvPr id="163" name="Прямая соединительная линия 162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rot="5400000">
                <a:off x="785786" y="3500438"/>
                <a:ext cx="428628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Группа 127"/>
            <p:cNvGrpSpPr/>
            <p:nvPr/>
          </p:nvGrpSpPr>
          <p:grpSpPr>
            <a:xfrm>
              <a:off x="6286512" y="4857760"/>
              <a:ext cx="0" cy="642942"/>
              <a:chOff x="1000100" y="3071810"/>
              <a:chExt cx="0" cy="642942"/>
            </a:xfrm>
          </p:grpSpPr>
          <p:cxnSp>
            <p:nvCxnSpPr>
              <p:cNvPr id="166" name="Прямая соединительная линия 165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 rot="5400000">
                <a:off x="785786" y="3500438"/>
                <a:ext cx="428628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Группа 127"/>
            <p:cNvGrpSpPr/>
            <p:nvPr/>
          </p:nvGrpSpPr>
          <p:grpSpPr>
            <a:xfrm>
              <a:off x="5857884" y="4857760"/>
              <a:ext cx="0" cy="642942"/>
              <a:chOff x="1000100" y="3071810"/>
              <a:chExt cx="0" cy="642942"/>
            </a:xfrm>
          </p:grpSpPr>
          <p:cxnSp>
            <p:nvCxnSpPr>
              <p:cNvPr id="169" name="Прямая соединительная линия 168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 rot="5400000">
                <a:off x="785786" y="3500438"/>
                <a:ext cx="428628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Группа 127"/>
            <p:cNvGrpSpPr/>
            <p:nvPr/>
          </p:nvGrpSpPr>
          <p:grpSpPr>
            <a:xfrm>
              <a:off x="7143768" y="4857760"/>
              <a:ext cx="0" cy="642942"/>
              <a:chOff x="1000100" y="3071810"/>
              <a:chExt cx="0" cy="642942"/>
            </a:xfrm>
          </p:grpSpPr>
          <p:cxnSp>
            <p:nvCxnSpPr>
              <p:cNvPr id="172" name="Прямая соединительная линия 171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 rot="5400000">
                <a:off x="785786" y="3500438"/>
                <a:ext cx="428628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Группа 127"/>
            <p:cNvGrpSpPr/>
            <p:nvPr/>
          </p:nvGrpSpPr>
          <p:grpSpPr>
            <a:xfrm>
              <a:off x="6715140" y="4857760"/>
              <a:ext cx="0" cy="642942"/>
              <a:chOff x="1000100" y="3071810"/>
              <a:chExt cx="0" cy="642942"/>
            </a:xfrm>
          </p:grpSpPr>
          <p:cxnSp>
            <p:nvCxnSpPr>
              <p:cNvPr id="175" name="Прямая соединительная линия 174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rot="5400000">
                <a:off x="785786" y="3500438"/>
                <a:ext cx="428628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Группа 127"/>
            <p:cNvGrpSpPr/>
            <p:nvPr/>
          </p:nvGrpSpPr>
          <p:grpSpPr>
            <a:xfrm>
              <a:off x="7572396" y="4857760"/>
              <a:ext cx="0" cy="642942"/>
              <a:chOff x="1000100" y="3071810"/>
              <a:chExt cx="0" cy="642942"/>
            </a:xfrm>
          </p:grpSpPr>
          <p:cxnSp>
            <p:nvCxnSpPr>
              <p:cNvPr id="178" name="Прямая соединительная линия 177"/>
              <p:cNvCxnSpPr/>
              <p:nvPr/>
            </p:nvCxnSpPr>
            <p:spPr>
              <a:xfrm rot="5400000">
                <a:off x="892943" y="3178967"/>
                <a:ext cx="21431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 rot="5400000">
                <a:off x="785786" y="3500438"/>
                <a:ext cx="428628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320+BRAIN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8929749" cy="59680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2053811" y="71414"/>
              <a:ext cx="5036379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Блок управления </a:t>
              </a:r>
              <a:r>
                <a:rPr lang="en-US" b="1" dirty="0" smtClean="0">
                  <a:solidFill>
                    <a:schemeClr val="bg1"/>
                  </a:solidFill>
                </a:rPr>
                <a:t>BRAIN 574 </a:t>
              </a:r>
              <a:r>
                <a:rPr lang="ru-RU" b="1" dirty="0" smtClean="0">
                  <a:solidFill>
                    <a:schemeClr val="bg1"/>
                  </a:solidFill>
                </a:rPr>
                <a:t>в </a:t>
              </a:r>
              <a:r>
                <a:rPr lang="ru-RU" b="1" dirty="0" err="1" smtClean="0">
                  <a:solidFill>
                    <a:schemeClr val="bg1"/>
                  </a:solidFill>
                </a:rPr>
                <a:t>гермобоксе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a5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3999" y="357166"/>
            <a:ext cx="7965653" cy="6000792"/>
          </a:xfrm>
        </p:spPr>
      </p:pic>
      <p:grpSp>
        <p:nvGrpSpPr>
          <p:cNvPr id="5" name="Группа 4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ЗАГОЛОВОК"/>
            <p:cNvSpPr/>
            <p:nvPr/>
          </p:nvSpPr>
          <p:spPr>
            <a:xfrm>
              <a:off x="2857488" y="71414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Возможности </a:t>
              </a:r>
              <a:r>
                <a:rPr lang="en-US" b="1" dirty="0" smtClean="0">
                  <a:solidFill>
                    <a:schemeClr val="bg1"/>
                  </a:solidFill>
                </a:rPr>
                <a:t>BRAIN 574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8347</TotalTime>
  <Words>1703</Words>
  <Application>Microsoft Office PowerPoint</Application>
  <PresentationFormat>Экран (4:3)</PresentationFormat>
  <Paragraphs>486</Paragraphs>
  <Slides>28</Slides>
  <Notes>21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usr_borisov</cp:lastModifiedBy>
  <cp:revision>950</cp:revision>
  <dcterms:modified xsi:type="dcterms:W3CDTF">2010-07-06T12:17:49Z</dcterms:modified>
</cp:coreProperties>
</file>