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82" r:id="rId2"/>
    <p:sldId id="383" r:id="rId3"/>
    <p:sldId id="385" r:id="rId4"/>
    <p:sldId id="386" r:id="rId5"/>
    <p:sldId id="387" r:id="rId6"/>
    <p:sldId id="392" r:id="rId7"/>
    <p:sldId id="394" r:id="rId8"/>
    <p:sldId id="405" r:id="rId9"/>
    <p:sldId id="404" r:id="rId10"/>
    <p:sldId id="398" r:id="rId11"/>
    <p:sldId id="399" r:id="rId12"/>
    <p:sldId id="400" r:id="rId13"/>
    <p:sldId id="402" r:id="rId14"/>
    <p:sldId id="401" r:id="rId15"/>
  </p:sldIdLst>
  <p:sldSz cx="9144000" cy="6858000" type="screen4x3"/>
  <p:notesSz cx="6743700" cy="97536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F00"/>
    <a:srgbClr val="003E88"/>
    <a:srgbClr val="FF6565"/>
    <a:srgbClr val="FFE0BD"/>
    <a:srgbClr val="FFCC93"/>
    <a:srgbClr val="FFA23B"/>
    <a:srgbClr val="FF8E11"/>
    <a:srgbClr val="E7E8F2"/>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59" autoAdjust="0"/>
    <p:restoredTop sz="95107" autoAdjust="0"/>
  </p:normalViewPr>
  <p:slideViewPr>
    <p:cSldViewPr>
      <p:cViewPr>
        <p:scale>
          <a:sx n="90" d="100"/>
          <a:sy n="90" d="100"/>
        </p:scale>
        <p:origin x="-714" y="-45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92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2270" cy="487681"/>
          </a:xfrm>
          <a:prstGeom prst="rect">
            <a:avLst/>
          </a:prstGeom>
        </p:spPr>
        <p:txBody>
          <a:bodyPr vert="horz" lIns="94262" tIns="47131" rIns="94262" bIns="47131" rtlCol="0"/>
          <a:lstStyle>
            <a:lvl1pPr algn="l">
              <a:defRPr sz="1300"/>
            </a:lvl1pPr>
          </a:lstStyle>
          <a:p>
            <a:endParaRPr lang="ru-RU"/>
          </a:p>
        </p:txBody>
      </p:sp>
      <p:sp>
        <p:nvSpPr>
          <p:cNvPr id="3" name="Дата 2"/>
          <p:cNvSpPr>
            <a:spLocks noGrp="1"/>
          </p:cNvSpPr>
          <p:nvPr>
            <p:ph type="dt" sz="quarter" idx="1"/>
          </p:nvPr>
        </p:nvSpPr>
        <p:spPr>
          <a:xfrm>
            <a:off x="3819870" y="0"/>
            <a:ext cx="2922270" cy="487681"/>
          </a:xfrm>
          <a:prstGeom prst="rect">
            <a:avLst/>
          </a:prstGeom>
        </p:spPr>
        <p:txBody>
          <a:bodyPr vert="horz" lIns="94262" tIns="47131" rIns="94262" bIns="47131" rtlCol="0"/>
          <a:lstStyle>
            <a:lvl1pPr algn="r">
              <a:defRPr sz="1300"/>
            </a:lvl1pPr>
          </a:lstStyle>
          <a:p>
            <a:fld id="{A1B98BA3-E3A7-4F04-856F-4429AB40F9D3}" type="datetimeFigureOut">
              <a:rPr lang="ru-RU" smtClean="0"/>
              <a:pPr/>
              <a:t>07.07.2010</a:t>
            </a:fld>
            <a:endParaRPr lang="ru-RU"/>
          </a:p>
        </p:txBody>
      </p:sp>
      <p:sp>
        <p:nvSpPr>
          <p:cNvPr id="4" name="Нижний колонтитул 3"/>
          <p:cNvSpPr>
            <a:spLocks noGrp="1"/>
          </p:cNvSpPr>
          <p:nvPr>
            <p:ph type="ftr" sz="quarter" idx="2"/>
          </p:nvPr>
        </p:nvSpPr>
        <p:spPr>
          <a:xfrm>
            <a:off x="0" y="9264227"/>
            <a:ext cx="2922270" cy="487681"/>
          </a:xfrm>
          <a:prstGeom prst="rect">
            <a:avLst/>
          </a:prstGeom>
        </p:spPr>
        <p:txBody>
          <a:bodyPr vert="horz" lIns="94262" tIns="47131" rIns="94262" bIns="47131" rtlCol="0" anchor="b"/>
          <a:lstStyle>
            <a:lvl1pPr algn="l">
              <a:defRPr sz="1300"/>
            </a:lvl1pPr>
          </a:lstStyle>
          <a:p>
            <a:endParaRPr lang="ru-RU"/>
          </a:p>
        </p:txBody>
      </p:sp>
      <p:sp>
        <p:nvSpPr>
          <p:cNvPr id="5" name="Номер слайда 4"/>
          <p:cNvSpPr>
            <a:spLocks noGrp="1"/>
          </p:cNvSpPr>
          <p:nvPr>
            <p:ph type="sldNum" sz="quarter" idx="3"/>
          </p:nvPr>
        </p:nvSpPr>
        <p:spPr>
          <a:xfrm>
            <a:off x="3819870" y="9264227"/>
            <a:ext cx="2922270" cy="487681"/>
          </a:xfrm>
          <a:prstGeom prst="rect">
            <a:avLst/>
          </a:prstGeom>
        </p:spPr>
        <p:txBody>
          <a:bodyPr vert="horz" lIns="94262" tIns="47131" rIns="94262" bIns="47131" rtlCol="0" anchor="b"/>
          <a:lstStyle>
            <a:lvl1pPr algn="r">
              <a:defRPr sz="1300"/>
            </a:lvl1pPr>
          </a:lstStyle>
          <a:p>
            <a:fld id="{C2B1428E-81B0-4368-99CA-FDAD2A3ECC80}"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2270" cy="487681"/>
          </a:xfrm>
          <a:prstGeom prst="rect">
            <a:avLst/>
          </a:prstGeom>
        </p:spPr>
        <p:txBody>
          <a:bodyPr vert="horz" lIns="94262" tIns="47131" rIns="94262" bIns="47131" rtlCol="0"/>
          <a:lstStyle>
            <a:lvl1pPr algn="l">
              <a:defRPr sz="1300"/>
            </a:lvl1pPr>
          </a:lstStyle>
          <a:p>
            <a:endParaRPr lang="ru-RU"/>
          </a:p>
        </p:txBody>
      </p:sp>
      <p:sp>
        <p:nvSpPr>
          <p:cNvPr id="3" name="Дата 2"/>
          <p:cNvSpPr>
            <a:spLocks noGrp="1"/>
          </p:cNvSpPr>
          <p:nvPr>
            <p:ph type="dt" idx="1"/>
          </p:nvPr>
        </p:nvSpPr>
        <p:spPr>
          <a:xfrm>
            <a:off x="3819870" y="0"/>
            <a:ext cx="2922270" cy="487681"/>
          </a:xfrm>
          <a:prstGeom prst="rect">
            <a:avLst/>
          </a:prstGeom>
        </p:spPr>
        <p:txBody>
          <a:bodyPr vert="horz" lIns="94262" tIns="47131" rIns="94262" bIns="47131" rtlCol="0"/>
          <a:lstStyle>
            <a:lvl1pPr algn="r">
              <a:defRPr sz="1300"/>
            </a:lvl1pPr>
          </a:lstStyle>
          <a:p>
            <a:fld id="{47C98411-8C27-43B4-BDBD-12F26AC559AE}" type="datetimeFigureOut">
              <a:rPr lang="ru-RU" smtClean="0"/>
              <a:pPr/>
              <a:t>07.07.2010</a:t>
            </a:fld>
            <a:endParaRPr lang="ru-RU"/>
          </a:p>
        </p:txBody>
      </p:sp>
      <p:sp>
        <p:nvSpPr>
          <p:cNvPr id="4" name="Образ слайда 3"/>
          <p:cNvSpPr>
            <a:spLocks noGrp="1" noRot="1" noChangeAspect="1"/>
          </p:cNvSpPr>
          <p:nvPr>
            <p:ph type="sldImg" idx="2"/>
          </p:nvPr>
        </p:nvSpPr>
        <p:spPr>
          <a:xfrm>
            <a:off x="935038" y="733425"/>
            <a:ext cx="4873625" cy="3656013"/>
          </a:xfrm>
          <a:prstGeom prst="rect">
            <a:avLst/>
          </a:prstGeom>
          <a:noFill/>
          <a:ln w="12700">
            <a:solidFill>
              <a:prstClr val="black"/>
            </a:solidFill>
          </a:ln>
        </p:spPr>
        <p:txBody>
          <a:bodyPr vert="horz" lIns="94262" tIns="47131" rIns="94262" bIns="47131" rtlCol="0" anchor="ctr"/>
          <a:lstStyle/>
          <a:p>
            <a:endParaRPr lang="ru-RU"/>
          </a:p>
        </p:txBody>
      </p:sp>
      <p:sp>
        <p:nvSpPr>
          <p:cNvPr id="5" name="Заметки 4"/>
          <p:cNvSpPr>
            <a:spLocks noGrp="1"/>
          </p:cNvSpPr>
          <p:nvPr>
            <p:ph type="body" sz="quarter" idx="3"/>
          </p:nvPr>
        </p:nvSpPr>
        <p:spPr>
          <a:xfrm>
            <a:off x="674370" y="4632960"/>
            <a:ext cx="5394960" cy="4389120"/>
          </a:xfrm>
          <a:prstGeom prst="rect">
            <a:avLst/>
          </a:prstGeom>
        </p:spPr>
        <p:txBody>
          <a:bodyPr vert="horz" lIns="94262" tIns="47131" rIns="94262" bIns="4713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264227"/>
            <a:ext cx="2922270" cy="487681"/>
          </a:xfrm>
          <a:prstGeom prst="rect">
            <a:avLst/>
          </a:prstGeom>
        </p:spPr>
        <p:txBody>
          <a:bodyPr vert="horz" lIns="94262" tIns="47131" rIns="94262" bIns="47131" rtlCol="0" anchor="b"/>
          <a:lstStyle>
            <a:lvl1pPr algn="l">
              <a:defRPr sz="1300"/>
            </a:lvl1pPr>
          </a:lstStyle>
          <a:p>
            <a:endParaRPr lang="ru-RU"/>
          </a:p>
        </p:txBody>
      </p:sp>
      <p:sp>
        <p:nvSpPr>
          <p:cNvPr id="7" name="Номер слайда 6"/>
          <p:cNvSpPr>
            <a:spLocks noGrp="1"/>
          </p:cNvSpPr>
          <p:nvPr>
            <p:ph type="sldNum" sz="quarter" idx="5"/>
          </p:nvPr>
        </p:nvSpPr>
        <p:spPr>
          <a:xfrm>
            <a:off x="3819870" y="9264227"/>
            <a:ext cx="2922270" cy="487681"/>
          </a:xfrm>
          <a:prstGeom prst="rect">
            <a:avLst/>
          </a:prstGeom>
        </p:spPr>
        <p:txBody>
          <a:bodyPr vert="horz" lIns="94262" tIns="47131" rIns="94262" bIns="47131" rtlCol="0" anchor="b"/>
          <a:lstStyle>
            <a:lvl1pPr algn="r">
              <a:defRPr sz="1300"/>
            </a:lvl1pPr>
          </a:lstStyle>
          <a:p>
            <a:fld id="{A1E6BCBA-FC34-48CE-B910-988F40C7537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1E6BCBA-FC34-48CE-B910-988F40C75371}" type="slidenum">
              <a:rPr lang="ru-RU" smtClean="0"/>
              <a:pPr/>
              <a:t>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1E6BCBA-FC34-48CE-B910-988F40C75371}" type="slidenum">
              <a:rPr lang="ru-RU" smtClean="0"/>
              <a:pPr/>
              <a:t>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1E6BCBA-FC34-48CE-B910-988F40C75371}" type="slidenum">
              <a:rPr lang="ru-RU" smtClean="0"/>
              <a:pPr/>
              <a:t>10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1E6BCBA-FC34-48CE-B910-988F40C75371}" type="slidenum">
              <a:rPr lang="ru-RU" smtClean="0"/>
              <a:pPr/>
              <a:t>11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1E6BCBA-FC34-48CE-B910-988F40C75371}" type="slidenum">
              <a:rPr lang="ru-RU" smtClean="0"/>
              <a:pPr/>
              <a:t>12</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1E6BCBA-FC34-48CE-B910-988F40C75371}" type="slidenum">
              <a:rPr lang="ru-RU" smtClean="0"/>
              <a:pPr/>
              <a:t>13</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06A8581-F3DA-49A3-A49F-19632318B0C4}"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07.07.2010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07.07.2010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07.07.2010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07.07.2010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07.07.2010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07.07.2010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07.07.2010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07.07.2010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07.07.2010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07.07.2010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07.07.2010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2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07.07.2010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notesSlide" Target="../notesSlides/notesSlide3.xml"/><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15.jpeg"/><Relationship Id="rId18" Type="http://schemas.openxmlformats.org/officeDocument/2006/relationships/image" Target="../media/image30.jpeg"/><Relationship Id="rId3" Type="http://schemas.openxmlformats.org/officeDocument/2006/relationships/image" Target="../media/image28.jpeg"/><Relationship Id="rId7" Type="http://schemas.openxmlformats.org/officeDocument/2006/relationships/image" Target="../media/image23.jpeg"/><Relationship Id="rId12" Type="http://schemas.openxmlformats.org/officeDocument/2006/relationships/image" Target="../media/image14.jpeg"/><Relationship Id="rId17" Type="http://schemas.openxmlformats.org/officeDocument/2006/relationships/image" Target="../media/image29.jpeg"/><Relationship Id="rId2" Type="http://schemas.openxmlformats.org/officeDocument/2006/relationships/notesSlide" Target="../notesSlides/notesSlide4.xml"/><Relationship Id="rId16" Type="http://schemas.openxmlformats.org/officeDocument/2006/relationships/image" Target="../media/image18.jpeg"/><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17.jpeg"/><Relationship Id="rId10" Type="http://schemas.openxmlformats.org/officeDocument/2006/relationships/image" Target="../media/image26.jpeg"/><Relationship Id="rId19" Type="http://schemas.openxmlformats.org/officeDocument/2006/relationships/image" Target="../media/image31.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15.jpeg"/><Relationship Id="rId18" Type="http://schemas.openxmlformats.org/officeDocument/2006/relationships/image" Target="../media/image30.jpeg"/><Relationship Id="rId3" Type="http://schemas.openxmlformats.org/officeDocument/2006/relationships/image" Target="../media/image32.jpeg"/><Relationship Id="rId7" Type="http://schemas.openxmlformats.org/officeDocument/2006/relationships/image" Target="../media/image23.jpeg"/><Relationship Id="rId12" Type="http://schemas.openxmlformats.org/officeDocument/2006/relationships/image" Target="../media/image14.jpeg"/><Relationship Id="rId17" Type="http://schemas.openxmlformats.org/officeDocument/2006/relationships/image" Target="../media/image29.jpeg"/><Relationship Id="rId2" Type="http://schemas.openxmlformats.org/officeDocument/2006/relationships/notesSlide" Target="../notesSlides/notesSlide5.xml"/><Relationship Id="rId16" Type="http://schemas.openxmlformats.org/officeDocument/2006/relationships/image" Target="../media/image18.jpeg"/><Relationship Id="rId20"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17.jpeg"/><Relationship Id="rId10" Type="http://schemas.openxmlformats.org/officeDocument/2006/relationships/image" Target="../media/image26.jpeg"/><Relationship Id="rId19" Type="http://schemas.openxmlformats.org/officeDocument/2006/relationships/image" Target="../media/image31.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25.jpeg"/><Relationship Id="rId3" Type="http://schemas.openxmlformats.org/officeDocument/2006/relationships/image" Target="../media/image34.png"/><Relationship Id="rId7" Type="http://schemas.openxmlformats.org/officeDocument/2006/relationships/image" Target="../media/image30.jpeg"/><Relationship Id="rId12"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6.jpeg"/><Relationship Id="rId15" Type="http://schemas.openxmlformats.org/officeDocument/2006/relationships/image" Target="../media/image20.jpeg"/><Relationship Id="rId10" Type="http://schemas.openxmlformats.org/officeDocument/2006/relationships/image" Target="../media/image22.jpeg"/><Relationship Id="rId4" Type="http://schemas.openxmlformats.org/officeDocument/2006/relationships/image" Target="../media/image14.jpeg"/><Relationship Id="rId9" Type="http://schemas.openxmlformats.org/officeDocument/2006/relationships/image" Target="../media/image21.jpeg"/><Relationship Id="rId1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1"/>
          <p:cNvGrpSpPr/>
          <p:nvPr/>
        </p:nvGrpSpPr>
        <p:grpSpPr>
          <a:xfrm>
            <a:off x="0" y="0"/>
            <a:ext cx="9144000" cy="5548904"/>
            <a:chOff x="-2157248" y="1"/>
            <a:chExt cx="11301248" cy="6857999"/>
          </a:xfrm>
        </p:grpSpPr>
        <p:pic>
          <p:nvPicPr>
            <p:cNvPr id="1026" name="Picture 2" descr="Z:\Для обмена\Борисов И.В\Новая папка (2)\g-bat.jpg"/>
            <p:cNvPicPr>
              <a:picLocks noChangeAspect="1" noChangeArrowheads="1"/>
            </p:cNvPicPr>
            <p:nvPr/>
          </p:nvPicPr>
          <p:blipFill>
            <a:blip r:embed="rId2" cstate="print"/>
            <a:srcRect/>
            <a:stretch>
              <a:fillRect/>
            </a:stretch>
          </p:blipFill>
          <p:spPr bwMode="auto">
            <a:xfrm>
              <a:off x="3486322" y="1"/>
              <a:ext cx="5657678" cy="6857999"/>
            </a:xfrm>
            <a:prstGeom prst="rect">
              <a:avLst/>
            </a:prstGeom>
            <a:noFill/>
          </p:spPr>
        </p:pic>
        <p:pic>
          <p:nvPicPr>
            <p:cNvPr id="31" name="Picture 2" descr="Z:\Для обмена\Борисов И.В\Новая папка (2)\g-bat.jpg"/>
            <p:cNvPicPr>
              <a:picLocks noChangeAspect="1" noChangeArrowheads="1"/>
            </p:cNvPicPr>
            <p:nvPr/>
          </p:nvPicPr>
          <p:blipFill>
            <a:blip r:embed="rId2" cstate="print"/>
            <a:srcRect/>
            <a:stretch>
              <a:fillRect/>
            </a:stretch>
          </p:blipFill>
          <p:spPr bwMode="auto">
            <a:xfrm flipH="1">
              <a:off x="-2157248" y="1"/>
              <a:ext cx="5657678" cy="6857999"/>
            </a:xfrm>
            <a:prstGeom prst="rect">
              <a:avLst/>
            </a:prstGeom>
            <a:noFill/>
          </p:spPr>
        </p:pic>
      </p:grpSp>
      <p:sp>
        <p:nvSpPr>
          <p:cNvPr id="4" name="Прямоугольник 3"/>
          <p:cNvSpPr/>
          <p:nvPr/>
        </p:nvSpPr>
        <p:spPr>
          <a:xfrm>
            <a:off x="0" y="-24"/>
            <a:ext cx="9144000" cy="6858000"/>
          </a:xfrm>
          <a:prstGeom prst="rect">
            <a:avLst/>
          </a:prstGeom>
          <a:gradFill flip="none" rotWithShape="1">
            <a:gsLst>
              <a:gs pos="26000">
                <a:srgbClr val="EE7F00"/>
              </a:gs>
              <a:gs pos="68000">
                <a:srgbClr val="EE7F00">
                  <a:alpha val="76000"/>
                </a:srgbClr>
              </a:gs>
              <a:gs pos="100000">
                <a:schemeClr val="bg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TextBox 36"/>
          <p:cNvSpPr txBox="1"/>
          <p:nvPr/>
        </p:nvSpPr>
        <p:spPr>
          <a:xfrm>
            <a:off x="178564" y="2367171"/>
            <a:ext cx="8786873" cy="2123658"/>
          </a:xfrm>
          <a:prstGeom prst="rect">
            <a:avLst/>
          </a:prstGeom>
          <a:noFill/>
        </p:spPr>
        <p:txBody>
          <a:bodyPr wrap="square" rtlCol="0">
            <a:spAutoFit/>
          </a:bodyPr>
          <a:lstStyle/>
          <a:p>
            <a:pPr algn="ctr"/>
            <a:r>
              <a:rPr lang="ru-RU" sz="6600" b="1" dirty="0" smtClean="0">
                <a:solidFill>
                  <a:schemeClr val="bg1"/>
                </a:solidFill>
              </a:rPr>
              <a:t>ПРИВОДЫ</a:t>
            </a:r>
          </a:p>
          <a:p>
            <a:pPr algn="ctr"/>
            <a:r>
              <a:rPr lang="ru-RU" sz="6600" b="1" dirty="0" smtClean="0">
                <a:solidFill>
                  <a:schemeClr val="bg1"/>
                </a:solidFill>
              </a:rPr>
              <a:t>РАСПАШНЫХ ВОРОТ</a:t>
            </a:r>
            <a:endParaRPr lang="ru-RU" sz="66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7"/>
          <p:cNvGrpSpPr/>
          <p:nvPr/>
        </p:nvGrpSpPr>
        <p:grpSpPr>
          <a:xfrm>
            <a:off x="0" y="71414"/>
            <a:ext cx="9144000" cy="214314"/>
            <a:chOff x="0" y="71414"/>
            <a:chExt cx="9144000" cy="214314"/>
          </a:xfrm>
        </p:grpSpPr>
        <p:cxnSp>
          <p:nvCxnSpPr>
            <p:cNvPr id="23" name="Прямая соединительная линия 22"/>
            <p:cNvCxnSpPr/>
            <p:nvPr/>
          </p:nvCxnSpPr>
          <p:spPr>
            <a:xfrm>
              <a:off x="0" y="178559"/>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ЗАГОЛОВОК"/>
            <p:cNvSpPr/>
            <p:nvPr/>
          </p:nvSpPr>
          <p:spPr>
            <a:xfrm>
              <a:off x="678629" y="71414"/>
              <a:ext cx="7786742" cy="214314"/>
            </a:xfrm>
            <a:prstGeom prst="roundRect">
              <a:avLst>
                <a:gd name="adj" fmla="val 37650"/>
              </a:avLst>
            </a:prstGeom>
            <a:solidFill>
              <a:srgbClr val="EE7F00"/>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lstStyle/>
            <a:p>
              <a:pPr algn="ctr"/>
              <a:r>
                <a:rPr lang="ru-RU" b="1" dirty="0" smtClean="0">
                  <a:solidFill>
                    <a:schemeClr val="bg1"/>
                  </a:solidFill>
                </a:rPr>
                <a:t>Блок управления </a:t>
              </a:r>
              <a:r>
                <a:rPr lang="en-US" b="1" dirty="0" smtClean="0">
                  <a:solidFill>
                    <a:schemeClr val="bg1"/>
                  </a:solidFill>
                </a:rPr>
                <a:t>BRAIN 574</a:t>
              </a:r>
              <a:r>
                <a:rPr lang="ru-RU" b="1" dirty="0" smtClean="0">
                  <a:solidFill>
                    <a:schemeClr val="bg1"/>
                  </a:solidFill>
                </a:rPr>
                <a:t>. Возможности. Аксессуары</a:t>
              </a:r>
              <a:endParaRPr lang="ru-RU" b="1" dirty="0">
                <a:solidFill>
                  <a:schemeClr val="bg1"/>
                </a:solidFill>
              </a:endParaRPr>
            </a:p>
          </p:txBody>
        </p:sp>
      </p:grpSp>
      <p:sp>
        <p:nvSpPr>
          <p:cNvPr id="53" name="Скругленный прямоугольник 52"/>
          <p:cNvSpPr/>
          <p:nvPr/>
        </p:nvSpPr>
        <p:spPr>
          <a:xfrm>
            <a:off x="285720" y="500042"/>
            <a:ext cx="3071834" cy="2286016"/>
          </a:xfrm>
          <a:prstGeom prst="roundRect">
            <a:avLst/>
          </a:prstGeom>
          <a:blipFill dpi="0" rotWithShape="1">
            <a:blip r:embed="rId3" cstate="print"/>
            <a:srcRect/>
            <a:tile tx="0" ty="0" sx="100000" sy="100000" flip="none" algn="tl"/>
          </a:blipFill>
          <a:ln w="12700">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p:cNvSpPr txBox="1"/>
          <p:nvPr/>
        </p:nvSpPr>
        <p:spPr>
          <a:xfrm>
            <a:off x="285720" y="3067008"/>
            <a:ext cx="3357586" cy="30162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1000" b="1" dirty="0" smtClean="0">
                <a:solidFill>
                  <a:srgbClr val="EE7F00"/>
                </a:solidFill>
              </a:rPr>
              <a:t>Возможности:</a:t>
            </a:r>
          </a:p>
          <a:p>
            <a:pPr>
              <a:buFontTx/>
              <a:buChar char="-"/>
            </a:pPr>
            <a:r>
              <a:rPr lang="ru-RU" sz="1000" dirty="0" smtClean="0">
                <a:solidFill>
                  <a:srgbClr val="003E88"/>
                </a:solidFill>
              </a:rPr>
              <a:t> 2 независимых выхода подключения приводов</a:t>
            </a:r>
          </a:p>
          <a:p>
            <a:pPr>
              <a:buFontTx/>
              <a:buChar char="-"/>
            </a:pPr>
            <a:r>
              <a:rPr lang="ru-RU" sz="1000" dirty="0" smtClean="0">
                <a:solidFill>
                  <a:srgbClr val="003E88"/>
                </a:solidFill>
              </a:rPr>
              <a:t> 2 независимых входа фотоэлементов</a:t>
            </a:r>
          </a:p>
          <a:p>
            <a:pPr>
              <a:buFontTx/>
              <a:buChar char="-"/>
            </a:pPr>
            <a:r>
              <a:rPr lang="ru-RU" sz="1000" dirty="0" smtClean="0">
                <a:solidFill>
                  <a:srgbClr val="003E88"/>
                </a:solidFill>
              </a:rPr>
              <a:t>Открыть А</a:t>
            </a:r>
          </a:p>
          <a:p>
            <a:pPr>
              <a:buFontTx/>
              <a:buChar char="-"/>
            </a:pPr>
            <a:r>
              <a:rPr lang="ru-RU" sz="1000" dirty="0" smtClean="0">
                <a:solidFill>
                  <a:srgbClr val="003E88"/>
                </a:solidFill>
              </a:rPr>
              <a:t>Открыть Б</a:t>
            </a:r>
          </a:p>
          <a:p>
            <a:pPr>
              <a:buFontTx/>
              <a:buChar char="-"/>
            </a:pPr>
            <a:r>
              <a:rPr lang="ru-RU" sz="1000" dirty="0" smtClean="0">
                <a:solidFill>
                  <a:srgbClr val="003E88"/>
                </a:solidFill>
              </a:rPr>
              <a:t> Стоп</a:t>
            </a:r>
          </a:p>
          <a:p>
            <a:pPr>
              <a:buFontTx/>
              <a:buChar char="-"/>
            </a:pPr>
            <a:r>
              <a:rPr lang="ru-RU" sz="1000" dirty="0" smtClean="0">
                <a:solidFill>
                  <a:srgbClr val="003E88"/>
                </a:solidFill>
              </a:rPr>
              <a:t>Индикаторная лампа</a:t>
            </a:r>
          </a:p>
          <a:p>
            <a:pPr>
              <a:buFontTx/>
              <a:buChar char="-"/>
            </a:pPr>
            <a:r>
              <a:rPr lang="ru-RU" sz="1000" dirty="0" smtClean="0">
                <a:solidFill>
                  <a:srgbClr val="003E88"/>
                </a:solidFill>
              </a:rPr>
              <a:t> 24В питания аксессуаров</a:t>
            </a:r>
          </a:p>
          <a:p>
            <a:pPr>
              <a:buFontTx/>
              <a:buChar char="-"/>
            </a:pPr>
            <a:endParaRPr lang="ru-RU" sz="1000" dirty="0" smtClean="0">
              <a:solidFill>
                <a:srgbClr val="003E88"/>
              </a:solidFill>
            </a:endParaRPr>
          </a:p>
          <a:p>
            <a:pPr>
              <a:buFontTx/>
              <a:buChar char="-"/>
            </a:pPr>
            <a:r>
              <a:rPr lang="ru-RU" sz="1000" dirty="0" smtClean="0">
                <a:solidFill>
                  <a:srgbClr val="003E88"/>
                </a:solidFill>
              </a:rPr>
              <a:t> Простое и  полное программирование самообучением</a:t>
            </a:r>
          </a:p>
          <a:p>
            <a:pPr>
              <a:buFontTx/>
              <a:buChar char="-"/>
            </a:pPr>
            <a:r>
              <a:rPr lang="ru-RU" sz="1000" dirty="0" smtClean="0">
                <a:solidFill>
                  <a:srgbClr val="003E88"/>
                </a:solidFill>
              </a:rPr>
              <a:t> Раздельная регулировка усилия каждого привода</a:t>
            </a:r>
          </a:p>
          <a:p>
            <a:pPr>
              <a:buFontTx/>
              <a:buChar char="-"/>
            </a:pPr>
            <a:r>
              <a:rPr lang="ru-RU" sz="1000" dirty="0" smtClean="0">
                <a:solidFill>
                  <a:srgbClr val="003E88"/>
                </a:solidFill>
              </a:rPr>
              <a:t> Замедление в конечных точках</a:t>
            </a:r>
          </a:p>
          <a:p>
            <a:pPr>
              <a:buFontTx/>
              <a:buChar char="-"/>
            </a:pPr>
            <a:r>
              <a:rPr lang="ru-RU" sz="1000" dirty="0" smtClean="0">
                <a:solidFill>
                  <a:srgbClr val="003E88"/>
                </a:solidFill>
              </a:rPr>
              <a:t> Работа с притвором</a:t>
            </a:r>
          </a:p>
          <a:p>
            <a:pPr>
              <a:buFontTx/>
              <a:buChar char="-"/>
            </a:pPr>
            <a:r>
              <a:rPr lang="ru-RU" sz="1000" dirty="0" smtClean="0">
                <a:solidFill>
                  <a:srgbClr val="003E88"/>
                </a:solidFill>
              </a:rPr>
              <a:t> «Калитка «</a:t>
            </a:r>
          </a:p>
          <a:p>
            <a:pPr>
              <a:buFontTx/>
              <a:buChar char="-"/>
            </a:pPr>
            <a:r>
              <a:rPr lang="ru-RU" sz="1000" dirty="0" smtClean="0">
                <a:solidFill>
                  <a:srgbClr val="003E88"/>
                </a:solidFill>
              </a:rPr>
              <a:t> «Парковка»</a:t>
            </a:r>
          </a:p>
          <a:p>
            <a:pPr>
              <a:buFontTx/>
              <a:buChar char="-"/>
            </a:pPr>
            <a:r>
              <a:rPr lang="ru-RU" sz="1000" dirty="0" smtClean="0">
                <a:solidFill>
                  <a:srgbClr val="003E88"/>
                </a:solidFill>
              </a:rPr>
              <a:t> «</a:t>
            </a:r>
            <a:r>
              <a:rPr lang="ru-RU" sz="1000" dirty="0" err="1" smtClean="0">
                <a:solidFill>
                  <a:srgbClr val="003E88"/>
                </a:solidFill>
              </a:rPr>
              <a:t>Автозакрывание</a:t>
            </a:r>
            <a:r>
              <a:rPr lang="ru-RU" sz="1000" dirty="0" smtClean="0">
                <a:solidFill>
                  <a:srgbClr val="003E88"/>
                </a:solidFill>
              </a:rPr>
              <a:t>»</a:t>
            </a:r>
          </a:p>
          <a:p>
            <a:pPr>
              <a:buFontTx/>
              <a:buChar char="-"/>
            </a:pPr>
            <a:r>
              <a:rPr lang="ru-RU" sz="1000" dirty="0" smtClean="0">
                <a:solidFill>
                  <a:srgbClr val="003E88"/>
                </a:solidFill>
              </a:rPr>
              <a:t> Предварительное  включение сигнальной лампы</a:t>
            </a:r>
          </a:p>
          <a:p>
            <a:pPr>
              <a:buFontTx/>
              <a:buChar char="-"/>
            </a:pPr>
            <a:r>
              <a:rPr lang="ru-RU" sz="1000" dirty="0" smtClean="0">
                <a:solidFill>
                  <a:srgbClr val="003E88"/>
                </a:solidFill>
              </a:rPr>
              <a:t>Тест фотоэлементов</a:t>
            </a:r>
          </a:p>
          <a:p>
            <a:pPr>
              <a:buFontTx/>
              <a:buChar char="-"/>
            </a:pPr>
            <a:r>
              <a:rPr lang="ru-RU" sz="1000" dirty="0" smtClean="0">
                <a:solidFill>
                  <a:srgbClr val="003E88"/>
                </a:solidFill>
              </a:rPr>
              <a:t> 7 алгоритмов работы</a:t>
            </a:r>
            <a:endParaRPr lang="ru-RU" sz="1000" dirty="0" smtClean="0">
              <a:solidFill>
                <a:srgbClr val="0070C0"/>
              </a:solidFill>
            </a:endParaRPr>
          </a:p>
        </p:txBody>
      </p:sp>
      <p:grpSp>
        <p:nvGrpSpPr>
          <p:cNvPr id="183" name="Группа 182"/>
          <p:cNvGrpSpPr/>
          <p:nvPr/>
        </p:nvGrpSpPr>
        <p:grpSpPr>
          <a:xfrm>
            <a:off x="3786182" y="738660"/>
            <a:ext cx="5000660" cy="5666432"/>
            <a:chOff x="3786182" y="738660"/>
            <a:chExt cx="5000660" cy="5666432"/>
          </a:xfrm>
        </p:grpSpPr>
        <p:grpSp>
          <p:nvGrpSpPr>
            <p:cNvPr id="3" name="Группа 85"/>
            <p:cNvGrpSpPr/>
            <p:nvPr/>
          </p:nvGrpSpPr>
          <p:grpSpPr>
            <a:xfrm>
              <a:off x="4143372" y="4667750"/>
              <a:ext cx="1607354" cy="547200"/>
              <a:chOff x="428596" y="3571876"/>
              <a:chExt cx="2449302" cy="833829"/>
            </a:xfrm>
          </p:grpSpPr>
          <p:sp>
            <p:nvSpPr>
              <p:cNvPr id="25" name="Овал 24"/>
              <p:cNvSpPr/>
              <p:nvPr/>
            </p:nvSpPr>
            <p:spPr>
              <a:xfrm>
                <a:off x="428596" y="3571876"/>
                <a:ext cx="833829" cy="833829"/>
              </a:xfrm>
              <a:prstGeom prst="ellipse">
                <a:avLst/>
              </a:prstGeom>
              <a:blipFill>
                <a:blip r:embed="rId4"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p:cNvSpPr txBox="1"/>
              <p:nvPr/>
            </p:nvSpPr>
            <p:spPr>
              <a:xfrm>
                <a:off x="1285850" y="3659693"/>
                <a:ext cx="1592048" cy="609692"/>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RMG 2</a:t>
                </a:r>
                <a:endParaRPr lang="ru-RU" sz="1000" b="1" dirty="0" smtClean="0">
                  <a:solidFill>
                    <a:srgbClr val="EE7F00"/>
                  </a:solidFill>
                </a:endParaRPr>
              </a:p>
              <a:p>
                <a:r>
                  <a:rPr lang="ru-RU" sz="1000" dirty="0" smtClean="0">
                    <a:solidFill>
                      <a:srgbClr val="003E88"/>
                    </a:solidFill>
                  </a:rPr>
                  <a:t>Детектор</a:t>
                </a:r>
                <a:r>
                  <a:rPr lang="en-US" sz="1000" dirty="0" smtClean="0">
                    <a:solidFill>
                      <a:srgbClr val="003E88"/>
                    </a:solidFill>
                  </a:rPr>
                  <a:t> </a:t>
                </a:r>
                <a:r>
                  <a:rPr lang="ru-RU" sz="1000" dirty="0" smtClean="0">
                    <a:solidFill>
                      <a:srgbClr val="003E88"/>
                    </a:solidFill>
                  </a:rPr>
                  <a:t>петли</a:t>
                </a:r>
                <a:endParaRPr lang="ru-RU" sz="1000" dirty="0" smtClean="0">
                  <a:solidFill>
                    <a:srgbClr val="0070C0"/>
                  </a:solidFill>
                </a:endParaRPr>
              </a:p>
            </p:txBody>
          </p:sp>
        </p:grpSp>
        <p:cxnSp>
          <p:nvCxnSpPr>
            <p:cNvPr id="60" name="Прямая соединительная линия 59"/>
            <p:cNvCxnSpPr/>
            <p:nvPr/>
          </p:nvCxnSpPr>
          <p:spPr>
            <a:xfrm>
              <a:off x="3786182" y="4429132"/>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a:off x="3786182" y="5572140"/>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nvGrpSpPr>
            <p:cNvPr id="81" name="Группа 55"/>
            <p:cNvGrpSpPr/>
            <p:nvPr/>
          </p:nvGrpSpPr>
          <p:grpSpPr>
            <a:xfrm>
              <a:off x="4167674" y="1857364"/>
              <a:ext cx="1547334" cy="2333150"/>
              <a:chOff x="691515" y="714356"/>
              <a:chExt cx="1547334" cy="2333150"/>
            </a:xfrm>
          </p:grpSpPr>
          <p:grpSp>
            <p:nvGrpSpPr>
              <p:cNvPr id="82" name="Группа 84"/>
              <p:cNvGrpSpPr/>
              <p:nvPr/>
            </p:nvGrpSpPr>
            <p:grpSpPr>
              <a:xfrm>
                <a:off x="691515" y="2500306"/>
                <a:ext cx="1547334" cy="547200"/>
                <a:chOff x="37159" y="2571011"/>
                <a:chExt cx="2320999" cy="820801"/>
              </a:xfrm>
            </p:grpSpPr>
            <p:sp>
              <p:nvSpPr>
                <p:cNvPr id="91" name="Овал 90"/>
                <p:cNvSpPr/>
                <p:nvPr/>
              </p:nvSpPr>
              <p:spPr>
                <a:xfrm>
                  <a:off x="37159" y="2571011"/>
                  <a:ext cx="820799" cy="820801"/>
                </a:xfrm>
                <a:prstGeom prst="ellipse">
                  <a:avLst/>
                </a:prstGeom>
                <a:blipFill>
                  <a:blip r:embed="rId5"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TextBox 91"/>
                <p:cNvSpPr txBox="1"/>
                <p:nvPr/>
              </p:nvSpPr>
              <p:spPr>
                <a:xfrm>
                  <a:off x="858008" y="2681329"/>
                  <a:ext cx="1500150" cy="600166"/>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ORION</a:t>
                  </a:r>
                  <a:endParaRPr lang="ru-RU" sz="1000" b="1" dirty="0" smtClean="0">
                    <a:solidFill>
                      <a:srgbClr val="EE7F00"/>
                    </a:solidFill>
                  </a:endParaRPr>
                </a:p>
                <a:p>
                  <a:r>
                    <a:rPr lang="ru-RU" sz="1000" dirty="0" smtClean="0">
                      <a:solidFill>
                        <a:srgbClr val="003E88"/>
                      </a:solidFill>
                    </a:rPr>
                    <a:t>фотоэлементы</a:t>
                  </a:r>
                  <a:endParaRPr lang="ru-RU" sz="1000" dirty="0" smtClean="0">
                    <a:solidFill>
                      <a:srgbClr val="0070C0"/>
                    </a:solidFill>
                  </a:endParaRPr>
                </a:p>
              </p:txBody>
            </p:sp>
          </p:grpSp>
          <p:grpSp>
            <p:nvGrpSpPr>
              <p:cNvPr id="84" name="Группа 58"/>
              <p:cNvGrpSpPr/>
              <p:nvPr/>
            </p:nvGrpSpPr>
            <p:grpSpPr>
              <a:xfrm>
                <a:off x="691515" y="714356"/>
                <a:ext cx="1547333" cy="1475894"/>
                <a:chOff x="548639" y="571480"/>
                <a:chExt cx="1547333" cy="1475894"/>
              </a:xfrm>
            </p:grpSpPr>
            <p:grpSp>
              <p:nvGrpSpPr>
                <p:cNvPr id="85" name="Группа 83"/>
                <p:cNvGrpSpPr/>
                <p:nvPr/>
              </p:nvGrpSpPr>
              <p:grpSpPr>
                <a:xfrm>
                  <a:off x="548639" y="1500174"/>
                  <a:ext cx="1547333" cy="547200"/>
                  <a:chOff x="-22833" y="2500306"/>
                  <a:chExt cx="1547333" cy="547200"/>
                </a:xfrm>
              </p:grpSpPr>
              <p:sp>
                <p:nvSpPr>
                  <p:cNvPr id="89" name="Овал 88"/>
                  <p:cNvSpPr/>
                  <p:nvPr/>
                </p:nvSpPr>
                <p:spPr>
                  <a:xfrm>
                    <a:off x="-22833" y="2500306"/>
                    <a:ext cx="547200" cy="547200"/>
                  </a:xfrm>
                  <a:prstGeom prst="ellipse">
                    <a:avLst/>
                  </a:prstGeom>
                  <a:blipFill>
                    <a:blip r:embed="rId6"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TextBox 89"/>
                  <p:cNvSpPr txBox="1"/>
                  <p:nvPr/>
                </p:nvSpPr>
                <p:spPr>
                  <a:xfrm>
                    <a:off x="524368" y="2573851"/>
                    <a:ext cx="1000132"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VEGA</a:t>
                    </a:r>
                    <a:endParaRPr lang="ru-RU" sz="1000" b="1" dirty="0" smtClean="0">
                      <a:solidFill>
                        <a:srgbClr val="EE7F00"/>
                      </a:solidFill>
                    </a:endParaRPr>
                  </a:p>
                  <a:p>
                    <a:r>
                      <a:rPr lang="ru-RU" sz="1000" dirty="0" smtClean="0">
                        <a:solidFill>
                          <a:srgbClr val="003E88"/>
                        </a:solidFill>
                      </a:rPr>
                      <a:t>фотоэлементы</a:t>
                    </a:r>
                    <a:endParaRPr lang="ru-RU" sz="1000" dirty="0" smtClean="0">
                      <a:solidFill>
                        <a:srgbClr val="0070C0"/>
                      </a:solidFill>
                    </a:endParaRPr>
                  </a:p>
                </p:txBody>
              </p:sp>
            </p:grpSp>
            <p:grpSp>
              <p:nvGrpSpPr>
                <p:cNvPr id="86" name="Группа 82"/>
                <p:cNvGrpSpPr/>
                <p:nvPr/>
              </p:nvGrpSpPr>
              <p:grpSpPr>
                <a:xfrm>
                  <a:off x="548639" y="571480"/>
                  <a:ext cx="1547333" cy="547200"/>
                  <a:chOff x="-606511" y="618634"/>
                  <a:chExt cx="1547333" cy="547200"/>
                </a:xfrm>
              </p:grpSpPr>
              <p:sp>
                <p:nvSpPr>
                  <p:cNvPr id="87" name="Овал 86"/>
                  <p:cNvSpPr/>
                  <p:nvPr/>
                </p:nvSpPr>
                <p:spPr>
                  <a:xfrm>
                    <a:off x="-606511" y="618634"/>
                    <a:ext cx="547200" cy="547200"/>
                  </a:xfrm>
                  <a:prstGeom prst="ellipse">
                    <a:avLst/>
                  </a:prstGeom>
                  <a:blipFill>
                    <a:blip r:embed="rId7"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TextBox 87"/>
                  <p:cNvSpPr txBox="1"/>
                  <p:nvPr/>
                </p:nvSpPr>
                <p:spPr>
                  <a:xfrm>
                    <a:off x="-59310" y="692179"/>
                    <a:ext cx="1000132"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VISION</a:t>
                    </a:r>
                    <a:endParaRPr lang="ru-RU" sz="1000" b="1" dirty="0" smtClean="0">
                      <a:solidFill>
                        <a:srgbClr val="EE7F00"/>
                      </a:solidFill>
                    </a:endParaRPr>
                  </a:p>
                  <a:p>
                    <a:r>
                      <a:rPr lang="ru-RU" sz="1000" dirty="0" smtClean="0">
                        <a:solidFill>
                          <a:srgbClr val="003E88"/>
                        </a:solidFill>
                      </a:rPr>
                      <a:t>фотоэлементы</a:t>
                    </a:r>
                    <a:endParaRPr lang="ru-RU" sz="1000" dirty="0" smtClean="0">
                      <a:solidFill>
                        <a:srgbClr val="0070C0"/>
                      </a:solidFill>
                    </a:endParaRPr>
                  </a:p>
                </p:txBody>
              </p:sp>
            </p:grpSp>
          </p:grpSp>
        </p:grpSp>
        <p:grpSp>
          <p:nvGrpSpPr>
            <p:cNvPr id="96" name="Группа 95"/>
            <p:cNvGrpSpPr/>
            <p:nvPr/>
          </p:nvGrpSpPr>
          <p:grpSpPr>
            <a:xfrm>
              <a:off x="4143372" y="5857892"/>
              <a:ext cx="1785950" cy="547200"/>
              <a:chOff x="4786314" y="3571876"/>
              <a:chExt cx="1785950" cy="547200"/>
            </a:xfrm>
          </p:grpSpPr>
          <p:sp>
            <p:nvSpPr>
              <p:cNvPr id="98" name="Овал 97"/>
              <p:cNvSpPr/>
              <p:nvPr/>
            </p:nvSpPr>
            <p:spPr>
              <a:xfrm>
                <a:off x="4786314" y="3571876"/>
                <a:ext cx="547200" cy="547200"/>
              </a:xfrm>
              <a:prstGeom prst="ellipse">
                <a:avLst/>
              </a:prstGeom>
              <a:blipFill>
                <a:blip r:embed="rId8"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p:cNvSpPr txBox="1"/>
              <p:nvPr/>
            </p:nvSpPr>
            <p:spPr>
              <a:xfrm>
                <a:off x="5357818" y="3645421"/>
                <a:ext cx="1214446"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GUARD</a:t>
                </a:r>
                <a:endParaRPr lang="ru-RU" sz="1000" b="1" dirty="0" smtClean="0">
                  <a:solidFill>
                    <a:srgbClr val="EE7F00"/>
                  </a:solidFill>
                </a:endParaRPr>
              </a:p>
              <a:p>
                <a:r>
                  <a:rPr lang="ru-RU" sz="1000" dirty="0" smtClean="0">
                    <a:solidFill>
                      <a:srgbClr val="003E88"/>
                    </a:solidFill>
                  </a:rPr>
                  <a:t>лампа сигнальная</a:t>
                </a:r>
                <a:endParaRPr lang="ru-RU" sz="1000" dirty="0" smtClean="0">
                  <a:solidFill>
                    <a:srgbClr val="0070C0"/>
                  </a:solidFill>
                </a:endParaRPr>
              </a:p>
            </p:txBody>
          </p:sp>
        </p:grpSp>
        <p:sp>
          <p:nvSpPr>
            <p:cNvPr id="147" name="TextBox 146"/>
            <p:cNvSpPr txBox="1"/>
            <p:nvPr/>
          </p:nvSpPr>
          <p:spPr>
            <a:xfrm>
              <a:off x="4714875" y="814312"/>
              <a:ext cx="1000132"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JA 320</a:t>
              </a:r>
              <a:endParaRPr lang="ru-RU" sz="1000" b="1" dirty="0" smtClean="0">
                <a:solidFill>
                  <a:srgbClr val="EE7F00"/>
                </a:solidFill>
              </a:endParaRPr>
            </a:p>
            <a:p>
              <a:r>
                <a:rPr lang="ru-RU" sz="1000" dirty="0" err="1" smtClean="0">
                  <a:solidFill>
                    <a:srgbClr val="003E88"/>
                  </a:solidFill>
                </a:rPr>
                <a:t>гермобокс</a:t>
              </a:r>
              <a:endParaRPr lang="ru-RU" sz="1000" dirty="0" smtClean="0">
                <a:solidFill>
                  <a:srgbClr val="003E88"/>
                </a:solidFill>
              </a:endParaRPr>
            </a:p>
          </p:txBody>
        </p:sp>
        <p:sp>
          <p:nvSpPr>
            <p:cNvPr id="148" name="Скругленный прямоугольник 147"/>
            <p:cNvSpPr/>
            <p:nvPr/>
          </p:nvSpPr>
          <p:spPr>
            <a:xfrm>
              <a:off x="4143372" y="738660"/>
              <a:ext cx="547200" cy="547200"/>
            </a:xfrm>
            <a:prstGeom prst="roundRect">
              <a:avLst/>
            </a:prstGeom>
            <a:blipFill>
              <a:blip r:embed="rId9" cstate="print"/>
              <a:stretch>
                <a:fillRect/>
              </a:stretch>
            </a:blipFill>
            <a:ln w="25400">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9" name="Прямая соединительная линия 148"/>
            <p:cNvCxnSpPr/>
            <p:nvPr/>
          </p:nvCxnSpPr>
          <p:spPr>
            <a:xfrm>
              <a:off x="3786182" y="1571612"/>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nvGrpSpPr>
            <p:cNvPr id="150" name="Группа 149"/>
            <p:cNvGrpSpPr/>
            <p:nvPr/>
          </p:nvGrpSpPr>
          <p:grpSpPr>
            <a:xfrm>
              <a:off x="6357950" y="857232"/>
              <a:ext cx="2428892" cy="5500726"/>
              <a:chOff x="5857885" y="857232"/>
              <a:chExt cx="2428892" cy="5500726"/>
            </a:xfrm>
          </p:grpSpPr>
          <p:grpSp>
            <p:nvGrpSpPr>
              <p:cNvPr id="151" name="Группа 83"/>
              <p:cNvGrpSpPr/>
              <p:nvPr/>
            </p:nvGrpSpPr>
            <p:grpSpPr>
              <a:xfrm>
                <a:off x="6286512" y="5810758"/>
                <a:ext cx="1928826" cy="547200"/>
                <a:chOff x="3714742" y="6000742"/>
                <a:chExt cx="3086122" cy="875520"/>
              </a:xfrm>
            </p:grpSpPr>
            <p:sp>
              <p:nvSpPr>
                <p:cNvPr id="181" name="Овал 180"/>
                <p:cNvSpPr/>
                <p:nvPr/>
              </p:nvSpPr>
              <p:spPr>
                <a:xfrm>
                  <a:off x="3714742" y="6000742"/>
                  <a:ext cx="875520" cy="875520"/>
                </a:xfrm>
                <a:prstGeom prst="ellipse">
                  <a:avLst/>
                </a:prstGeom>
                <a:blipFill>
                  <a:blip r:embed="rId10"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2" name="TextBox 181"/>
                <p:cNvSpPr txBox="1"/>
                <p:nvPr/>
              </p:nvSpPr>
              <p:spPr>
                <a:xfrm>
                  <a:off x="4572000" y="6130374"/>
                  <a:ext cx="2228864" cy="640176"/>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QUICK</a:t>
                  </a:r>
                  <a:endParaRPr lang="ru-RU" sz="1000" b="1" dirty="0" smtClean="0">
                    <a:solidFill>
                      <a:srgbClr val="EE7F00"/>
                    </a:solidFill>
                  </a:endParaRPr>
                </a:p>
                <a:p>
                  <a:r>
                    <a:rPr lang="ru-RU" sz="1000" dirty="0" smtClean="0">
                      <a:solidFill>
                        <a:srgbClr val="003E88"/>
                      </a:solidFill>
                    </a:rPr>
                    <a:t>Панель с ключом</a:t>
                  </a:r>
                  <a:endParaRPr lang="ru-RU" sz="1000" dirty="0" smtClean="0">
                    <a:solidFill>
                      <a:srgbClr val="0070C0"/>
                    </a:solidFill>
                  </a:endParaRPr>
                </a:p>
              </p:txBody>
            </p:sp>
          </p:grpSp>
          <p:cxnSp>
            <p:nvCxnSpPr>
              <p:cNvPr id="152" name="Прямая соединительная линия 151"/>
              <p:cNvCxnSpPr/>
              <p:nvPr/>
            </p:nvCxnSpPr>
            <p:spPr>
              <a:xfrm>
                <a:off x="5857885" y="5572140"/>
                <a:ext cx="2357454"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nvGrpSpPr>
              <p:cNvPr id="153" name="Группа 81"/>
              <p:cNvGrpSpPr/>
              <p:nvPr/>
            </p:nvGrpSpPr>
            <p:grpSpPr>
              <a:xfrm>
                <a:off x="6273133" y="857232"/>
                <a:ext cx="2013642" cy="2357453"/>
                <a:chOff x="3836714" y="803654"/>
                <a:chExt cx="3146313" cy="3683524"/>
              </a:xfrm>
            </p:grpSpPr>
            <p:grpSp>
              <p:nvGrpSpPr>
                <p:cNvPr id="165" name="Группа 101"/>
                <p:cNvGrpSpPr/>
                <p:nvPr/>
              </p:nvGrpSpPr>
              <p:grpSpPr>
                <a:xfrm>
                  <a:off x="3836716" y="803654"/>
                  <a:ext cx="2811447" cy="855001"/>
                  <a:chOff x="4479658" y="-611835"/>
                  <a:chExt cx="2811447" cy="855001"/>
                </a:xfrm>
              </p:grpSpPr>
              <p:grpSp>
                <p:nvGrpSpPr>
                  <p:cNvPr id="177" name="Группа 44"/>
                  <p:cNvGrpSpPr/>
                  <p:nvPr/>
                </p:nvGrpSpPr>
                <p:grpSpPr>
                  <a:xfrm>
                    <a:off x="4479658" y="-611835"/>
                    <a:ext cx="1806852" cy="855001"/>
                    <a:chOff x="-378126" y="-754711"/>
                    <a:chExt cx="1806852" cy="855001"/>
                  </a:xfrm>
                </p:grpSpPr>
                <p:sp>
                  <p:nvSpPr>
                    <p:cNvPr id="179" name="Овал 178"/>
                    <p:cNvSpPr/>
                    <p:nvPr/>
                  </p:nvSpPr>
                  <p:spPr>
                    <a:xfrm>
                      <a:off x="-378126" y="-754711"/>
                      <a:ext cx="855000" cy="855001"/>
                    </a:xfrm>
                    <a:prstGeom prst="ellipse">
                      <a:avLst/>
                    </a:prstGeom>
                    <a:blipFill>
                      <a:blip r:embed="rId11"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0" name="Овал 179"/>
                    <p:cNvSpPr/>
                    <p:nvPr/>
                  </p:nvSpPr>
                  <p:spPr>
                    <a:xfrm>
                      <a:off x="573726" y="-754711"/>
                      <a:ext cx="855000" cy="855001"/>
                    </a:xfrm>
                    <a:prstGeom prst="ellipse">
                      <a:avLst/>
                    </a:prstGeom>
                    <a:blipFill>
                      <a:blip r:embed="rId12"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8" name="TextBox 177"/>
                  <p:cNvSpPr txBox="1"/>
                  <p:nvPr/>
                </p:nvSpPr>
                <p:spPr>
                  <a:xfrm>
                    <a:off x="6290975" y="-496921"/>
                    <a:ext cx="1000130" cy="625173"/>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AMIGO</a:t>
                    </a:r>
                    <a:endParaRPr lang="ru-RU" sz="1000" b="1" dirty="0" smtClean="0">
                      <a:solidFill>
                        <a:srgbClr val="EE7F00"/>
                      </a:solidFill>
                    </a:endParaRPr>
                  </a:p>
                  <a:p>
                    <a:r>
                      <a:rPr lang="ru-RU" sz="1000" dirty="0" smtClean="0">
                        <a:solidFill>
                          <a:srgbClr val="003E88"/>
                        </a:solidFill>
                      </a:rPr>
                      <a:t>брелоки</a:t>
                    </a:r>
                    <a:endParaRPr lang="ru-RU" sz="1000" dirty="0" smtClean="0">
                      <a:solidFill>
                        <a:srgbClr val="0070C0"/>
                      </a:solidFill>
                    </a:endParaRPr>
                  </a:p>
                </p:txBody>
              </p:sp>
            </p:grpSp>
            <p:grpSp>
              <p:nvGrpSpPr>
                <p:cNvPr id="166" name="Группа 100"/>
                <p:cNvGrpSpPr/>
                <p:nvPr/>
              </p:nvGrpSpPr>
              <p:grpSpPr>
                <a:xfrm>
                  <a:off x="3836717" y="1755155"/>
                  <a:ext cx="3092702" cy="855348"/>
                  <a:chOff x="1160358" y="1260399"/>
                  <a:chExt cx="3092702" cy="855348"/>
                </a:xfrm>
              </p:grpSpPr>
              <p:grpSp>
                <p:nvGrpSpPr>
                  <p:cNvPr id="173" name="Группа 51"/>
                  <p:cNvGrpSpPr/>
                  <p:nvPr/>
                </p:nvGrpSpPr>
                <p:grpSpPr>
                  <a:xfrm>
                    <a:off x="1160358" y="1260399"/>
                    <a:ext cx="1828097" cy="855348"/>
                    <a:chOff x="-3197360" y="3628285"/>
                    <a:chExt cx="1828097" cy="855348"/>
                  </a:xfrm>
                </p:grpSpPr>
                <p:sp>
                  <p:nvSpPr>
                    <p:cNvPr id="175" name="Овал 174"/>
                    <p:cNvSpPr/>
                    <p:nvPr/>
                  </p:nvSpPr>
                  <p:spPr>
                    <a:xfrm rot="20760000">
                      <a:off x="-3197360" y="3628633"/>
                      <a:ext cx="854998" cy="855000"/>
                    </a:xfrm>
                    <a:prstGeom prst="ellipse">
                      <a:avLst/>
                    </a:prstGeom>
                    <a:blipFill>
                      <a:blip r:embed="rId13"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6" name="Овал 175"/>
                    <p:cNvSpPr/>
                    <p:nvPr/>
                  </p:nvSpPr>
                  <p:spPr>
                    <a:xfrm rot="836143" flipH="1">
                      <a:off x="-2224264" y="3628285"/>
                      <a:ext cx="855001" cy="855003"/>
                    </a:xfrm>
                    <a:prstGeom prst="ellipse">
                      <a:avLst/>
                    </a:prstGeom>
                    <a:blipFill>
                      <a:blip r:embed="rId13"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4" name="TextBox 173"/>
                  <p:cNvSpPr txBox="1"/>
                  <p:nvPr/>
                </p:nvSpPr>
                <p:spPr>
                  <a:xfrm>
                    <a:off x="2967208" y="1375313"/>
                    <a:ext cx="1285852" cy="625173"/>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AMIGOLD</a:t>
                    </a:r>
                    <a:endParaRPr lang="ru-RU" sz="1000" b="1" dirty="0" smtClean="0">
                      <a:solidFill>
                        <a:srgbClr val="EE7F00"/>
                      </a:solidFill>
                    </a:endParaRPr>
                  </a:p>
                  <a:p>
                    <a:r>
                      <a:rPr lang="ru-RU" sz="1000" dirty="0" smtClean="0">
                        <a:solidFill>
                          <a:srgbClr val="003E88"/>
                        </a:solidFill>
                      </a:rPr>
                      <a:t>брелоки</a:t>
                    </a:r>
                    <a:endParaRPr lang="ru-RU" sz="1000" dirty="0" smtClean="0">
                      <a:solidFill>
                        <a:srgbClr val="0070C0"/>
                      </a:solidFill>
                    </a:endParaRPr>
                  </a:p>
                </p:txBody>
              </p:sp>
            </p:grpSp>
            <p:grpSp>
              <p:nvGrpSpPr>
                <p:cNvPr id="167" name="Группа 25"/>
                <p:cNvGrpSpPr/>
                <p:nvPr/>
              </p:nvGrpSpPr>
              <p:grpSpPr>
                <a:xfrm>
                  <a:off x="3836716" y="2701227"/>
                  <a:ext cx="3146311" cy="865622"/>
                  <a:chOff x="2901722" y="4005027"/>
                  <a:chExt cx="3146311" cy="865622"/>
                </a:xfrm>
              </p:grpSpPr>
              <p:sp>
                <p:nvSpPr>
                  <p:cNvPr id="171" name="Овал 170"/>
                  <p:cNvSpPr/>
                  <p:nvPr/>
                </p:nvSpPr>
                <p:spPr>
                  <a:xfrm>
                    <a:off x="2901722" y="4010338"/>
                    <a:ext cx="854999" cy="855000"/>
                  </a:xfrm>
                  <a:prstGeom prst="ellipse">
                    <a:avLst/>
                  </a:prstGeom>
                  <a:blipFill>
                    <a:blip r:embed="rId14"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TextBox 171"/>
                  <p:cNvSpPr txBox="1"/>
                  <p:nvPr/>
                </p:nvSpPr>
                <p:spPr>
                  <a:xfrm>
                    <a:off x="3815599" y="4005027"/>
                    <a:ext cx="2232434" cy="865622"/>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JA 335</a:t>
                    </a:r>
                    <a:endParaRPr lang="ru-RU" sz="1000" b="1" dirty="0" smtClean="0">
                      <a:solidFill>
                        <a:srgbClr val="EE7F00"/>
                      </a:solidFill>
                    </a:endParaRPr>
                  </a:p>
                  <a:p>
                    <a:r>
                      <a:rPr lang="ru-RU" sz="1000" b="1" dirty="0" smtClean="0">
                        <a:solidFill>
                          <a:srgbClr val="EE7F00"/>
                        </a:solidFill>
                      </a:rPr>
                      <a:t>6100075</a:t>
                    </a:r>
                  </a:p>
                  <a:p>
                    <a:r>
                      <a:rPr lang="ru-RU" sz="1000" dirty="0" smtClean="0">
                        <a:solidFill>
                          <a:srgbClr val="003E88"/>
                        </a:solidFill>
                      </a:rPr>
                      <a:t>радиоканал  </a:t>
                    </a:r>
                    <a:r>
                      <a:rPr lang="en-US" sz="1000" dirty="0" smtClean="0">
                        <a:solidFill>
                          <a:srgbClr val="003E88"/>
                        </a:solidFill>
                      </a:rPr>
                      <a:t>Amigo</a:t>
                    </a:r>
                    <a:endParaRPr lang="ru-RU" sz="1000" dirty="0" smtClean="0">
                      <a:solidFill>
                        <a:srgbClr val="0070C0"/>
                      </a:solidFill>
                    </a:endParaRPr>
                  </a:p>
                </p:txBody>
              </p:sp>
            </p:grpSp>
            <p:grpSp>
              <p:nvGrpSpPr>
                <p:cNvPr id="168" name="Группа 107"/>
                <p:cNvGrpSpPr/>
                <p:nvPr/>
              </p:nvGrpSpPr>
              <p:grpSpPr>
                <a:xfrm>
                  <a:off x="3836714" y="3632177"/>
                  <a:ext cx="3123986" cy="855001"/>
                  <a:chOff x="2836582" y="2645316"/>
                  <a:chExt cx="3123986" cy="855001"/>
                </a:xfrm>
              </p:grpSpPr>
              <p:sp>
                <p:nvSpPr>
                  <p:cNvPr id="169" name="Овал 168"/>
                  <p:cNvSpPr/>
                  <p:nvPr/>
                </p:nvSpPr>
                <p:spPr>
                  <a:xfrm>
                    <a:off x="2836582" y="2645316"/>
                    <a:ext cx="854999" cy="855001"/>
                  </a:xfrm>
                  <a:prstGeom prst="ellipse">
                    <a:avLst/>
                  </a:prstGeom>
                  <a:blipFill>
                    <a:blip r:embed="rId15"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0" name="TextBox 169"/>
                  <p:cNvSpPr txBox="1"/>
                  <p:nvPr/>
                </p:nvSpPr>
                <p:spPr>
                  <a:xfrm>
                    <a:off x="3750459" y="2760230"/>
                    <a:ext cx="2210109" cy="625173"/>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JA 337</a:t>
                    </a:r>
                    <a:endParaRPr lang="ru-RU" sz="1000" b="1" dirty="0" smtClean="0">
                      <a:solidFill>
                        <a:srgbClr val="EE7F00"/>
                      </a:solidFill>
                    </a:endParaRPr>
                  </a:p>
                  <a:p>
                    <a:r>
                      <a:rPr lang="ru-RU" sz="1000" dirty="0" smtClean="0">
                        <a:solidFill>
                          <a:srgbClr val="003E88"/>
                        </a:solidFill>
                      </a:rPr>
                      <a:t>антенна </a:t>
                    </a:r>
                    <a:r>
                      <a:rPr lang="en-US" sz="1000" dirty="0" smtClean="0">
                        <a:solidFill>
                          <a:srgbClr val="003E88"/>
                        </a:solidFill>
                      </a:rPr>
                      <a:t>Amigo</a:t>
                    </a:r>
                    <a:endParaRPr lang="ru-RU" sz="1000" dirty="0" smtClean="0">
                      <a:solidFill>
                        <a:srgbClr val="0070C0"/>
                      </a:solidFill>
                    </a:endParaRPr>
                  </a:p>
                </p:txBody>
              </p:sp>
            </p:grpSp>
          </p:grpSp>
          <p:grpSp>
            <p:nvGrpSpPr>
              <p:cNvPr id="154" name="Группа 79"/>
              <p:cNvGrpSpPr/>
              <p:nvPr/>
            </p:nvGrpSpPr>
            <p:grpSpPr>
              <a:xfrm>
                <a:off x="6286512" y="3643314"/>
                <a:ext cx="1857388" cy="1761646"/>
                <a:chOff x="6806989" y="3745370"/>
                <a:chExt cx="2918752" cy="2768301"/>
              </a:xfrm>
            </p:grpSpPr>
            <p:grpSp>
              <p:nvGrpSpPr>
                <p:cNvPr id="156" name="Группа 112"/>
                <p:cNvGrpSpPr/>
                <p:nvPr/>
              </p:nvGrpSpPr>
              <p:grpSpPr>
                <a:xfrm>
                  <a:off x="6806989" y="3745370"/>
                  <a:ext cx="2347252" cy="859886"/>
                  <a:chOff x="6164047" y="4853498"/>
                  <a:chExt cx="2347252" cy="859886"/>
                </a:xfrm>
              </p:grpSpPr>
              <p:sp>
                <p:nvSpPr>
                  <p:cNvPr id="163" name="Овал 162"/>
                  <p:cNvSpPr/>
                  <p:nvPr/>
                </p:nvSpPr>
                <p:spPr>
                  <a:xfrm>
                    <a:off x="6164047" y="4853498"/>
                    <a:ext cx="859886" cy="859886"/>
                  </a:xfrm>
                  <a:prstGeom prst="ellipse">
                    <a:avLst/>
                  </a:prstGeom>
                  <a:blipFill>
                    <a:blip r:embed="rId16"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4" name="TextBox 163"/>
                  <p:cNvSpPr txBox="1"/>
                  <p:nvPr/>
                </p:nvSpPr>
                <p:spPr>
                  <a:xfrm>
                    <a:off x="7082539" y="4965756"/>
                    <a:ext cx="1428760" cy="628744"/>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BRAVO</a:t>
                    </a:r>
                    <a:endParaRPr lang="ru-RU" sz="1000" b="1" dirty="0" smtClean="0">
                      <a:solidFill>
                        <a:srgbClr val="EE7F00"/>
                      </a:solidFill>
                    </a:endParaRPr>
                  </a:p>
                  <a:p>
                    <a:r>
                      <a:rPr lang="ru-RU" sz="1000" dirty="0" smtClean="0">
                        <a:solidFill>
                          <a:srgbClr val="003E88"/>
                        </a:solidFill>
                      </a:rPr>
                      <a:t>брелоки</a:t>
                    </a:r>
                    <a:endParaRPr lang="ru-RU" sz="1000" dirty="0" smtClean="0">
                      <a:solidFill>
                        <a:srgbClr val="0070C0"/>
                      </a:solidFill>
                    </a:endParaRPr>
                  </a:p>
                </p:txBody>
              </p:sp>
            </p:grpSp>
            <p:grpSp>
              <p:nvGrpSpPr>
                <p:cNvPr id="157" name="Группа 25"/>
                <p:cNvGrpSpPr/>
                <p:nvPr/>
              </p:nvGrpSpPr>
              <p:grpSpPr>
                <a:xfrm>
                  <a:off x="6806991" y="4696452"/>
                  <a:ext cx="2918750" cy="859886"/>
                  <a:chOff x="5273265" y="3590338"/>
                  <a:chExt cx="2918750" cy="859886"/>
                </a:xfrm>
              </p:grpSpPr>
              <p:sp>
                <p:nvSpPr>
                  <p:cNvPr id="161" name="Овал 160"/>
                  <p:cNvSpPr/>
                  <p:nvPr/>
                </p:nvSpPr>
                <p:spPr>
                  <a:xfrm>
                    <a:off x="5273265" y="3590338"/>
                    <a:ext cx="859886" cy="859886"/>
                  </a:xfrm>
                  <a:prstGeom prst="ellipse">
                    <a:avLst/>
                  </a:prstGeom>
                  <a:blipFill>
                    <a:blip r:embed="rId17"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TextBox 161"/>
                  <p:cNvSpPr txBox="1"/>
                  <p:nvPr/>
                </p:nvSpPr>
                <p:spPr>
                  <a:xfrm>
                    <a:off x="6191755" y="3702598"/>
                    <a:ext cx="2000260" cy="628744"/>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1000" b="1" dirty="0" smtClean="0">
                        <a:solidFill>
                          <a:srgbClr val="EE7F00"/>
                        </a:solidFill>
                      </a:rPr>
                      <a:t>6100099</a:t>
                    </a:r>
                  </a:p>
                  <a:p>
                    <a:r>
                      <a:rPr lang="ru-RU" sz="1000" dirty="0" smtClean="0">
                        <a:solidFill>
                          <a:srgbClr val="003E88"/>
                        </a:solidFill>
                      </a:rPr>
                      <a:t>радиоканал </a:t>
                    </a:r>
                    <a:r>
                      <a:rPr lang="en-US" sz="1000" dirty="0" smtClean="0">
                        <a:solidFill>
                          <a:srgbClr val="003E88"/>
                        </a:solidFill>
                      </a:rPr>
                      <a:t>Bravo</a:t>
                    </a:r>
                    <a:endParaRPr lang="ru-RU" sz="1000" dirty="0" smtClean="0">
                      <a:solidFill>
                        <a:srgbClr val="0070C0"/>
                      </a:solidFill>
                    </a:endParaRPr>
                  </a:p>
                </p:txBody>
              </p:sp>
            </p:grpSp>
            <p:grpSp>
              <p:nvGrpSpPr>
                <p:cNvPr id="158" name="Группа 119"/>
                <p:cNvGrpSpPr/>
                <p:nvPr/>
              </p:nvGrpSpPr>
              <p:grpSpPr>
                <a:xfrm>
                  <a:off x="6806991" y="5653785"/>
                  <a:ext cx="2571768" cy="859886"/>
                  <a:chOff x="5735773" y="4185493"/>
                  <a:chExt cx="2571768" cy="859886"/>
                </a:xfrm>
              </p:grpSpPr>
              <p:sp>
                <p:nvSpPr>
                  <p:cNvPr id="159" name="Овал 158"/>
                  <p:cNvSpPr/>
                  <p:nvPr/>
                </p:nvSpPr>
                <p:spPr>
                  <a:xfrm>
                    <a:off x="5735773" y="4185493"/>
                    <a:ext cx="859885" cy="859886"/>
                  </a:xfrm>
                  <a:prstGeom prst="ellipse">
                    <a:avLst/>
                  </a:prstGeom>
                  <a:blipFill>
                    <a:blip r:embed="rId15"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TextBox 159"/>
                  <p:cNvSpPr txBox="1"/>
                  <p:nvPr/>
                </p:nvSpPr>
                <p:spPr>
                  <a:xfrm>
                    <a:off x="6654262" y="4297753"/>
                    <a:ext cx="1653279" cy="628744"/>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6100012</a:t>
                    </a:r>
                    <a:endParaRPr lang="ru-RU" sz="1000" b="1" dirty="0" smtClean="0">
                      <a:solidFill>
                        <a:srgbClr val="EE7F00"/>
                      </a:solidFill>
                    </a:endParaRPr>
                  </a:p>
                  <a:p>
                    <a:r>
                      <a:rPr lang="ru-RU" sz="1000" dirty="0" smtClean="0">
                        <a:solidFill>
                          <a:srgbClr val="003E88"/>
                        </a:solidFill>
                      </a:rPr>
                      <a:t>антенна </a:t>
                    </a:r>
                    <a:r>
                      <a:rPr lang="en-US" sz="1000" dirty="0" smtClean="0">
                        <a:solidFill>
                          <a:srgbClr val="003E88"/>
                        </a:solidFill>
                      </a:rPr>
                      <a:t>Bravo</a:t>
                    </a:r>
                    <a:endParaRPr lang="ru-RU" sz="1000" dirty="0" smtClean="0">
                      <a:solidFill>
                        <a:srgbClr val="0070C0"/>
                      </a:solidFill>
                    </a:endParaRPr>
                  </a:p>
                </p:txBody>
              </p:sp>
            </p:grpSp>
          </p:grpSp>
          <p:cxnSp>
            <p:nvCxnSpPr>
              <p:cNvPr id="155" name="Прямая соединительная линия 154"/>
              <p:cNvCxnSpPr/>
              <p:nvPr/>
            </p:nvCxnSpPr>
            <p:spPr>
              <a:xfrm>
                <a:off x="5857885" y="3429000"/>
                <a:ext cx="2357454"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7"/>
          <p:cNvGrpSpPr/>
          <p:nvPr/>
        </p:nvGrpSpPr>
        <p:grpSpPr>
          <a:xfrm>
            <a:off x="0" y="71414"/>
            <a:ext cx="9144000" cy="214314"/>
            <a:chOff x="0" y="71414"/>
            <a:chExt cx="9144000" cy="214314"/>
          </a:xfrm>
        </p:grpSpPr>
        <p:cxnSp>
          <p:nvCxnSpPr>
            <p:cNvPr id="23" name="Прямая соединительная линия 22"/>
            <p:cNvCxnSpPr/>
            <p:nvPr/>
          </p:nvCxnSpPr>
          <p:spPr>
            <a:xfrm>
              <a:off x="0" y="178559"/>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ЗАГОЛОВОК"/>
            <p:cNvSpPr/>
            <p:nvPr/>
          </p:nvSpPr>
          <p:spPr>
            <a:xfrm>
              <a:off x="678629" y="71414"/>
              <a:ext cx="7786742" cy="214314"/>
            </a:xfrm>
            <a:prstGeom prst="roundRect">
              <a:avLst>
                <a:gd name="adj" fmla="val 37650"/>
              </a:avLst>
            </a:prstGeom>
            <a:solidFill>
              <a:srgbClr val="EE7F00"/>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lstStyle/>
            <a:p>
              <a:pPr algn="ctr"/>
              <a:r>
                <a:rPr lang="ru-RU" b="1" dirty="0" smtClean="0">
                  <a:solidFill>
                    <a:schemeClr val="bg1"/>
                  </a:solidFill>
                </a:rPr>
                <a:t>Блок управления </a:t>
              </a:r>
              <a:r>
                <a:rPr lang="en-US" b="1" dirty="0" smtClean="0">
                  <a:solidFill>
                    <a:schemeClr val="bg1"/>
                  </a:solidFill>
                </a:rPr>
                <a:t>BRAIN 5</a:t>
              </a:r>
              <a:r>
                <a:rPr lang="ru-RU" b="1" dirty="0" smtClean="0">
                  <a:solidFill>
                    <a:schemeClr val="bg1"/>
                  </a:solidFill>
                </a:rPr>
                <a:t>92. Возможности. Аксессуары</a:t>
              </a:r>
              <a:endParaRPr lang="ru-RU" b="1" dirty="0">
                <a:solidFill>
                  <a:schemeClr val="bg1"/>
                </a:solidFill>
              </a:endParaRPr>
            </a:p>
          </p:txBody>
        </p:sp>
      </p:grpSp>
      <p:sp>
        <p:nvSpPr>
          <p:cNvPr id="53" name="Скругленный прямоугольник 52"/>
          <p:cNvSpPr/>
          <p:nvPr/>
        </p:nvSpPr>
        <p:spPr>
          <a:xfrm>
            <a:off x="285720" y="428604"/>
            <a:ext cx="3071834" cy="2286016"/>
          </a:xfrm>
          <a:prstGeom prst="roundRect">
            <a:avLst/>
          </a:prstGeom>
          <a:blipFill dpi="0" rotWithShape="1">
            <a:blip r:embed="rId3" cstate="print"/>
            <a:srcRect/>
            <a:tile tx="0" ty="0" sx="100000" sy="100000" flip="none" algn="tl"/>
          </a:blipFill>
          <a:ln w="12700">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p:cNvSpPr txBox="1"/>
          <p:nvPr/>
        </p:nvSpPr>
        <p:spPr>
          <a:xfrm>
            <a:off x="285720" y="2786058"/>
            <a:ext cx="3357586" cy="3631763"/>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1000" b="1" dirty="0" smtClean="0">
                <a:solidFill>
                  <a:srgbClr val="EE7F00"/>
                </a:solidFill>
              </a:rPr>
              <a:t>Возможности:</a:t>
            </a:r>
          </a:p>
          <a:p>
            <a:pPr>
              <a:buFontTx/>
              <a:buChar char="-"/>
            </a:pPr>
            <a:r>
              <a:rPr lang="ru-RU" sz="1000" dirty="0" smtClean="0">
                <a:solidFill>
                  <a:srgbClr val="003E88"/>
                </a:solidFill>
              </a:rPr>
              <a:t> 2 независимых выхода подключения приводов</a:t>
            </a:r>
          </a:p>
          <a:p>
            <a:pPr>
              <a:buFontTx/>
              <a:buChar char="-"/>
            </a:pPr>
            <a:r>
              <a:rPr lang="ru-RU" sz="1000" dirty="0" smtClean="0">
                <a:solidFill>
                  <a:srgbClr val="003E88"/>
                </a:solidFill>
              </a:rPr>
              <a:t> 2 независимых входа фотоэлементов</a:t>
            </a:r>
          </a:p>
          <a:p>
            <a:pPr>
              <a:buFontTx/>
              <a:buChar char="-"/>
            </a:pPr>
            <a:r>
              <a:rPr lang="ru-RU" sz="1000" dirty="0" smtClean="0">
                <a:solidFill>
                  <a:srgbClr val="003E88"/>
                </a:solidFill>
              </a:rPr>
              <a:t>Открыть А</a:t>
            </a:r>
          </a:p>
          <a:p>
            <a:pPr>
              <a:buFontTx/>
              <a:buChar char="-"/>
            </a:pPr>
            <a:r>
              <a:rPr lang="ru-RU" sz="1000" dirty="0" smtClean="0">
                <a:solidFill>
                  <a:srgbClr val="003E88"/>
                </a:solidFill>
              </a:rPr>
              <a:t>Открыть Б</a:t>
            </a:r>
          </a:p>
          <a:p>
            <a:pPr>
              <a:buFontTx/>
              <a:buChar char="-"/>
            </a:pPr>
            <a:r>
              <a:rPr lang="ru-RU" sz="1000" dirty="0" smtClean="0">
                <a:solidFill>
                  <a:srgbClr val="003E88"/>
                </a:solidFill>
              </a:rPr>
              <a:t> Стоп</a:t>
            </a:r>
          </a:p>
          <a:p>
            <a:pPr>
              <a:buFontTx/>
              <a:buChar char="-"/>
            </a:pPr>
            <a:r>
              <a:rPr lang="ru-RU" sz="1000" dirty="0" smtClean="0">
                <a:solidFill>
                  <a:srgbClr val="003E88"/>
                </a:solidFill>
              </a:rPr>
              <a:t>Индикаторная лампа</a:t>
            </a:r>
          </a:p>
          <a:p>
            <a:pPr>
              <a:buFontTx/>
              <a:buChar char="-"/>
            </a:pPr>
            <a:r>
              <a:rPr lang="ru-RU" sz="1000" dirty="0" smtClean="0">
                <a:solidFill>
                  <a:srgbClr val="003E88"/>
                </a:solidFill>
              </a:rPr>
              <a:t> 24В питания аксессуаров</a:t>
            </a:r>
          </a:p>
          <a:p>
            <a:pPr>
              <a:buFontTx/>
              <a:buChar char="-"/>
            </a:pPr>
            <a:r>
              <a:rPr lang="ru-RU" sz="1000" b="1" dirty="0" smtClean="0">
                <a:solidFill>
                  <a:srgbClr val="003E88"/>
                </a:solidFill>
              </a:rPr>
              <a:t> 4 входа концевых выключателей  </a:t>
            </a:r>
            <a:endParaRPr lang="en-US" sz="1000" b="1" dirty="0" smtClean="0">
              <a:solidFill>
                <a:srgbClr val="003E88"/>
              </a:solidFill>
            </a:endParaRPr>
          </a:p>
          <a:p>
            <a:pPr>
              <a:buFontTx/>
              <a:buChar char="-"/>
            </a:pPr>
            <a:r>
              <a:rPr lang="ru-RU" sz="1000" b="1" dirty="0" smtClean="0">
                <a:solidFill>
                  <a:srgbClr val="003E88"/>
                </a:solidFill>
              </a:rPr>
              <a:t> вход управления </a:t>
            </a:r>
            <a:r>
              <a:rPr lang="ru-RU" sz="1000" b="1" dirty="0" err="1" smtClean="0">
                <a:solidFill>
                  <a:srgbClr val="003E88"/>
                </a:solidFill>
              </a:rPr>
              <a:t>электрозамком</a:t>
            </a:r>
            <a:endParaRPr lang="ru-RU" sz="1000" b="1" dirty="0" smtClean="0">
              <a:solidFill>
                <a:srgbClr val="003E88"/>
              </a:solidFill>
            </a:endParaRPr>
          </a:p>
          <a:p>
            <a:pPr>
              <a:buFontTx/>
              <a:buChar char="-"/>
            </a:pPr>
            <a:endParaRPr lang="ru-RU" sz="1000" dirty="0" smtClean="0">
              <a:solidFill>
                <a:srgbClr val="003E88"/>
              </a:solidFill>
            </a:endParaRPr>
          </a:p>
          <a:p>
            <a:pPr>
              <a:buFontTx/>
              <a:buChar char="-"/>
            </a:pPr>
            <a:r>
              <a:rPr lang="ru-RU" sz="1000" dirty="0" smtClean="0">
                <a:solidFill>
                  <a:srgbClr val="003E88"/>
                </a:solidFill>
              </a:rPr>
              <a:t> Простое и  полное программирование самообучением</a:t>
            </a:r>
          </a:p>
          <a:p>
            <a:pPr>
              <a:buFontTx/>
              <a:buChar char="-"/>
            </a:pPr>
            <a:r>
              <a:rPr lang="ru-RU" sz="1000" dirty="0" smtClean="0">
                <a:solidFill>
                  <a:srgbClr val="003E88"/>
                </a:solidFill>
              </a:rPr>
              <a:t> Раздельная регулировка усилия каждого привода</a:t>
            </a:r>
          </a:p>
          <a:p>
            <a:pPr>
              <a:buFontTx/>
              <a:buChar char="-"/>
            </a:pPr>
            <a:r>
              <a:rPr lang="ru-RU" sz="1000" dirty="0" smtClean="0">
                <a:solidFill>
                  <a:srgbClr val="003E88"/>
                </a:solidFill>
              </a:rPr>
              <a:t> Замедление в конечных точках</a:t>
            </a:r>
          </a:p>
          <a:p>
            <a:pPr>
              <a:buFontTx/>
              <a:buChar char="-"/>
            </a:pPr>
            <a:r>
              <a:rPr lang="ru-RU" sz="1000" dirty="0" smtClean="0">
                <a:solidFill>
                  <a:srgbClr val="003E88"/>
                </a:solidFill>
              </a:rPr>
              <a:t> Работа с притвором</a:t>
            </a:r>
          </a:p>
          <a:p>
            <a:pPr>
              <a:buFontTx/>
              <a:buChar char="-"/>
            </a:pPr>
            <a:r>
              <a:rPr lang="ru-RU" sz="1000" dirty="0" smtClean="0">
                <a:solidFill>
                  <a:srgbClr val="003E88"/>
                </a:solidFill>
              </a:rPr>
              <a:t> «Калитка «</a:t>
            </a:r>
          </a:p>
          <a:p>
            <a:pPr>
              <a:buFontTx/>
              <a:buChar char="-"/>
            </a:pPr>
            <a:r>
              <a:rPr lang="ru-RU" sz="1000" dirty="0" smtClean="0">
                <a:solidFill>
                  <a:srgbClr val="003E88"/>
                </a:solidFill>
              </a:rPr>
              <a:t> «Парковка»</a:t>
            </a:r>
          </a:p>
          <a:p>
            <a:pPr>
              <a:buFontTx/>
              <a:buChar char="-"/>
            </a:pPr>
            <a:r>
              <a:rPr lang="ru-RU" sz="1000" dirty="0" smtClean="0">
                <a:solidFill>
                  <a:srgbClr val="003E88"/>
                </a:solidFill>
              </a:rPr>
              <a:t> «</a:t>
            </a:r>
            <a:r>
              <a:rPr lang="ru-RU" sz="1000" dirty="0" err="1" smtClean="0">
                <a:solidFill>
                  <a:srgbClr val="003E88"/>
                </a:solidFill>
              </a:rPr>
              <a:t>Автозакрывание</a:t>
            </a:r>
            <a:r>
              <a:rPr lang="ru-RU" sz="1000" dirty="0" smtClean="0">
                <a:solidFill>
                  <a:srgbClr val="003E88"/>
                </a:solidFill>
              </a:rPr>
              <a:t>»</a:t>
            </a:r>
          </a:p>
          <a:p>
            <a:pPr>
              <a:buFontTx/>
              <a:buChar char="-"/>
            </a:pPr>
            <a:r>
              <a:rPr lang="ru-RU" sz="1000" b="1" dirty="0" smtClean="0">
                <a:solidFill>
                  <a:srgbClr val="003E88"/>
                </a:solidFill>
              </a:rPr>
              <a:t> «Разблокировка ригеля»</a:t>
            </a:r>
          </a:p>
          <a:p>
            <a:pPr>
              <a:buFontTx/>
              <a:buChar char="-"/>
            </a:pPr>
            <a:r>
              <a:rPr lang="ru-RU" sz="1000" b="1" dirty="0" smtClean="0">
                <a:solidFill>
                  <a:srgbClr val="003E88"/>
                </a:solidFill>
              </a:rPr>
              <a:t> «Доводка створок для фиксации ригеля»</a:t>
            </a:r>
          </a:p>
          <a:p>
            <a:pPr>
              <a:buFontTx/>
              <a:buChar char="-"/>
            </a:pPr>
            <a:r>
              <a:rPr lang="ru-RU" sz="1000" dirty="0" smtClean="0">
                <a:solidFill>
                  <a:srgbClr val="003E88"/>
                </a:solidFill>
              </a:rPr>
              <a:t> Предварительное  включение сигнальной лампы</a:t>
            </a:r>
          </a:p>
          <a:p>
            <a:pPr>
              <a:buFontTx/>
              <a:buChar char="-"/>
            </a:pPr>
            <a:r>
              <a:rPr lang="ru-RU" sz="1000" dirty="0" smtClean="0">
                <a:solidFill>
                  <a:srgbClr val="003E88"/>
                </a:solidFill>
              </a:rPr>
              <a:t> Тест фотоэлементов</a:t>
            </a:r>
          </a:p>
          <a:p>
            <a:pPr>
              <a:buFontTx/>
              <a:buChar char="-"/>
            </a:pPr>
            <a:r>
              <a:rPr lang="ru-RU" sz="1000" dirty="0" smtClean="0">
                <a:solidFill>
                  <a:srgbClr val="003E88"/>
                </a:solidFill>
              </a:rPr>
              <a:t> 7 алгоритмов работы</a:t>
            </a:r>
          </a:p>
        </p:txBody>
      </p:sp>
      <p:grpSp>
        <p:nvGrpSpPr>
          <p:cNvPr id="85" name="Группа 84"/>
          <p:cNvGrpSpPr/>
          <p:nvPr/>
        </p:nvGrpSpPr>
        <p:grpSpPr>
          <a:xfrm>
            <a:off x="6500826" y="857232"/>
            <a:ext cx="2428892" cy="5500726"/>
            <a:chOff x="5857885" y="857232"/>
            <a:chExt cx="2428892" cy="5500726"/>
          </a:xfrm>
        </p:grpSpPr>
        <p:grpSp>
          <p:nvGrpSpPr>
            <p:cNvPr id="4" name="Группа 83"/>
            <p:cNvGrpSpPr/>
            <p:nvPr/>
          </p:nvGrpSpPr>
          <p:grpSpPr>
            <a:xfrm>
              <a:off x="6286512" y="5810758"/>
              <a:ext cx="1928826" cy="547200"/>
              <a:chOff x="3714742" y="6000742"/>
              <a:chExt cx="3086122" cy="875520"/>
            </a:xfrm>
          </p:grpSpPr>
          <p:sp>
            <p:nvSpPr>
              <p:cNvPr id="35" name="Овал 34"/>
              <p:cNvSpPr/>
              <p:nvPr/>
            </p:nvSpPr>
            <p:spPr>
              <a:xfrm>
                <a:off x="3714742" y="6000742"/>
                <a:ext cx="875520" cy="875520"/>
              </a:xfrm>
              <a:prstGeom prst="ellipse">
                <a:avLst/>
              </a:prstGeom>
              <a:blipFill>
                <a:blip r:embed="rId4"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TextBox 82"/>
              <p:cNvSpPr txBox="1"/>
              <p:nvPr/>
            </p:nvSpPr>
            <p:spPr>
              <a:xfrm>
                <a:off x="4572000" y="6130374"/>
                <a:ext cx="2228864" cy="640176"/>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QUICK</a:t>
                </a:r>
                <a:endParaRPr lang="ru-RU" sz="1000" b="1" dirty="0" smtClean="0">
                  <a:solidFill>
                    <a:srgbClr val="EE7F00"/>
                  </a:solidFill>
                </a:endParaRPr>
              </a:p>
              <a:p>
                <a:r>
                  <a:rPr lang="ru-RU" sz="1000" dirty="0" smtClean="0">
                    <a:solidFill>
                      <a:srgbClr val="003E88"/>
                    </a:solidFill>
                  </a:rPr>
                  <a:t>Панель с ключом</a:t>
                </a:r>
                <a:endParaRPr lang="ru-RU" sz="1000" dirty="0" smtClean="0">
                  <a:solidFill>
                    <a:srgbClr val="0070C0"/>
                  </a:solidFill>
                </a:endParaRPr>
              </a:p>
            </p:txBody>
          </p:sp>
        </p:grpSp>
        <p:cxnSp>
          <p:nvCxnSpPr>
            <p:cNvPr id="59" name="Прямая соединительная линия 58"/>
            <p:cNvCxnSpPr/>
            <p:nvPr/>
          </p:nvCxnSpPr>
          <p:spPr>
            <a:xfrm>
              <a:off x="5857885" y="5572140"/>
              <a:ext cx="2357454"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nvGrpSpPr>
            <p:cNvPr id="11" name="Группа 81"/>
            <p:cNvGrpSpPr/>
            <p:nvPr/>
          </p:nvGrpSpPr>
          <p:grpSpPr>
            <a:xfrm>
              <a:off x="6273134" y="857232"/>
              <a:ext cx="2013643" cy="2357454"/>
              <a:chOff x="3836714" y="803654"/>
              <a:chExt cx="3146313" cy="3683524"/>
            </a:xfrm>
          </p:grpSpPr>
          <p:grpSp>
            <p:nvGrpSpPr>
              <p:cNvPr id="12" name="Группа 101"/>
              <p:cNvGrpSpPr/>
              <p:nvPr/>
            </p:nvGrpSpPr>
            <p:grpSpPr>
              <a:xfrm>
                <a:off x="3836716" y="803654"/>
                <a:ext cx="2811447" cy="855001"/>
                <a:chOff x="4479658" y="-611835"/>
                <a:chExt cx="2811447" cy="855001"/>
              </a:xfrm>
            </p:grpSpPr>
            <p:grpSp>
              <p:nvGrpSpPr>
                <p:cNvPr id="13" name="Группа 44"/>
                <p:cNvGrpSpPr/>
                <p:nvPr/>
              </p:nvGrpSpPr>
              <p:grpSpPr>
                <a:xfrm>
                  <a:off x="4479658" y="-611835"/>
                  <a:ext cx="1806852" cy="855001"/>
                  <a:chOff x="-378126" y="-754711"/>
                  <a:chExt cx="1806852" cy="855001"/>
                </a:xfrm>
              </p:grpSpPr>
              <p:sp>
                <p:nvSpPr>
                  <p:cNvPr id="134" name="Овал 133"/>
                  <p:cNvSpPr/>
                  <p:nvPr/>
                </p:nvSpPr>
                <p:spPr>
                  <a:xfrm>
                    <a:off x="-378126" y="-754711"/>
                    <a:ext cx="855000" cy="855001"/>
                  </a:xfrm>
                  <a:prstGeom prst="ellipse">
                    <a:avLst/>
                  </a:prstGeom>
                  <a:blipFill>
                    <a:blip r:embed="rId5"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p:cNvSpPr/>
                  <p:nvPr/>
                </p:nvSpPr>
                <p:spPr>
                  <a:xfrm>
                    <a:off x="573726" y="-754711"/>
                    <a:ext cx="855000" cy="855001"/>
                  </a:xfrm>
                  <a:prstGeom prst="ellipse">
                    <a:avLst/>
                  </a:prstGeom>
                  <a:blipFill>
                    <a:blip r:embed="rId6"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3" name="TextBox 132"/>
                <p:cNvSpPr txBox="1"/>
                <p:nvPr/>
              </p:nvSpPr>
              <p:spPr>
                <a:xfrm>
                  <a:off x="6290975" y="-496921"/>
                  <a:ext cx="1000130" cy="625173"/>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AMIGO</a:t>
                  </a:r>
                  <a:endParaRPr lang="ru-RU" sz="1000" b="1" dirty="0" smtClean="0">
                    <a:solidFill>
                      <a:srgbClr val="EE7F00"/>
                    </a:solidFill>
                  </a:endParaRPr>
                </a:p>
                <a:p>
                  <a:r>
                    <a:rPr lang="ru-RU" sz="1000" dirty="0" smtClean="0">
                      <a:solidFill>
                        <a:srgbClr val="003E88"/>
                      </a:solidFill>
                    </a:rPr>
                    <a:t>брелоки</a:t>
                  </a:r>
                  <a:endParaRPr lang="ru-RU" sz="1000" dirty="0" smtClean="0">
                    <a:solidFill>
                      <a:srgbClr val="0070C0"/>
                    </a:solidFill>
                  </a:endParaRPr>
                </a:p>
              </p:txBody>
            </p:sp>
          </p:grpSp>
          <p:grpSp>
            <p:nvGrpSpPr>
              <p:cNvPr id="14" name="Группа 100"/>
              <p:cNvGrpSpPr/>
              <p:nvPr/>
            </p:nvGrpSpPr>
            <p:grpSpPr>
              <a:xfrm>
                <a:off x="3836717" y="1755155"/>
                <a:ext cx="3092702" cy="855348"/>
                <a:chOff x="1160358" y="1260399"/>
                <a:chExt cx="3092702" cy="855348"/>
              </a:xfrm>
            </p:grpSpPr>
            <p:grpSp>
              <p:nvGrpSpPr>
                <p:cNvPr id="15" name="Группа 51"/>
                <p:cNvGrpSpPr/>
                <p:nvPr/>
              </p:nvGrpSpPr>
              <p:grpSpPr>
                <a:xfrm>
                  <a:off x="1160358" y="1260399"/>
                  <a:ext cx="1828097" cy="855348"/>
                  <a:chOff x="-3197360" y="3628285"/>
                  <a:chExt cx="1828097" cy="855348"/>
                </a:xfrm>
              </p:grpSpPr>
              <p:sp>
                <p:nvSpPr>
                  <p:cNvPr id="130" name="Овал 129"/>
                  <p:cNvSpPr/>
                  <p:nvPr/>
                </p:nvSpPr>
                <p:spPr>
                  <a:xfrm rot="20760000">
                    <a:off x="-3197360" y="3628633"/>
                    <a:ext cx="854998" cy="855000"/>
                  </a:xfrm>
                  <a:prstGeom prst="ellipse">
                    <a:avLst/>
                  </a:prstGeom>
                  <a:blipFill>
                    <a:blip r:embed="rId7"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rot="836143" flipH="1">
                    <a:off x="-2224264" y="3628285"/>
                    <a:ext cx="855001" cy="855003"/>
                  </a:xfrm>
                  <a:prstGeom prst="ellipse">
                    <a:avLst/>
                  </a:prstGeom>
                  <a:blipFill>
                    <a:blip r:embed="rId7"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29" name="TextBox 128"/>
                <p:cNvSpPr txBox="1"/>
                <p:nvPr/>
              </p:nvSpPr>
              <p:spPr>
                <a:xfrm>
                  <a:off x="2967208" y="1375313"/>
                  <a:ext cx="1285852" cy="625173"/>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AMIGOLD</a:t>
                  </a:r>
                  <a:endParaRPr lang="ru-RU" sz="1000" b="1" dirty="0" smtClean="0">
                    <a:solidFill>
                      <a:srgbClr val="EE7F00"/>
                    </a:solidFill>
                  </a:endParaRPr>
                </a:p>
                <a:p>
                  <a:r>
                    <a:rPr lang="ru-RU" sz="1000" dirty="0" smtClean="0">
                      <a:solidFill>
                        <a:srgbClr val="003E88"/>
                      </a:solidFill>
                    </a:rPr>
                    <a:t>брелоки</a:t>
                  </a:r>
                  <a:endParaRPr lang="ru-RU" sz="1000" dirty="0" smtClean="0">
                    <a:solidFill>
                      <a:srgbClr val="0070C0"/>
                    </a:solidFill>
                  </a:endParaRPr>
                </a:p>
              </p:txBody>
            </p:sp>
          </p:grpSp>
          <p:grpSp>
            <p:nvGrpSpPr>
              <p:cNvPr id="16" name="Группа 25"/>
              <p:cNvGrpSpPr/>
              <p:nvPr/>
            </p:nvGrpSpPr>
            <p:grpSpPr>
              <a:xfrm>
                <a:off x="3836716" y="2701227"/>
                <a:ext cx="3146311" cy="865622"/>
                <a:chOff x="2901722" y="4005027"/>
                <a:chExt cx="3146311" cy="865622"/>
              </a:xfrm>
            </p:grpSpPr>
            <p:sp>
              <p:nvSpPr>
                <p:cNvPr id="125" name="Овал 124"/>
                <p:cNvSpPr/>
                <p:nvPr/>
              </p:nvSpPr>
              <p:spPr>
                <a:xfrm>
                  <a:off x="2901722" y="4010338"/>
                  <a:ext cx="854999" cy="855000"/>
                </a:xfrm>
                <a:prstGeom prst="ellipse">
                  <a:avLst/>
                </a:prstGeom>
                <a:blipFill>
                  <a:blip r:embed="rId8"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 name="TextBox 126"/>
                <p:cNvSpPr txBox="1"/>
                <p:nvPr/>
              </p:nvSpPr>
              <p:spPr>
                <a:xfrm>
                  <a:off x="3815599" y="4005027"/>
                  <a:ext cx="2232434" cy="865622"/>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JA 335</a:t>
                  </a:r>
                  <a:endParaRPr lang="ru-RU" sz="1000" b="1" dirty="0" smtClean="0">
                    <a:solidFill>
                      <a:srgbClr val="EE7F00"/>
                    </a:solidFill>
                  </a:endParaRPr>
                </a:p>
                <a:p>
                  <a:r>
                    <a:rPr lang="ru-RU" sz="1000" b="1" dirty="0" smtClean="0">
                      <a:solidFill>
                        <a:srgbClr val="EE7F00"/>
                      </a:solidFill>
                    </a:rPr>
                    <a:t>6100075</a:t>
                  </a:r>
                </a:p>
                <a:p>
                  <a:r>
                    <a:rPr lang="ru-RU" sz="1000" dirty="0" smtClean="0">
                      <a:solidFill>
                        <a:srgbClr val="003E88"/>
                      </a:solidFill>
                    </a:rPr>
                    <a:t>радиоканал  </a:t>
                  </a:r>
                  <a:r>
                    <a:rPr lang="en-US" sz="1000" dirty="0" smtClean="0">
                      <a:solidFill>
                        <a:srgbClr val="003E88"/>
                      </a:solidFill>
                    </a:rPr>
                    <a:t>Amigo</a:t>
                  </a:r>
                  <a:endParaRPr lang="ru-RU" sz="1000" dirty="0" smtClean="0">
                    <a:solidFill>
                      <a:srgbClr val="0070C0"/>
                    </a:solidFill>
                  </a:endParaRPr>
                </a:p>
              </p:txBody>
            </p:sp>
          </p:grpSp>
          <p:grpSp>
            <p:nvGrpSpPr>
              <p:cNvPr id="17" name="Группа 107"/>
              <p:cNvGrpSpPr/>
              <p:nvPr/>
            </p:nvGrpSpPr>
            <p:grpSpPr>
              <a:xfrm>
                <a:off x="3836714" y="3632177"/>
                <a:ext cx="3123986" cy="855001"/>
                <a:chOff x="2836582" y="2645316"/>
                <a:chExt cx="3123986" cy="855001"/>
              </a:xfrm>
            </p:grpSpPr>
            <p:sp>
              <p:nvSpPr>
                <p:cNvPr id="121" name="Овал 120"/>
                <p:cNvSpPr/>
                <p:nvPr/>
              </p:nvSpPr>
              <p:spPr>
                <a:xfrm>
                  <a:off x="2836582" y="2645316"/>
                  <a:ext cx="854999" cy="855001"/>
                </a:xfrm>
                <a:prstGeom prst="ellipse">
                  <a:avLst/>
                </a:prstGeom>
                <a:blipFill>
                  <a:blip r:embed="rId9"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TextBox 123"/>
                <p:cNvSpPr txBox="1"/>
                <p:nvPr/>
              </p:nvSpPr>
              <p:spPr>
                <a:xfrm>
                  <a:off x="3750459" y="2760230"/>
                  <a:ext cx="2210109" cy="625173"/>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JA 337</a:t>
                  </a:r>
                  <a:endParaRPr lang="ru-RU" sz="1000" b="1" dirty="0" smtClean="0">
                    <a:solidFill>
                      <a:srgbClr val="EE7F00"/>
                    </a:solidFill>
                  </a:endParaRPr>
                </a:p>
                <a:p>
                  <a:r>
                    <a:rPr lang="ru-RU" sz="1000" dirty="0" smtClean="0">
                      <a:solidFill>
                        <a:srgbClr val="003E88"/>
                      </a:solidFill>
                    </a:rPr>
                    <a:t>антенна </a:t>
                  </a:r>
                  <a:r>
                    <a:rPr lang="en-US" sz="1000" dirty="0" smtClean="0">
                      <a:solidFill>
                        <a:srgbClr val="003E88"/>
                      </a:solidFill>
                    </a:rPr>
                    <a:t>Amigo</a:t>
                  </a:r>
                  <a:endParaRPr lang="ru-RU" sz="1000" dirty="0" smtClean="0">
                    <a:solidFill>
                      <a:srgbClr val="0070C0"/>
                    </a:solidFill>
                  </a:endParaRPr>
                </a:p>
              </p:txBody>
            </p:sp>
          </p:grpSp>
        </p:grpSp>
        <p:grpSp>
          <p:nvGrpSpPr>
            <p:cNvPr id="18" name="Группа 79"/>
            <p:cNvGrpSpPr/>
            <p:nvPr/>
          </p:nvGrpSpPr>
          <p:grpSpPr>
            <a:xfrm>
              <a:off x="6286512" y="3643314"/>
              <a:ext cx="1857388" cy="1761645"/>
              <a:chOff x="6806989" y="3745370"/>
              <a:chExt cx="2918752" cy="2768301"/>
            </a:xfrm>
          </p:grpSpPr>
          <p:grpSp>
            <p:nvGrpSpPr>
              <p:cNvPr id="19" name="Группа 112"/>
              <p:cNvGrpSpPr/>
              <p:nvPr/>
            </p:nvGrpSpPr>
            <p:grpSpPr>
              <a:xfrm>
                <a:off x="6806989" y="3745370"/>
                <a:ext cx="2347252" cy="859886"/>
                <a:chOff x="6164047" y="4853498"/>
                <a:chExt cx="2347252" cy="859886"/>
              </a:xfrm>
            </p:grpSpPr>
            <p:sp>
              <p:nvSpPr>
                <p:cNvPr id="144" name="Овал 143"/>
                <p:cNvSpPr/>
                <p:nvPr/>
              </p:nvSpPr>
              <p:spPr>
                <a:xfrm>
                  <a:off x="6164047" y="4853498"/>
                  <a:ext cx="859886" cy="859886"/>
                </a:xfrm>
                <a:prstGeom prst="ellipse">
                  <a:avLst/>
                </a:prstGeom>
                <a:blipFill>
                  <a:blip r:embed="rId10"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5" name="TextBox 144"/>
                <p:cNvSpPr txBox="1"/>
                <p:nvPr/>
              </p:nvSpPr>
              <p:spPr>
                <a:xfrm>
                  <a:off x="7082539" y="4965756"/>
                  <a:ext cx="1428760" cy="628744"/>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BRAVO</a:t>
                  </a:r>
                  <a:endParaRPr lang="ru-RU" sz="1000" b="1" dirty="0" smtClean="0">
                    <a:solidFill>
                      <a:srgbClr val="EE7F00"/>
                    </a:solidFill>
                  </a:endParaRPr>
                </a:p>
                <a:p>
                  <a:r>
                    <a:rPr lang="ru-RU" sz="1000" dirty="0" smtClean="0">
                      <a:solidFill>
                        <a:srgbClr val="003E88"/>
                      </a:solidFill>
                    </a:rPr>
                    <a:t>брелоки</a:t>
                  </a:r>
                  <a:endParaRPr lang="ru-RU" sz="1000" dirty="0" smtClean="0">
                    <a:solidFill>
                      <a:srgbClr val="0070C0"/>
                    </a:solidFill>
                  </a:endParaRPr>
                </a:p>
              </p:txBody>
            </p:sp>
          </p:grpSp>
          <p:grpSp>
            <p:nvGrpSpPr>
              <p:cNvPr id="20" name="Группа 25"/>
              <p:cNvGrpSpPr/>
              <p:nvPr/>
            </p:nvGrpSpPr>
            <p:grpSpPr>
              <a:xfrm>
                <a:off x="6806991" y="4696452"/>
                <a:ext cx="2918750" cy="859886"/>
                <a:chOff x="5273265" y="3590338"/>
                <a:chExt cx="2918750" cy="859886"/>
              </a:xfrm>
            </p:grpSpPr>
            <p:sp>
              <p:nvSpPr>
                <p:cNvPr id="142" name="Овал 141"/>
                <p:cNvSpPr/>
                <p:nvPr/>
              </p:nvSpPr>
              <p:spPr>
                <a:xfrm>
                  <a:off x="5273265" y="3590338"/>
                  <a:ext cx="859886" cy="859886"/>
                </a:xfrm>
                <a:prstGeom prst="ellipse">
                  <a:avLst/>
                </a:prstGeom>
                <a:blipFill>
                  <a:blip r:embed="rId11"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TextBox 142"/>
                <p:cNvSpPr txBox="1"/>
                <p:nvPr/>
              </p:nvSpPr>
              <p:spPr>
                <a:xfrm>
                  <a:off x="6191755" y="3702598"/>
                  <a:ext cx="2000260" cy="628744"/>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1000" b="1" dirty="0" smtClean="0">
                      <a:solidFill>
                        <a:srgbClr val="EE7F00"/>
                      </a:solidFill>
                    </a:rPr>
                    <a:t>6100099</a:t>
                  </a:r>
                </a:p>
                <a:p>
                  <a:r>
                    <a:rPr lang="ru-RU" sz="1000" dirty="0" smtClean="0">
                      <a:solidFill>
                        <a:srgbClr val="003E88"/>
                      </a:solidFill>
                    </a:rPr>
                    <a:t>радиоканал </a:t>
                  </a:r>
                  <a:r>
                    <a:rPr lang="en-US" sz="1000" dirty="0" smtClean="0">
                      <a:solidFill>
                        <a:srgbClr val="003E88"/>
                      </a:solidFill>
                    </a:rPr>
                    <a:t>Bravo</a:t>
                  </a:r>
                  <a:endParaRPr lang="ru-RU" sz="1000" dirty="0" smtClean="0">
                    <a:solidFill>
                      <a:srgbClr val="0070C0"/>
                    </a:solidFill>
                  </a:endParaRPr>
                </a:p>
              </p:txBody>
            </p:sp>
          </p:grpSp>
          <p:grpSp>
            <p:nvGrpSpPr>
              <p:cNvPr id="21" name="Группа 119"/>
              <p:cNvGrpSpPr/>
              <p:nvPr/>
            </p:nvGrpSpPr>
            <p:grpSpPr>
              <a:xfrm>
                <a:off x="6806991" y="5653785"/>
                <a:ext cx="2571768" cy="859886"/>
                <a:chOff x="5735773" y="4185493"/>
                <a:chExt cx="2571768" cy="859886"/>
              </a:xfrm>
            </p:grpSpPr>
            <p:sp>
              <p:nvSpPr>
                <p:cNvPr id="140" name="Овал 139"/>
                <p:cNvSpPr/>
                <p:nvPr/>
              </p:nvSpPr>
              <p:spPr>
                <a:xfrm>
                  <a:off x="5735773" y="4185493"/>
                  <a:ext cx="859885" cy="859886"/>
                </a:xfrm>
                <a:prstGeom prst="ellipse">
                  <a:avLst/>
                </a:prstGeom>
                <a:blipFill>
                  <a:blip r:embed="rId9"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TextBox 140"/>
                <p:cNvSpPr txBox="1"/>
                <p:nvPr/>
              </p:nvSpPr>
              <p:spPr>
                <a:xfrm>
                  <a:off x="6654262" y="4297753"/>
                  <a:ext cx="1653279" cy="628744"/>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6100012</a:t>
                  </a:r>
                  <a:endParaRPr lang="ru-RU" sz="1000" b="1" dirty="0" smtClean="0">
                    <a:solidFill>
                      <a:srgbClr val="EE7F00"/>
                    </a:solidFill>
                  </a:endParaRPr>
                </a:p>
                <a:p>
                  <a:r>
                    <a:rPr lang="ru-RU" sz="1000" dirty="0" smtClean="0">
                      <a:solidFill>
                        <a:srgbClr val="003E88"/>
                      </a:solidFill>
                    </a:rPr>
                    <a:t>антенна </a:t>
                  </a:r>
                  <a:r>
                    <a:rPr lang="en-US" sz="1000" dirty="0" smtClean="0">
                      <a:solidFill>
                        <a:srgbClr val="003E88"/>
                      </a:solidFill>
                    </a:rPr>
                    <a:t>Bravo</a:t>
                  </a:r>
                  <a:endParaRPr lang="ru-RU" sz="1000" dirty="0" smtClean="0">
                    <a:solidFill>
                      <a:srgbClr val="0070C0"/>
                    </a:solidFill>
                  </a:endParaRPr>
                </a:p>
              </p:txBody>
            </p:sp>
          </p:grpSp>
        </p:grpSp>
        <p:cxnSp>
          <p:nvCxnSpPr>
            <p:cNvPr id="146" name="Прямая соединительная линия 145"/>
            <p:cNvCxnSpPr/>
            <p:nvPr/>
          </p:nvCxnSpPr>
          <p:spPr>
            <a:xfrm>
              <a:off x="5857885" y="3429000"/>
              <a:ext cx="2357454"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grpSp>
        <p:nvGrpSpPr>
          <p:cNvPr id="86" name="Группа 85"/>
          <p:cNvGrpSpPr/>
          <p:nvPr/>
        </p:nvGrpSpPr>
        <p:grpSpPr>
          <a:xfrm>
            <a:off x="4000496" y="571480"/>
            <a:ext cx="2357454" cy="6047926"/>
            <a:chOff x="3786182" y="595784"/>
            <a:chExt cx="2357454" cy="6047926"/>
          </a:xfrm>
        </p:grpSpPr>
        <p:grpSp>
          <p:nvGrpSpPr>
            <p:cNvPr id="3" name="Группа 85"/>
            <p:cNvGrpSpPr/>
            <p:nvPr/>
          </p:nvGrpSpPr>
          <p:grpSpPr>
            <a:xfrm>
              <a:off x="4143372" y="5382130"/>
              <a:ext cx="1607354" cy="547200"/>
              <a:chOff x="428596" y="4442740"/>
              <a:chExt cx="2449302" cy="833829"/>
            </a:xfrm>
          </p:grpSpPr>
          <p:sp>
            <p:nvSpPr>
              <p:cNvPr id="25" name="Овал 24"/>
              <p:cNvSpPr/>
              <p:nvPr/>
            </p:nvSpPr>
            <p:spPr>
              <a:xfrm>
                <a:off x="428596" y="4442740"/>
                <a:ext cx="833829" cy="833829"/>
              </a:xfrm>
              <a:prstGeom prst="ellipse">
                <a:avLst/>
              </a:prstGeom>
              <a:blipFill>
                <a:blip r:embed="rId12"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p:cNvSpPr txBox="1"/>
              <p:nvPr/>
            </p:nvSpPr>
            <p:spPr>
              <a:xfrm>
                <a:off x="1285850" y="4530556"/>
                <a:ext cx="1592048" cy="609692"/>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RMG 2</a:t>
                </a:r>
                <a:endParaRPr lang="ru-RU" sz="1000" b="1" dirty="0" smtClean="0">
                  <a:solidFill>
                    <a:srgbClr val="EE7F00"/>
                  </a:solidFill>
                </a:endParaRPr>
              </a:p>
              <a:p>
                <a:r>
                  <a:rPr lang="ru-RU" sz="1000" dirty="0" smtClean="0">
                    <a:solidFill>
                      <a:srgbClr val="003E88"/>
                    </a:solidFill>
                  </a:rPr>
                  <a:t>Детектор</a:t>
                </a:r>
                <a:r>
                  <a:rPr lang="en-US" sz="1000" dirty="0" smtClean="0">
                    <a:solidFill>
                      <a:srgbClr val="003E88"/>
                    </a:solidFill>
                  </a:rPr>
                  <a:t> </a:t>
                </a:r>
                <a:r>
                  <a:rPr lang="ru-RU" sz="1000" dirty="0" smtClean="0">
                    <a:solidFill>
                      <a:srgbClr val="003E88"/>
                    </a:solidFill>
                  </a:rPr>
                  <a:t>петли</a:t>
                </a:r>
                <a:endParaRPr lang="ru-RU" sz="1000" dirty="0" smtClean="0">
                  <a:solidFill>
                    <a:srgbClr val="0070C0"/>
                  </a:solidFill>
                </a:endParaRPr>
              </a:p>
            </p:txBody>
          </p:sp>
        </p:grpSp>
        <p:cxnSp>
          <p:nvCxnSpPr>
            <p:cNvPr id="60" name="Прямая соединительная линия 59"/>
            <p:cNvCxnSpPr/>
            <p:nvPr/>
          </p:nvCxnSpPr>
          <p:spPr>
            <a:xfrm>
              <a:off x="3786182" y="5286388"/>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a:off x="3786182" y="6000768"/>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nvGrpSpPr>
            <p:cNvPr id="5" name="Группа 55"/>
            <p:cNvGrpSpPr/>
            <p:nvPr/>
          </p:nvGrpSpPr>
          <p:grpSpPr>
            <a:xfrm>
              <a:off x="4167674" y="3357562"/>
              <a:ext cx="1547334" cy="1833084"/>
              <a:chOff x="691515" y="2761754"/>
              <a:chExt cx="1547334" cy="1833084"/>
            </a:xfrm>
          </p:grpSpPr>
          <p:grpSp>
            <p:nvGrpSpPr>
              <p:cNvPr id="6" name="Группа 84"/>
              <p:cNvGrpSpPr/>
              <p:nvPr/>
            </p:nvGrpSpPr>
            <p:grpSpPr>
              <a:xfrm>
                <a:off x="691515" y="4047638"/>
                <a:ext cx="1547334" cy="547200"/>
                <a:chOff x="37159" y="4892009"/>
                <a:chExt cx="2320999" cy="820801"/>
              </a:xfrm>
            </p:grpSpPr>
            <p:sp>
              <p:nvSpPr>
                <p:cNvPr id="91" name="Овал 90"/>
                <p:cNvSpPr/>
                <p:nvPr/>
              </p:nvSpPr>
              <p:spPr>
                <a:xfrm>
                  <a:off x="37159" y="4892009"/>
                  <a:ext cx="820799" cy="820801"/>
                </a:xfrm>
                <a:prstGeom prst="ellipse">
                  <a:avLst/>
                </a:prstGeom>
                <a:blipFill>
                  <a:blip r:embed="rId13"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TextBox 91"/>
                <p:cNvSpPr txBox="1"/>
                <p:nvPr/>
              </p:nvSpPr>
              <p:spPr>
                <a:xfrm>
                  <a:off x="858008" y="5002327"/>
                  <a:ext cx="1500150" cy="600166"/>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ORION</a:t>
                  </a:r>
                  <a:endParaRPr lang="ru-RU" sz="1000" b="1" dirty="0" smtClean="0">
                    <a:solidFill>
                      <a:srgbClr val="EE7F00"/>
                    </a:solidFill>
                  </a:endParaRPr>
                </a:p>
                <a:p>
                  <a:r>
                    <a:rPr lang="ru-RU" sz="1000" dirty="0" smtClean="0">
                      <a:solidFill>
                        <a:srgbClr val="003E88"/>
                      </a:solidFill>
                    </a:rPr>
                    <a:t>фотоэлементы</a:t>
                  </a:r>
                  <a:endParaRPr lang="ru-RU" sz="1000" dirty="0" smtClean="0">
                    <a:solidFill>
                      <a:srgbClr val="0070C0"/>
                    </a:solidFill>
                  </a:endParaRPr>
                </a:p>
              </p:txBody>
            </p:sp>
          </p:grpSp>
          <p:grpSp>
            <p:nvGrpSpPr>
              <p:cNvPr id="7" name="Группа 58"/>
              <p:cNvGrpSpPr/>
              <p:nvPr/>
            </p:nvGrpSpPr>
            <p:grpSpPr>
              <a:xfrm>
                <a:off x="691515" y="2761754"/>
                <a:ext cx="1547333" cy="1190142"/>
                <a:chOff x="548639" y="2618878"/>
                <a:chExt cx="1547333" cy="1190142"/>
              </a:xfrm>
            </p:grpSpPr>
            <p:grpSp>
              <p:nvGrpSpPr>
                <p:cNvPr id="8" name="Группа 83"/>
                <p:cNvGrpSpPr/>
                <p:nvPr/>
              </p:nvGrpSpPr>
              <p:grpSpPr>
                <a:xfrm>
                  <a:off x="548639" y="3261820"/>
                  <a:ext cx="1547333" cy="547200"/>
                  <a:chOff x="-22833" y="4261952"/>
                  <a:chExt cx="1547333" cy="547200"/>
                </a:xfrm>
              </p:grpSpPr>
              <p:sp>
                <p:nvSpPr>
                  <p:cNvPr id="89" name="Овал 88"/>
                  <p:cNvSpPr/>
                  <p:nvPr/>
                </p:nvSpPr>
                <p:spPr>
                  <a:xfrm>
                    <a:off x="-22833" y="4261952"/>
                    <a:ext cx="547200" cy="547200"/>
                  </a:xfrm>
                  <a:prstGeom prst="ellipse">
                    <a:avLst/>
                  </a:prstGeom>
                  <a:blipFill>
                    <a:blip r:embed="rId14"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TextBox 89"/>
                  <p:cNvSpPr txBox="1"/>
                  <p:nvPr/>
                </p:nvSpPr>
                <p:spPr>
                  <a:xfrm>
                    <a:off x="524368" y="4335497"/>
                    <a:ext cx="1000132"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VEGA</a:t>
                    </a:r>
                    <a:endParaRPr lang="ru-RU" sz="1000" b="1" dirty="0" smtClean="0">
                      <a:solidFill>
                        <a:srgbClr val="EE7F00"/>
                      </a:solidFill>
                    </a:endParaRPr>
                  </a:p>
                  <a:p>
                    <a:r>
                      <a:rPr lang="ru-RU" sz="1000" dirty="0" smtClean="0">
                        <a:solidFill>
                          <a:srgbClr val="003E88"/>
                        </a:solidFill>
                      </a:rPr>
                      <a:t>фотоэлементы</a:t>
                    </a:r>
                    <a:endParaRPr lang="ru-RU" sz="1000" dirty="0" smtClean="0">
                      <a:solidFill>
                        <a:srgbClr val="0070C0"/>
                      </a:solidFill>
                    </a:endParaRPr>
                  </a:p>
                </p:txBody>
              </p:sp>
            </p:grpSp>
            <p:grpSp>
              <p:nvGrpSpPr>
                <p:cNvPr id="9" name="Группа 82"/>
                <p:cNvGrpSpPr/>
                <p:nvPr/>
              </p:nvGrpSpPr>
              <p:grpSpPr>
                <a:xfrm>
                  <a:off x="548639" y="2618878"/>
                  <a:ext cx="1547333" cy="547200"/>
                  <a:chOff x="-606511" y="2666032"/>
                  <a:chExt cx="1547333" cy="547200"/>
                </a:xfrm>
              </p:grpSpPr>
              <p:sp>
                <p:nvSpPr>
                  <p:cNvPr id="87" name="Овал 86"/>
                  <p:cNvSpPr/>
                  <p:nvPr/>
                </p:nvSpPr>
                <p:spPr>
                  <a:xfrm>
                    <a:off x="-606511" y="2666032"/>
                    <a:ext cx="547200" cy="547200"/>
                  </a:xfrm>
                  <a:prstGeom prst="ellipse">
                    <a:avLst/>
                  </a:prstGeom>
                  <a:blipFill>
                    <a:blip r:embed="rId15"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TextBox 87"/>
                  <p:cNvSpPr txBox="1"/>
                  <p:nvPr/>
                </p:nvSpPr>
                <p:spPr>
                  <a:xfrm>
                    <a:off x="-59310" y="2739577"/>
                    <a:ext cx="1000132"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VISION</a:t>
                    </a:r>
                    <a:endParaRPr lang="ru-RU" sz="1000" b="1" dirty="0" smtClean="0">
                      <a:solidFill>
                        <a:srgbClr val="EE7F00"/>
                      </a:solidFill>
                    </a:endParaRPr>
                  </a:p>
                  <a:p>
                    <a:r>
                      <a:rPr lang="ru-RU" sz="1000" dirty="0" smtClean="0">
                        <a:solidFill>
                          <a:srgbClr val="003E88"/>
                        </a:solidFill>
                      </a:rPr>
                      <a:t>фотоэлементы</a:t>
                    </a:r>
                    <a:endParaRPr lang="ru-RU" sz="1000" dirty="0" smtClean="0">
                      <a:solidFill>
                        <a:srgbClr val="0070C0"/>
                      </a:solidFill>
                    </a:endParaRPr>
                  </a:p>
                </p:txBody>
              </p:sp>
            </p:grpSp>
          </p:grpSp>
        </p:grpSp>
        <p:grpSp>
          <p:nvGrpSpPr>
            <p:cNvPr id="10" name="Группа 95"/>
            <p:cNvGrpSpPr/>
            <p:nvPr/>
          </p:nvGrpSpPr>
          <p:grpSpPr>
            <a:xfrm>
              <a:off x="4143372" y="6096510"/>
              <a:ext cx="1785950" cy="547200"/>
              <a:chOff x="4786314" y="3810494"/>
              <a:chExt cx="1785950" cy="547200"/>
            </a:xfrm>
          </p:grpSpPr>
          <p:sp>
            <p:nvSpPr>
              <p:cNvPr id="98" name="Овал 97"/>
              <p:cNvSpPr/>
              <p:nvPr/>
            </p:nvSpPr>
            <p:spPr>
              <a:xfrm>
                <a:off x="4786314" y="3810494"/>
                <a:ext cx="547200" cy="547200"/>
              </a:xfrm>
              <a:prstGeom prst="ellipse">
                <a:avLst/>
              </a:prstGeom>
              <a:blipFill>
                <a:blip r:embed="rId16"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p:cNvSpPr txBox="1"/>
              <p:nvPr/>
            </p:nvSpPr>
            <p:spPr>
              <a:xfrm>
                <a:off x="5357818" y="3884039"/>
                <a:ext cx="1214446"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GUARD</a:t>
                </a:r>
                <a:endParaRPr lang="ru-RU" sz="1000" b="1" dirty="0" smtClean="0">
                  <a:solidFill>
                    <a:srgbClr val="EE7F00"/>
                  </a:solidFill>
                </a:endParaRPr>
              </a:p>
              <a:p>
                <a:r>
                  <a:rPr lang="ru-RU" sz="1000" dirty="0" smtClean="0">
                    <a:solidFill>
                      <a:srgbClr val="003E88"/>
                    </a:solidFill>
                  </a:rPr>
                  <a:t>лампа сигнальная</a:t>
                </a:r>
                <a:endParaRPr lang="ru-RU" sz="1000" dirty="0" smtClean="0">
                  <a:solidFill>
                    <a:srgbClr val="0070C0"/>
                  </a:solidFill>
                </a:endParaRPr>
              </a:p>
            </p:txBody>
          </p:sp>
        </p:grpSp>
        <p:cxnSp>
          <p:nvCxnSpPr>
            <p:cNvPr id="58" name="Прямая соединительная линия 57"/>
            <p:cNvCxnSpPr/>
            <p:nvPr/>
          </p:nvCxnSpPr>
          <p:spPr>
            <a:xfrm>
              <a:off x="3786182" y="3286124"/>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nvGrpSpPr>
            <p:cNvPr id="80" name="Группа 79"/>
            <p:cNvGrpSpPr/>
            <p:nvPr/>
          </p:nvGrpSpPr>
          <p:grpSpPr>
            <a:xfrm>
              <a:off x="4143372" y="595784"/>
              <a:ext cx="2000264" cy="2594598"/>
              <a:chOff x="4143372" y="595784"/>
              <a:chExt cx="2000264" cy="2594598"/>
            </a:xfrm>
          </p:grpSpPr>
          <p:sp>
            <p:nvSpPr>
              <p:cNvPr id="71" name="TextBox 70"/>
              <p:cNvSpPr txBox="1"/>
              <p:nvPr/>
            </p:nvSpPr>
            <p:spPr>
              <a:xfrm>
                <a:off x="4714875" y="2026651"/>
                <a:ext cx="1000132"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Time Coder</a:t>
                </a:r>
                <a:endParaRPr lang="ru-RU" sz="1000" b="1" dirty="0" smtClean="0">
                  <a:solidFill>
                    <a:srgbClr val="EE7F00"/>
                  </a:solidFill>
                </a:endParaRPr>
              </a:p>
              <a:p>
                <a:r>
                  <a:rPr lang="ru-RU" sz="1000" dirty="0" err="1" smtClean="0">
                    <a:solidFill>
                      <a:srgbClr val="003E88"/>
                    </a:solidFill>
                  </a:rPr>
                  <a:t>энкодер</a:t>
                </a:r>
                <a:endParaRPr lang="ru-RU" sz="1000" dirty="0" smtClean="0">
                  <a:solidFill>
                    <a:srgbClr val="0070C0"/>
                  </a:solidFill>
                </a:endParaRPr>
              </a:p>
            </p:txBody>
          </p:sp>
          <p:sp>
            <p:nvSpPr>
              <p:cNvPr id="74" name="Скругленный прямоугольник 73"/>
              <p:cNvSpPr/>
              <p:nvPr/>
            </p:nvSpPr>
            <p:spPr>
              <a:xfrm>
                <a:off x="4143372" y="1953106"/>
                <a:ext cx="547200" cy="547200"/>
              </a:xfrm>
              <a:prstGeom prst="roundRect">
                <a:avLst/>
              </a:prstGeom>
              <a:blipFill>
                <a:blip r:embed="rId17" cstate="print"/>
                <a:stretch>
                  <a:fillRect/>
                </a:stretch>
              </a:blipFill>
              <a:ln w="25400">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TextBox 75"/>
              <p:cNvSpPr txBox="1"/>
              <p:nvPr/>
            </p:nvSpPr>
            <p:spPr>
              <a:xfrm>
                <a:off x="4714874" y="2716727"/>
                <a:ext cx="1428762"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1000" b="1" dirty="0" smtClean="0">
                    <a:solidFill>
                      <a:srgbClr val="EE7F00"/>
                    </a:solidFill>
                  </a:rPr>
                  <a:t>Замок</a:t>
                </a:r>
              </a:p>
              <a:p>
                <a:r>
                  <a:rPr lang="ru-RU" sz="1000" dirty="0" smtClean="0">
                    <a:solidFill>
                      <a:srgbClr val="003E88"/>
                    </a:solidFill>
                  </a:rPr>
                  <a:t>электромеханический</a:t>
                </a:r>
                <a:endParaRPr lang="ru-RU" sz="1000" dirty="0" smtClean="0">
                  <a:solidFill>
                    <a:srgbClr val="0070C0"/>
                  </a:solidFill>
                </a:endParaRPr>
              </a:p>
            </p:txBody>
          </p:sp>
          <p:sp>
            <p:nvSpPr>
              <p:cNvPr id="77" name="Скругленный прямоугольник 76"/>
              <p:cNvSpPr/>
              <p:nvPr/>
            </p:nvSpPr>
            <p:spPr>
              <a:xfrm>
                <a:off x="4143372" y="2643182"/>
                <a:ext cx="547200" cy="547200"/>
              </a:xfrm>
              <a:prstGeom prst="roundRect">
                <a:avLst/>
              </a:prstGeom>
              <a:blipFill>
                <a:blip r:embed="rId18" cstate="print"/>
                <a:stretch>
                  <a:fillRect/>
                </a:stretch>
              </a:blipFill>
              <a:ln w="25400">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p:cNvSpPr txBox="1"/>
              <p:nvPr/>
            </p:nvSpPr>
            <p:spPr>
              <a:xfrm>
                <a:off x="4714875" y="1383709"/>
                <a:ext cx="1000132" cy="553998"/>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1000" b="1" dirty="0" smtClean="0">
                    <a:solidFill>
                      <a:srgbClr val="EE7F00"/>
                    </a:solidFill>
                  </a:rPr>
                  <a:t>*</a:t>
                </a:r>
                <a:r>
                  <a:rPr lang="en-US" sz="1000" b="1" dirty="0" smtClean="0">
                    <a:solidFill>
                      <a:srgbClr val="EE7F00"/>
                    </a:solidFill>
                  </a:rPr>
                  <a:t>LS</a:t>
                </a:r>
                <a:endParaRPr lang="ru-RU" sz="1000" b="1" dirty="0" smtClean="0">
                  <a:solidFill>
                    <a:srgbClr val="EE7F00"/>
                  </a:solidFill>
                </a:endParaRPr>
              </a:p>
              <a:p>
                <a:r>
                  <a:rPr lang="ru-RU" sz="1000" dirty="0" smtClean="0">
                    <a:solidFill>
                      <a:srgbClr val="003E88"/>
                    </a:solidFill>
                  </a:rPr>
                  <a:t>Концевые выключатели</a:t>
                </a:r>
                <a:endParaRPr lang="ru-RU" sz="1000" dirty="0" smtClean="0">
                  <a:solidFill>
                    <a:srgbClr val="0070C0"/>
                  </a:solidFill>
                </a:endParaRPr>
              </a:p>
            </p:txBody>
          </p:sp>
          <p:sp>
            <p:nvSpPr>
              <p:cNvPr id="79" name="Скругленный прямоугольник 78"/>
              <p:cNvSpPr/>
              <p:nvPr/>
            </p:nvSpPr>
            <p:spPr>
              <a:xfrm>
                <a:off x="4143372" y="1310164"/>
                <a:ext cx="547200" cy="547200"/>
              </a:xfrm>
              <a:prstGeom prst="roundRect">
                <a:avLst/>
              </a:prstGeom>
              <a:blipFill>
                <a:blip r:embed="rId19" cstate="print"/>
                <a:stretch>
                  <a:fillRect l="-1000" t="1000" r="3000" b="13000"/>
                </a:stretch>
              </a:blipFill>
              <a:ln w="25400">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TextBox 93"/>
              <p:cNvSpPr txBox="1"/>
              <p:nvPr/>
            </p:nvSpPr>
            <p:spPr>
              <a:xfrm>
                <a:off x="4714875" y="669329"/>
                <a:ext cx="1000132"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JA 320</a:t>
                </a:r>
                <a:endParaRPr lang="ru-RU" sz="1000" b="1" dirty="0" smtClean="0">
                  <a:solidFill>
                    <a:srgbClr val="EE7F00"/>
                  </a:solidFill>
                </a:endParaRPr>
              </a:p>
              <a:p>
                <a:r>
                  <a:rPr lang="ru-RU" sz="1000" dirty="0" err="1" smtClean="0">
                    <a:solidFill>
                      <a:srgbClr val="003E88"/>
                    </a:solidFill>
                  </a:rPr>
                  <a:t>гермобокс</a:t>
                </a:r>
                <a:endParaRPr lang="ru-RU" sz="1000" dirty="0" smtClean="0">
                  <a:solidFill>
                    <a:srgbClr val="003E88"/>
                  </a:solidFill>
                </a:endParaRPr>
              </a:p>
            </p:txBody>
          </p:sp>
          <p:sp>
            <p:nvSpPr>
              <p:cNvPr id="95" name="Скругленный прямоугольник 94"/>
              <p:cNvSpPr/>
              <p:nvPr/>
            </p:nvSpPr>
            <p:spPr>
              <a:xfrm>
                <a:off x="4143372" y="595784"/>
                <a:ext cx="547200" cy="547200"/>
              </a:xfrm>
              <a:prstGeom prst="roundRect">
                <a:avLst/>
              </a:prstGeom>
              <a:blipFill>
                <a:blip r:embed="rId20" cstate="print"/>
                <a:stretch>
                  <a:fillRect/>
                </a:stretch>
              </a:blipFill>
              <a:ln w="25400">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93" name="Прямая соединительная линия 92"/>
            <p:cNvCxnSpPr/>
            <p:nvPr/>
          </p:nvCxnSpPr>
          <p:spPr>
            <a:xfrm>
              <a:off x="3786182" y="1214422"/>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a:off x="3786182" y="2571744"/>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7"/>
          <p:cNvGrpSpPr/>
          <p:nvPr/>
        </p:nvGrpSpPr>
        <p:grpSpPr>
          <a:xfrm>
            <a:off x="0" y="71414"/>
            <a:ext cx="9144000" cy="214314"/>
            <a:chOff x="0" y="71414"/>
            <a:chExt cx="9144000" cy="214314"/>
          </a:xfrm>
        </p:grpSpPr>
        <p:cxnSp>
          <p:nvCxnSpPr>
            <p:cNvPr id="23" name="Прямая соединительная линия 22"/>
            <p:cNvCxnSpPr/>
            <p:nvPr/>
          </p:nvCxnSpPr>
          <p:spPr>
            <a:xfrm>
              <a:off x="0" y="178559"/>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ЗАГОЛОВОК"/>
            <p:cNvSpPr/>
            <p:nvPr/>
          </p:nvSpPr>
          <p:spPr>
            <a:xfrm>
              <a:off x="678629" y="71414"/>
              <a:ext cx="7786742" cy="214314"/>
            </a:xfrm>
            <a:prstGeom prst="roundRect">
              <a:avLst>
                <a:gd name="adj" fmla="val 37650"/>
              </a:avLst>
            </a:prstGeom>
            <a:solidFill>
              <a:srgbClr val="EE7F00"/>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lstStyle/>
            <a:p>
              <a:pPr algn="ctr"/>
              <a:r>
                <a:rPr lang="ru-RU" b="1" dirty="0" smtClean="0">
                  <a:solidFill>
                    <a:schemeClr val="bg1"/>
                  </a:solidFill>
                </a:rPr>
                <a:t>Блок управления </a:t>
              </a:r>
              <a:r>
                <a:rPr lang="en-US" b="1" dirty="0" smtClean="0">
                  <a:solidFill>
                    <a:schemeClr val="bg1"/>
                  </a:solidFill>
                </a:rPr>
                <a:t>BRAIN 03</a:t>
              </a:r>
              <a:r>
                <a:rPr lang="ru-RU" b="1" dirty="0" smtClean="0">
                  <a:solidFill>
                    <a:schemeClr val="bg1"/>
                  </a:solidFill>
                </a:rPr>
                <a:t>. Возможности. Аксессуары</a:t>
              </a:r>
              <a:endParaRPr lang="ru-RU" b="1" dirty="0">
                <a:solidFill>
                  <a:schemeClr val="bg1"/>
                </a:solidFill>
              </a:endParaRPr>
            </a:p>
          </p:txBody>
        </p:sp>
      </p:grpSp>
      <p:sp>
        <p:nvSpPr>
          <p:cNvPr id="53" name="Скругленный прямоугольник 52"/>
          <p:cNvSpPr/>
          <p:nvPr/>
        </p:nvSpPr>
        <p:spPr>
          <a:xfrm>
            <a:off x="285720" y="428604"/>
            <a:ext cx="2571768" cy="1913874"/>
          </a:xfrm>
          <a:prstGeom prst="roundRect">
            <a:avLst/>
          </a:prstGeom>
          <a:blipFill dpi="0" rotWithShape="1">
            <a:blip r:embed="rId3" cstate="print"/>
            <a:srcRect/>
            <a:stretch>
              <a:fillRect/>
            </a:stretch>
          </a:blipFill>
          <a:ln w="12700">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p:cNvSpPr txBox="1"/>
          <p:nvPr/>
        </p:nvSpPr>
        <p:spPr>
          <a:xfrm>
            <a:off x="357158" y="2418418"/>
            <a:ext cx="3357586" cy="393954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1000" b="1" dirty="0" smtClean="0">
                <a:solidFill>
                  <a:srgbClr val="EE7F00"/>
                </a:solidFill>
              </a:rPr>
              <a:t>Возможности:</a:t>
            </a:r>
          </a:p>
          <a:p>
            <a:pPr>
              <a:buFontTx/>
              <a:buChar char="-"/>
            </a:pPr>
            <a:r>
              <a:rPr lang="ru-RU" sz="1000" dirty="0" smtClean="0">
                <a:solidFill>
                  <a:srgbClr val="003E88"/>
                </a:solidFill>
              </a:rPr>
              <a:t> 2 независимых выхода подключения приводов</a:t>
            </a:r>
          </a:p>
          <a:p>
            <a:pPr>
              <a:buFontTx/>
              <a:buChar char="-"/>
            </a:pPr>
            <a:r>
              <a:rPr lang="ru-RU" sz="1000" dirty="0" smtClean="0">
                <a:solidFill>
                  <a:srgbClr val="003E88"/>
                </a:solidFill>
              </a:rPr>
              <a:t> 2 независимых входа фотоэлементов</a:t>
            </a:r>
          </a:p>
          <a:p>
            <a:pPr>
              <a:buFontTx/>
              <a:buChar char="-"/>
            </a:pPr>
            <a:r>
              <a:rPr lang="ru-RU" sz="1000" dirty="0" smtClean="0">
                <a:solidFill>
                  <a:srgbClr val="003E88"/>
                </a:solidFill>
              </a:rPr>
              <a:t>Открыть А</a:t>
            </a:r>
          </a:p>
          <a:p>
            <a:pPr>
              <a:buFontTx/>
              <a:buChar char="-"/>
            </a:pPr>
            <a:r>
              <a:rPr lang="ru-RU" sz="1000" dirty="0" smtClean="0">
                <a:solidFill>
                  <a:srgbClr val="003E88"/>
                </a:solidFill>
              </a:rPr>
              <a:t>Открыть Б</a:t>
            </a:r>
          </a:p>
          <a:p>
            <a:pPr>
              <a:buFontTx/>
              <a:buChar char="-"/>
            </a:pPr>
            <a:r>
              <a:rPr lang="ru-RU" sz="1000" dirty="0" smtClean="0">
                <a:solidFill>
                  <a:srgbClr val="003E88"/>
                </a:solidFill>
              </a:rPr>
              <a:t> Стоп</a:t>
            </a:r>
          </a:p>
          <a:p>
            <a:pPr>
              <a:buFontTx/>
              <a:buChar char="-"/>
            </a:pPr>
            <a:r>
              <a:rPr lang="ru-RU" sz="1000" dirty="0" smtClean="0">
                <a:solidFill>
                  <a:srgbClr val="003E88"/>
                </a:solidFill>
              </a:rPr>
              <a:t>Индикаторная лампа</a:t>
            </a:r>
          </a:p>
          <a:p>
            <a:pPr>
              <a:buFontTx/>
              <a:buChar char="-"/>
            </a:pPr>
            <a:r>
              <a:rPr lang="ru-RU" sz="1000" dirty="0" smtClean="0">
                <a:solidFill>
                  <a:srgbClr val="003E88"/>
                </a:solidFill>
              </a:rPr>
              <a:t> 24В питания аксессуаров</a:t>
            </a:r>
          </a:p>
          <a:p>
            <a:pPr>
              <a:buFontTx/>
              <a:buChar char="-"/>
            </a:pPr>
            <a:r>
              <a:rPr lang="ru-RU" sz="1000" dirty="0" smtClean="0">
                <a:solidFill>
                  <a:srgbClr val="003E88"/>
                </a:solidFill>
              </a:rPr>
              <a:t> 4 входа концевых выключателей  </a:t>
            </a:r>
            <a:endParaRPr lang="en-US" sz="1000" dirty="0" smtClean="0">
              <a:solidFill>
                <a:srgbClr val="003E88"/>
              </a:solidFill>
            </a:endParaRPr>
          </a:p>
          <a:p>
            <a:pPr>
              <a:buFontTx/>
              <a:buChar char="-"/>
            </a:pPr>
            <a:r>
              <a:rPr lang="ru-RU" sz="1000" dirty="0" smtClean="0">
                <a:solidFill>
                  <a:srgbClr val="003E88"/>
                </a:solidFill>
              </a:rPr>
              <a:t> вход управления </a:t>
            </a:r>
            <a:r>
              <a:rPr lang="ru-RU" sz="1000" dirty="0" err="1" smtClean="0">
                <a:solidFill>
                  <a:srgbClr val="003E88"/>
                </a:solidFill>
              </a:rPr>
              <a:t>электрозамком</a:t>
            </a:r>
            <a:endParaRPr lang="ru-RU" sz="1000" dirty="0" smtClean="0">
              <a:solidFill>
                <a:srgbClr val="003E88"/>
              </a:solidFill>
            </a:endParaRPr>
          </a:p>
          <a:p>
            <a:pPr>
              <a:buFontTx/>
              <a:buChar char="-"/>
            </a:pPr>
            <a:r>
              <a:rPr lang="ru-RU" sz="1000" b="1" dirty="0" smtClean="0">
                <a:solidFill>
                  <a:srgbClr val="003E88"/>
                </a:solidFill>
              </a:rPr>
              <a:t> вход для резервных аккумуляторов</a:t>
            </a:r>
          </a:p>
          <a:p>
            <a:pPr>
              <a:buFontTx/>
              <a:buChar char="-"/>
            </a:pPr>
            <a:endParaRPr lang="ru-RU" sz="1000" dirty="0" smtClean="0">
              <a:solidFill>
                <a:srgbClr val="003E88"/>
              </a:solidFill>
            </a:endParaRPr>
          </a:p>
          <a:p>
            <a:pPr>
              <a:buFontTx/>
              <a:buChar char="-"/>
            </a:pPr>
            <a:r>
              <a:rPr lang="ru-RU" sz="1000" dirty="0" smtClean="0">
                <a:solidFill>
                  <a:srgbClr val="003E88"/>
                </a:solidFill>
              </a:rPr>
              <a:t> Простое и  полное программирование самообучением</a:t>
            </a:r>
          </a:p>
          <a:p>
            <a:pPr>
              <a:buFontTx/>
              <a:buChar char="-"/>
            </a:pPr>
            <a:r>
              <a:rPr lang="ru-RU" sz="1000" dirty="0" smtClean="0">
                <a:solidFill>
                  <a:srgbClr val="003E88"/>
                </a:solidFill>
              </a:rPr>
              <a:t> Раздельная регулировка усилия каждого привода</a:t>
            </a:r>
          </a:p>
          <a:p>
            <a:pPr>
              <a:buFontTx/>
              <a:buChar char="-"/>
            </a:pPr>
            <a:r>
              <a:rPr lang="ru-RU" sz="1000" dirty="0" smtClean="0">
                <a:solidFill>
                  <a:srgbClr val="003E88"/>
                </a:solidFill>
              </a:rPr>
              <a:t> Замедление в конечных точках</a:t>
            </a:r>
          </a:p>
          <a:p>
            <a:pPr>
              <a:buFontTx/>
              <a:buChar char="-"/>
            </a:pPr>
            <a:r>
              <a:rPr lang="ru-RU" sz="1000" dirty="0" smtClean="0">
                <a:solidFill>
                  <a:srgbClr val="003E88"/>
                </a:solidFill>
              </a:rPr>
              <a:t> Работа с притвором</a:t>
            </a:r>
          </a:p>
          <a:p>
            <a:pPr>
              <a:buFontTx/>
              <a:buChar char="-"/>
            </a:pPr>
            <a:r>
              <a:rPr lang="ru-RU" sz="1000" dirty="0" smtClean="0">
                <a:solidFill>
                  <a:srgbClr val="003E88"/>
                </a:solidFill>
              </a:rPr>
              <a:t> «Калитка «</a:t>
            </a:r>
          </a:p>
          <a:p>
            <a:pPr>
              <a:buFontTx/>
              <a:buChar char="-"/>
            </a:pPr>
            <a:r>
              <a:rPr lang="ru-RU" sz="1000" dirty="0" smtClean="0">
                <a:solidFill>
                  <a:srgbClr val="003E88"/>
                </a:solidFill>
              </a:rPr>
              <a:t> «Парковка»</a:t>
            </a:r>
          </a:p>
          <a:p>
            <a:pPr>
              <a:buFontTx/>
              <a:buChar char="-"/>
            </a:pPr>
            <a:r>
              <a:rPr lang="ru-RU" sz="1000" dirty="0" smtClean="0">
                <a:solidFill>
                  <a:srgbClr val="003E88"/>
                </a:solidFill>
              </a:rPr>
              <a:t> «</a:t>
            </a:r>
            <a:r>
              <a:rPr lang="ru-RU" sz="1000" dirty="0" err="1" smtClean="0">
                <a:solidFill>
                  <a:srgbClr val="003E88"/>
                </a:solidFill>
              </a:rPr>
              <a:t>Автозакрывание</a:t>
            </a:r>
            <a:r>
              <a:rPr lang="ru-RU" sz="1000" dirty="0" smtClean="0">
                <a:solidFill>
                  <a:srgbClr val="003E88"/>
                </a:solidFill>
              </a:rPr>
              <a:t>»</a:t>
            </a:r>
          </a:p>
          <a:p>
            <a:pPr>
              <a:buFontTx/>
              <a:buChar char="-"/>
            </a:pPr>
            <a:r>
              <a:rPr lang="ru-RU" sz="1000" dirty="0" smtClean="0">
                <a:solidFill>
                  <a:srgbClr val="003E88"/>
                </a:solidFill>
              </a:rPr>
              <a:t> «Разблокировка ригеля»</a:t>
            </a:r>
            <a:endParaRPr lang="en-US" sz="1000" dirty="0" smtClean="0">
              <a:solidFill>
                <a:srgbClr val="003E88"/>
              </a:solidFill>
            </a:endParaRPr>
          </a:p>
          <a:p>
            <a:pPr>
              <a:buFontTx/>
              <a:buChar char="-"/>
            </a:pPr>
            <a:r>
              <a:rPr lang="en-US" sz="1000" b="1" dirty="0" smtClean="0">
                <a:solidFill>
                  <a:srgbClr val="003E88"/>
                </a:solidFill>
              </a:rPr>
              <a:t> </a:t>
            </a:r>
            <a:r>
              <a:rPr lang="ru-RU" sz="1000" b="1" dirty="0" smtClean="0">
                <a:solidFill>
                  <a:srgbClr val="003E88"/>
                </a:solidFill>
              </a:rPr>
              <a:t>Виртуальный </a:t>
            </a:r>
            <a:r>
              <a:rPr lang="ru-RU" sz="1000" b="1" dirty="0" err="1" smtClean="0">
                <a:solidFill>
                  <a:srgbClr val="003E88"/>
                </a:solidFill>
              </a:rPr>
              <a:t>энкодер</a:t>
            </a:r>
            <a:endParaRPr lang="ru-RU" sz="1000" b="1" dirty="0" smtClean="0">
              <a:solidFill>
                <a:srgbClr val="003E88"/>
              </a:solidFill>
            </a:endParaRPr>
          </a:p>
          <a:p>
            <a:pPr>
              <a:buFontTx/>
              <a:buChar char="-"/>
            </a:pPr>
            <a:r>
              <a:rPr lang="ru-RU" sz="1000" dirty="0" smtClean="0">
                <a:solidFill>
                  <a:srgbClr val="003E88"/>
                </a:solidFill>
              </a:rPr>
              <a:t> «Доводка створок для фиксации ригеля»</a:t>
            </a:r>
          </a:p>
          <a:p>
            <a:pPr>
              <a:buFontTx/>
              <a:buChar char="-"/>
            </a:pPr>
            <a:r>
              <a:rPr lang="ru-RU" sz="1000" dirty="0" smtClean="0">
                <a:solidFill>
                  <a:srgbClr val="003E88"/>
                </a:solidFill>
              </a:rPr>
              <a:t> Предварительное  включение сигнальной лампы</a:t>
            </a:r>
          </a:p>
          <a:p>
            <a:pPr>
              <a:buFontTx/>
              <a:buChar char="-"/>
            </a:pPr>
            <a:r>
              <a:rPr lang="ru-RU" sz="1000" dirty="0" smtClean="0">
                <a:solidFill>
                  <a:srgbClr val="003E88"/>
                </a:solidFill>
              </a:rPr>
              <a:t> Тест фотоэлементов</a:t>
            </a:r>
          </a:p>
          <a:p>
            <a:pPr>
              <a:buFontTx/>
              <a:buChar char="-"/>
            </a:pPr>
            <a:r>
              <a:rPr lang="ru-RU" sz="1000" dirty="0" smtClean="0">
                <a:solidFill>
                  <a:srgbClr val="003E88"/>
                </a:solidFill>
              </a:rPr>
              <a:t> 5 алгоритмов работы</a:t>
            </a:r>
          </a:p>
        </p:txBody>
      </p:sp>
      <p:grpSp>
        <p:nvGrpSpPr>
          <p:cNvPr id="3" name="Группа 84"/>
          <p:cNvGrpSpPr/>
          <p:nvPr/>
        </p:nvGrpSpPr>
        <p:grpSpPr>
          <a:xfrm>
            <a:off x="6500826" y="714356"/>
            <a:ext cx="2428892" cy="5404984"/>
            <a:chOff x="5857885" y="857232"/>
            <a:chExt cx="2428892" cy="5404984"/>
          </a:xfrm>
        </p:grpSpPr>
        <p:grpSp>
          <p:nvGrpSpPr>
            <p:cNvPr id="4" name="Группа 83"/>
            <p:cNvGrpSpPr/>
            <p:nvPr/>
          </p:nvGrpSpPr>
          <p:grpSpPr>
            <a:xfrm>
              <a:off x="6286512" y="5715016"/>
              <a:ext cx="1928826" cy="547200"/>
              <a:chOff x="3714742" y="5847555"/>
              <a:chExt cx="3086122" cy="875520"/>
            </a:xfrm>
          </p:grpSpPr>
          <p:sp>
            <p:nvSpPr>
              <p:cNvPr id="35" name="Овал 34"/>
              <p:cNvSpPr/>
              <p:nvPr/>
            </p:nvSpPr>
            <p:spPr>
              <a:xfrm>
                <a:off x="3714742" y="5847555"/>
                <a:ext cx="875520" cy="875520"/>
              </a:xfrm>
              <a:prstGeom prst="ellipse">
                <a:avLst/>
              </a:prstGeom>
              <a:blipFill>
                <a:blip r:embed="rId4"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TextBox 82"/>
              <p:cNvSpPr txBox="1"/>
              <p:nvPr/>
            </p:nvSpPr>
            <p:spPr>
              <a:xfrm>
                <a:off x="4572000" y="5977187"/>
                <a:ext cx="2228864" cy="640176"/>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QUICK</a:t>
                </a:r>
                <a:endParaRPr lang="ru-RU" sz="1000" b="1" dirty="0" smtClean="0">
                  <a:solidFill>
                    <a:srgbClr val="EE7F00"/>
                  </a:solidFill>
                </a:endParaRPr>
              </a:p>
              <a:p>
                <a:r>
                  <a:rPr lang="ru-RU" sz="1000" dirty="0" smtClean="0">
                    <a:solidFill>
                      <a:srgbClr val="003E88"/>
                    </a:solidFill>
                  </a:rPr>
                  <a:t>Панель с ключом</a:t>
                </a:r>
                <a:endParaRPr lang="ru-RU" sz="1000" dirty="0" smtClean="0">
                  <a:solidFill>
                    <a:srgbClr val="0070C0"/>
                  </a:solidFill>
                </a:endParaRPr>
              </a:p>
            </p:txBody>
          </p:sp>
        </p:grpSp>
        <p:cxnSp>
          <p:nvCxnSpPr>
            <p:cNvPr id="59" name="Прямая соединительная линия 58"/>
            <p:cNvCxnSpPr/>
            <p:nvPr/>
          </p:nvCxnSpPr>
          <p:spPr>
            <a:xfrm>
              <a:off x="5857885" y="5572140"/>
              <a:ext cx="2357454"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nvGrpSpPr>
            <p:cNvPr id="5" name="Группа 81"/>
            <p:cNvGrpSpPr/>
            <p:nvPr/>
          </p:nvGrpSpPr>
          <p:grpSpPr>
            <a:xfrm>
              <a:off x="6273134" y="857232"/>
              <a:ext cx="2013643" cy="2357454"/>
              <a:chOff x="3836714" y="803654"/>
              <a:chExt cx="3146313" cy="3683524"/>
            </a:xfrm>
          </p:grpSpPr>
          <p:grpSp>
            <p:nvGrpSpPr>
              <p:cNvPr id="6" name="Группа 101"/>
              <p:cNvGrpSpPr/>
              <p:nvPr/>
            </p:nvGrpSpPr>
            <p:grpSpPr>
              <a:xfrm>
                <a:off x="3836716" y="803654"/>
                <a:ext cx="2811447" cy="855001"/>
                <a:chOff x="4479658" y="-611835"/>
                <a:chExt cx="2811447" cy="855001"/>
              </a:xfrm>
            </p:grpSpPr>
            <p:grpSp>
              <p:nvGrpSpPr>
                <p:cNvPr id="7" name="Группа 44"/>
                <p:cNvGrpSpPr/>
                <p:nvPr/>
              </p:nvGrpSpPr>
              <p:grpSpPr>
                <a:xfrm>
                  <a:off x="4479658" y="-611835"/>
                  <a:ext cx="1806852" cy="855001"/>
                  <a:chOff x="-378126" y="-754711"/>
                  <a:chExt cx="1806852" cy="855001"/>
                </a:xfrm>
              </p:grpSpPr>
              <p:sp>
                <p:nvSpPr>
                  <p:cNvPr id="134" name="Овал 133"/>
                  <p:cNvSpPr/>
                  <p:nvPr/>
                </p:nvSpPr>
                <p:spPr>
                  <a:xfrm>
                    <a:off x="-378126" y="-754711"/>
                    <a:ext cx="855000" cy="855001"/>
                  </a:xfrm>
                  <a:prstGeom prst="ellipse">
                    <a:avLst/>
                  </a:prstGeom>
                  <a:blipFill>
                    <a:blip r:embed="rId5"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p:cNvSpPr/>
                  <p:nvPr/>
                </p:nvSpPr>
                <p:spPr>
                  <a:xfrm>
                    <a:off x="573726" y="-754711"/>
                    <a:ext cx="855000" cy="855001"/>
                  </a:xfrm>
                  <a:prstGeom prst="ellipse">
                    <a:avLst/>
                  </a:prstGeom>
                  <a:blipFill>
                    <a:blip r:embed="rId6"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3" name="TextBox 132"/>
                <p:cNvSpPr txBox="1"/>
                <p:nvPr/>
              </p:nvSpPr>
              <p:spPr>
                <a:xfrm>
                  <a:off x="6290975" y="-496921"/>
                  <a:ext cx="1000130" cy="625173"/>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AMIGO</a:t>
                  </a:r>
                  <a:endParaRPr lang="ru-RU" sz="1000" b="1" dirty="0" smtClean="0">
                    <a:solidFill>
                      <a:srgbClr val="EE7F00"/>
                    </a:solidFill>
                  </a:endParaRPr>
                </a:p>
                <a:p>
                  <a:r>
                    <a:rPr lang="ru-RU" sz="1000" dirty="0" smtClean="0">
                      <a:solidFill>
                        <a:srgbClr val="003E88"/>
                      </a:solidFill>
                    </a:rPr>
                    <a:t>брелоки</a:t>
                  </a:r>
                  <a:endParaRPr lang="ru-RU" sz="1000" dirty="0" smtClean="0">
                    <a:solidFill>
                      <a:srgbClr val="0070C0"/>
                    </a:solidFill>
                  </a:endParaRPr>
                </a:p>
              </p:txBody>
            </p:sp>
          </p:grpSp>
          <p:grpSp>
            <p:nvGrpSpPr>
              <p:cNvPr id="8" name="Группа 100"/>
              <p:cNvGrpSpPr/>
              <p:nvPr/>
            </p:nvGrpSpPr>
            <p:grpSpPr>
              <a:xfrm>
                <a:off x="3836717" y="1755155"/>
                <a:ext cx="3092702" cy="855348"/>
                <a:chOff x="1160358" y="1260399"/>
                <a:chExt cx="3092702" cy="855348"/>
              </a:xfrm>
            </p:grpSpPr>
            <p:grpSp>
              <p:nvGrpSpPr>
                <p:cNvPr id="9" name="Группа 51"/>
                <p:cNvGrpSpPr/>
                <p:nvPr/>
              </p:nvGrpSpPr>
              <p:grpSpPr>
                <a:xfrm>
                  <a:off x="1160358" y="1260399"/>
                  <a:ext cx="1828097" cy="855348"/>
                  <a:chOff x="-3197360" y="3628285"/>
                  <a:chExt cx="1828097" cy="855348"/>
                </a:xfrm>
              </p:grpSpPr>
              <p:sp>
                <p:nvSpPr>
                  <p:cNvPr id="130" name="Овал 129"/>
                  <p:cNvSpPr/>
                  <p:nvPr/>
                </p:nvSpPr>
                <p:spPr>
                  <a:xfrm rot="20760000">
                    <a:off x="-3197360" y="3628633"/>
                    <a:ext cx="854998" cy="855000"/>
                  </a:xfrm>
                  <a:prstGeom prst="ellipse">
                    <a:avLst/>
                  </a:prstGeom>
                  <a:blipFill>
                    <a:blip r:embed="rId7"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rot="836143" flipH="1">
                    <a:off x="-2224264" y="3628285"/>
                    <a:ext cx="855001" cy="855003"/>
                  </a:xfrm>
                  <a:prstGeom prst="ellipse">
                    <a:avLst/>
                  </a:prstGeom>
                  <a:blipFill>
                    <a:blip r:embed="rId7"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29" name="TextBox 128"/>
                <p:cNvSpPr txBox="1"/>
                <p:nvPr/>
              </p:nvSpPr>
              <p:spPr>
                <a:xfrm>
                  <a:off x="2967208" y="1375313"/>
                  <a:ext cx="1285852" cy="625173"/>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AMIGOLD</a:t>
                  </a:r>
                  <a:endParaRPr lang="ru-RU" sz="1000" b="1" dirty="0" smtClean="0">
                    <a:solidFill>
                      <a:srgbClr val="EE7F00"/>
                    </a:solidFill>
                  </a:endParaRPr>
                </a:p>
                <a:p>
                  <a:r>
                    <a:rPr lang="ru-RU" sz="1000" dirty="0" smtClean="0">
                      <a:solidFill>
                        <a:srgbClr val="003E88"/>
                      </a:solidFill>
                    </a:rPr>
                    <a:t>брелоки</a:t>
                  </a:r>
                  <a:endParaRPr lang="ru-RU" sz="1000" dirty="0" smtClean="0">
                    <a:solidFill>
                      <a:srgbClr val="0070C0"/>
                    </a:solidFill>
                  </a:endParaRPr>
                </a:p>
              </p:txBody>
            </p:sp>
          </p:grpSp>
          <p:grpSp>
            <p:nvGrpSpPr>
              <p:cNvPr id="10" name="Группа 25"/>
              <p:cNvGrpSpPr/>
              <p:nvPr/>
            </p:nvGrpSpPr>
            <p:grpSpPr>
              <a:xfrm>
                <a:off x="3836716" y="2701227"/>
                <a:ext cx="3146311" cy="865622"/>
                <a:chOff x="2901722" y="4005027"/>
                <a:chExt cx="3146311" cy="865622"/>
              </a:xfrm>
            </p:grpSpPr>
            <p:sp>
              <p:nvSpPr>
                <p:cNvPr id="125" name="Овал 124"/>
                <p:cNvSpPr/>
                <p:nvPr/>
              </p:nvSpPr>
              <p:spPr>
                <a:xfrm>
                  <a:off x="2901722" y="4010338"/>
                  <a:ext cx="854999" cy="855000"/>
                </a:xfrm>
                <a:prstGeom prst="ellipse">
                  <a:avLst/>
                </a:prstGeom>
                <a:blipFill>
                  <a:blip r:embed="rId8"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 name="TextBox 126"/>
                <p:cNvSpPr txBox="1"/>
                <p:nvPr/>
              </p:nvSpPr>
              <p:spPr>
                <a:xfrm>
                  <a:off x="3815599" y="4005027"/>
                  <a:ext cx="2232434" cy="865622"/>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JA 335</a:t>
                  </a:r>
                  <a:endParaRPr lang="ru-RU" sz="1000" b="1" dirty="0" smtClean="0">
                    <a:solidFill>
                      <a:srgbClr val="EE7F00"/>
                    </a:solidFill>
                  </a:endParaRPr>
                </a:p>
                <a:p>
                  <a:r>
                    <a:rPr lang="ru-RU" sz="1000" b="1" dirty="0" smtClean="0">
                      <a:solidFill>
                        <a:srgbClr val="EE7F00"/>
                      </a:solidFill>
                    </a:rPr>
                    <a:t>6100075</a:t>
                  </a:r>
                </a:p>
                <a:p>
                  <a:r>
                    <a:rPr lang="ru-RU" sz="1000" dirty="0" smtClean="0">
                      <a:solidFill>
                        <a:srgbClr val="003E88"/>
                      </a:solidFill>
                    </a:rPr>
                    <a:t>радиоканал  </a:t>
                  </a:r>
                  <a:r>
                    <a:rPr lang="en-US" sz="1000" dirty="0" smtClean="0">
                      <a:solidFill>
                        <a:srgbClr val="003E88"/>
                      </a:solidFill>
                    </a:rPr>
                    <a:t>Amigo</a:t>
                  </a:r>
                  <a:endParaRPr lang="ru-RU" sz="1000" dirty="0" smtClean="0">
                    <a:solidFill>
                      <a:srgbClr val="0070C0"/>
                    </a:solidFill>
                  </a:endParaRPr>
                </a:p>
              </p:txBody>
            </p:sp>
          </p:grpSp>
          <p:grpSp>
            <p:nvGrpSpPr>
              <p:cNvPr id="11" name="Группа 107"/>
              <p:cNvGrpSpPr/>
              <p:nvPr/>
            </p:nvGrpSpPr>
            <p:grpSpPr>
              <a:xfrm>
                <a:off x="3836714" y="3632177"/>
                <a:ext cx="3123986" cy="855001"/>
                <a:chOff x="2836582" y="2645316"/>
                <a:chExt cx="3123986" cy="855001"/>
              </a:xfrm>
            </p:grpSpPr>
            <p:sp>
              <p:nvSpPr>
                <p:cNvPr id="121" name="Овал 120"/>
                <p:cNvSpPr/>
                <p:nvPr/>
              </p:nvSpPr>
              <p:spPr>
                <a:xfrm>
                  <a:off x="2836582" y="2645316"/>
                  <a:ext cx="854999" cy="855001"/>
                </a:xfrm>
                <a:prstGeom prst="ellipse">
                  <a:avLst/>
                </a:prstGeom>
                <a:blipFill>
                  <a:blip r:embed="rId9"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TextBox 123"/>
                <p:cNvSpPr txBox="1"/>
                <p:nvPr/>
              </p:nvSpPr>
              <p:spPr>
                <a:xfrm>
                  <a:off x="3750459" y="2760230"/>
                  <a:ext cx="2210109" cy="625173"/>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JA 337</a:t>
                  </a:r>
                  <a:endParaRPr lang="ru-RU" sz="1000" b="1" dirty="0" smtClean="0">
                    <a:solidFill>
                      <a:srgbClr val="EE7F00"/>
                    </a:solidFill>
                  </a:endParaRPr>
                </a:p>
                <a:p>
                  <a:r>
                    <a:rPr lang="ru-RU" sz="1000" dirty="0" smtClean="0">
                      <a:solidFill>
                        <a:srgbClr val="003E88"/>
                      </a:solidFill>
                    </a:rPr>
                    <a:t>антенна </a:t>
                  </a:r>
                  <a:r>
                    <a:rPr lang="en-US" sz="1000" dirty="0" smtClean="0">
                      <a:solidFill>
                        <a:srgbClr val="003E88"/>
                      </a:solidFill>
                    </a:rPr>
                    <a:t>Amigo</a:t>
                  </a:r>
                  <a:endParaRPr lang="ru-RU" sz="1000" dirty="0" smtClean="0">
                    <a:solidFill>
                      <a:srgbClr val="0070C0"/>
                    </a:solidFill>
                  </a:endParaRPr>
                </a:p>
              </p:txBody>
            </p:sp>
          </p:grpSp>
        </p:grpSp>
        <p:grpSp>
          <p:nvGrpSpPr>
            <p:cNvPr id="12" name="Группа 79"/>
            <p:cNvGrpSpPr/>
            <p:nvPr/>
          </p:nvGrpSpPr>
          <p:grpSpPr>
            <a:xfrm>
              <a:off x="6286512" y="3643314"/>
              <a:ext cx="1857388" cy="1761645"/>
              <a:chOff x="6806989" y="3745370"/>
              <a:chExt cx="2918752" cy="2768301"/>
            </a:xfrm>
          </p:grpSpPr>
          <p:grpSp>
            <p:nvGrpSpPr>
              <p:cNvPr id="13" name="Группа 112"/>
              <p:cNvGrpSpPr/>
              <p:nvPr/>
            </p:nvGrpSpPr>
            <p:grpSpPr>
              <a:xfrm>
                <a:off x="6806989" y="3745370"/>
                <a:ext cx="2347252" cy="859886"/>
                <a:chOff x="6164047" y="4853498"/>
                <a:chExt cx="2347252" cy="859886"/>
              </a:xfrm>
            </p:grpSpPr>
            <p:sp>
              <p:nvSpPr>
                <p:cNvPr id="144" name="Овал 143"/>
                <p:cNvSpPr/>
                <p:nvPr/>
              </p:nvSpPr>
              <p:spPr>
                <a:xfrm>
                  <a:off x="6164047" y="4853498"/>
                  <a:ext cx="859886" cy="859886"/>
                </a:xfrm>
                <a:prstGeom prst="ellipse">
                  <a:avLst/>
                </a:prstGeom>
                <a:blipFill>
                  <a:blip r:embed="rId10"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5" name="TextBox 144"/>
                <p:cNvSpPr txBox="1"/>
                <p:nvPr/>
              </p:nvSpPr>
              <p:spPr>
                <a:xfrm>
                  <a:off x="7082539" y="4965756"/>
                  <a:ext cx="1428760" cy="628744"/>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BRAVO</a:t>
                  </a:r>
                  <a:endParaRPr lang="ru-RU" sz="1000" b="1" dirty="0" smtClean="0">
                    <a:solidFill>
                      <a:srgbClr val="EE7F00"/>
                    </a:solidFill>
                  </a:endParaRPr>
                </a:p>
                <a:p>
                  <a:r>
                    <a:rPr lang="ru-RU" sz="1000" dirty="0" smtClean="0">
                      <a:solidFill>
                        <a:srgbClr val="003E88"/>
                      </a:solidFill>
                    </a:rPr>
                    <a:t>брелоки</a:t>
                  </a:r>
                  <a:endParaRPr lang="ru-RU" sz="1000" dirty="0" smtClean="0">
                    <a:solidFill>
                      <a:srgbClr val="0070C0"/>
                    </a:solidFill>
                  </a:endParaRPr>
                </a:p>
              </p:txBody>
            </p:sp>
          </p:grpSp>
          <p:grpSp>
            <p:nvGrpSpPr>
              <p:cNvPr id="14" name="Группа 25"/>
              <p:cNvGrpSpPr/>
              <p:nvPr/>
            </p:nvGrpSpPr>
            <p:grpSpPr>
              <a:xfrm>
                <a:off x="6806991" y="4696452"/>
                <a:ext cx="2918750" cy="859886"/>
                <a:chOff x="5273265" y="3590338"/>
                <a:chExt cx="2918750" cy="859886"/>
              </a:xfrm>
            </p:grpSpPr>
            <p:sp>
              <p:nvSpPr>
                <p:cNvPr id="142" name="Овал 141"/>
                <p:cNvSpPr/>
                <p:nvPr/>
              </p:nvSpPr>
              <p:spPr>
                <a:xfrm>
                  <a:off x="5273265" y="3590338"/>
                  <a:ext cx="859886" cy="859886"/>
                </a:xfrm>
                <a:prstGeom prst="ellipse">
                  <a:avLst/>
                </a:prstGeom>
                <a:blipFill>
                  <a:blip r:embed="rId11"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TextBox 142"/>
                <p:cNvSpPr txBox="1"/>
                <p:nvPr/>
              </p:nvSpPr>
              <p:spPr>
                <a:xfrm>
                  <a:off x="6191755" y="3702598"/>
                  <a:ext cx="2000260" cy="628744"/>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1000" b="1" dirty="0" smtClean="0">
                      <a:solidFill>
                        <a:srgbClr val="EE7F00"/>
                      </a:solidFill>
                    </a:rPr>
                    <a:t>6100099</a:t>
                  </a:r>
                </a:p>
                <a:p>
                  <a:r>
                    <a:rPr lang="ru-RU" sz="1000" dirty="0" smtClean="0">
                      <a:solidFill>
                        <a:srgbClr val="003E88"/>
                      </a:solidFill>
                    </a:rPr>
                    <a:t>радиоканал </a:t>
                  </a:r>
                  <a:r>
                    <a:rPr lang="en-US" sz="1000" dirty="0" smtClean="0">
                      <a:solidFill>
                        <a:srgbClr val="003E88"/>
                      </a:solidFill>
                    </a:rPr>
                    <a:t>Bravo</a:t>
                  </a:r>
                  <a:endParaRPr lang="ru-RU" sz="1000" dirty="0" smtClean="0">
                    <a:solidFill>
                      <a:srgbClr val="0070C0"/>
                    </a:solidFill>
                  </a:endParaRPr>
                </a:p>
              </p:txBody>
            </p:sp>
          </p:grpSp>
          <p:grpSp>
            <p:nvGrpSpPr>
              <p:cNvPr id="15" name="Группа 119"/>
              <p:cNvGrpSpPr/>
              <p:nvPr/>
            </p:nvGrpSpPr>
            <p:grpSpPr>
              <a:xfrm>
                <a:off x="6806991" y="5653785"/>
                <a:ext cx="2571768" cy="859886"/>
                <a:chOff x="5735773" y="4185493"/>
                <a:chExt cx="2571768" cy="859886"/>
              </a:xfrm>
            </p:grpSpPr>
            <p:sp>
              <p:nvSpPr>
                <p:cNvPr id="140" name="Овал 139"/>
                <p:cNvSpPr/>
                <p:nvPr/>
              </p:nvSpPr>
              <p:spPr>
                <a:xfrm>
                  <a:off x="5735773" y="4185493"/>
                  <a:ext cx="859885" cy="859886"/>
                </a:xfrm>
                <a:prstGeom prst="ellipse">
                  <a:avLst/>
                </a:prstGeom>
                <a:blipFill>
                  <a:blip r:embed="rId9"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TextBox 140"/>
                <p:cNvSpPr txBox="1"/>
                <p:nvPr/>
              </p:nvSpPr>
              <p:spPr>
                <a:xfrm>
                  <a:off x="6654262" y="4297753"/>
                  <a:ext cx="1653279" cy="628744"/>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6100012</a:t>
                  </a:r>
                  <a:endParaRPr lang="ru-RU" sz="1000" b="1" dirty="0" smtClean="0">
                    <a:solidFill>
                      <a:srgbClr val="EE7F00"/>
                    </a:solidFill>
                  </a:endParaRPr>
                </a:p>
                <a:p>
                  <a:r>
                    <a:rPr lang="ru-RU" sz="1000" dirty="0" smtClean="0">
                      <a:solidFill>
                        <a:srgbClr val="003E88"/>
                      </a:solidFill>
                    </a:rPr>
                    <a:t>антенна </a:t>
                  </a:r>
                  <a:r>
                    <a:rPr lang="en-US" sz="1000" dirty="0" smtClean="0">
                      <a:solidFill>
                        <a:srgbClr val="003E88"/>
                      </a:solidFill>
                    </a:rPr>
                    <a:t>Bravo</a:t>
                  </a:r>
                  <a:endParaRPr lang="ru-RU" sz="1000" dirty="0" smtClean="0">
                    <a:solidFill>
                      <a:srgbClr val="0070C0"/>
                    </a:solidFill>
                  </a:endParaRPr>
                </a:p>
              </p:txBody>
            </p:sp>
          </p:grpSp>
        </p:grpSp>
        <p:cxnSp>
          <p:nvCxnSpPr>
            <p:cNvPr id="146" name="Прямая соединительная линия 145"/>
            <p:cNvCxnSpPr/>
            <p:nvPr/>
          </p:nvCxnSpPr>
          <p:spPr>
            <a:xfrm>
              <a:off x="5857885" y="3429000"/>
              <a:ext cx="2357454"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grpSp>
        <p:nvGrpSpPr>
          <p:cNvPr id="84" name="Группа 83"/>
          <p:cNvGrpSpPr/>
          <p:nvPr/>
        </p:nvGrpSpPr>
        <p:grpSpPr>
          <a:xfrm>
            <a:off x="4000496" y="500042"/>
            <a:ext cx="2357454" cy="6072230"/>
            <a:chOff x="4000496" y="428604"/>
            <a:chExt cx="2357454" cy="6072230"/>
          </a:xfrm>
        </p:grpSpPr>
        <p:grpSp>
          <p:nvGrpSpPr>
            <p:cNvPr id="16" name="Группа 85"/>
            <p:cNvGrpSpPr/>
            <p:nvPr/>
          </p:nvGrpSpPr>
          <p:grpSpPr>
            <a:xfrm>
              <a:off x="4000496" y="428604"/>
              <a:ext cx="2357454" cy="5429288"/>
              <a:chOff x="3786182" y="1285860"/>
              <a:chExt cx="2357454" cy="5429288"/>
            </a:xfrm>
          </p:grpSpPr>
          <p:grpSp>
            <p:nvGrpSpPr>
              <p:cNvPr id="17" name="Группа 85"/>
              <p:cNvGrpSpPr/>
              <p:nvPr/>
            </p:nvGrpSpPr>
            <p:grpSpPr>
              <a:xfrm>
                <a:off x="4143372" y="5382130"/>
                <a:ext cx="1607354" cy="547200"/>
                <a:chOff x="428596" y="4442740"/>
                <a:chExt cx="2449302" cy="833829"/>
              </a:xfrm>
            </p:grpSpPr>
            <p:sp>
              <p:nvSpPr>
                <p:cNvPr id="25" name="Овал 24"/>
                <p:cNvSpPr/>
                <p:nvPr/>
              </p:nvSpPr>
              <p:spPr>
                <a:xfrm>
                  <a:off x="428596" y="4442740"/>
                  <a:ext cx="833829" cy="833829"/>
                </a:xfrm>
                <a:prstGeom prst="ellipse">
                  <a:avLst/>
                </a:prstGeom>
                <a:blipFill>
                  <a:blip r:embed="rId12"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p:cNvSpPr txBox="1"/>
                <p:nvPr/>
              </p:nvSpPr>
              <p:spPr>
                <a:xfrm>
                  <a:off x="1285850" y="4530556"/>
                  <a:ext cx="1592048" cy="609692"/>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RMG 2</a:t>
                  </a:r>
                  <a:endParaRPr lang="ru-RU" sz="1000" b="1" dirty="0" smtClean="0">
                    <a:solidFill>
                      <a:srgbClr val="EE7F00"/>
                    </a:solidFill>
                  </a:endParaRPr>
                </a:p>
                <a:p>
                  <a:r>
                    <a:rPr lang="ru-RU" sz="1000" dirty="0" smtClean="0">
                      <a:solidFill>
                        <a:srgbClr val="003E88"/>
                      </a:solidFill>
                    </a:rPr>
                    <a:t>Детектор</a:t>
                  </a:r>
                  <a:r>
                    <a:rPr lang="en-US" sz="1000" dirty="0" smtClean="0">
                      <a:solidFill>
                        <a:srgbClr val="003E88"/>
                      </a:solidFill>
                    </a:rPr>
                    <a:t> </a:t>
                  </a:r>
                  <a:r>
                    <a:rPr lang="ru-RU" sz="1000" dirty="0" smtClean="0">
                      <a:solidFill>
                        <a:srgbClr val="003E88"/>
                      </a:solidFill>
                    </a:rPr>
                    <a:t>петли</a:t>
                  </a:r>
                  <a:endParaRPr lang="ru-RU" sz="1000" dirty="0" smtClean="0">
                    <a:solidFill>
                      <a:srgbClr val="0070C0"/>
                    </a:solidFill>
                  </a:endParaRPr>
                </a:p>
              </p:txBody>
            </p:sp>
          </p:grpSp>
          <p:cxnSp>
            <p:nvCxnSpPr>
              <p:cNvPr id="60" name="Прямая соединительная линия 59"/>
              <p:cNvCxnSpPr/>
              <p:nvPr/>
            </p:nvCxnSpPr>
            <p:spPr>
              <a:xfrm>
                <a:off x="3786182" y="5286388"/>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a:off x="3786182" y="6000768"/>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nvGrpSpPr>
              <p:cNvPr id="18" name="Группа 55"/>
              <p:cNvGrpSpPr/>
              <p:nvPr/>
            </p:nvGrpSpPr>
            <p:grpSpPr>
              <a:xfrm>
                <a:off x="4167674" y="3357562"/>
                <a:ext cx="1547334" cy="1833084"/>
                <a:chOff x="691515" y="2761754"/>
                <a:chExt cx="1547334" cy="1833084"/>
              </a:xfrm>
            </p:grpSpPr>
            <p:grpSp>
              <p:nvGrpSpPr>
                <p:cNvPr id="19" name="Группа 84"/>
                <p:cNvGrpSpPr/>
                <p:nvPr/>
              </p:nvGrpSpPr>
              <p:grpSpPr>
                <a:xfrm>
                  <a:off x="691515" y="4047638"/>
                  <a:ext cx="1547334" cy="547200"/>
                  <a:chOff x="37159" y="4892009"/>
                  <a:chExt cx="2320999" cy="820801"/>
                </a:xfrm>
              </p:grpSpPr>
              <p:sp>
                <p:nvSpPr>
                  <p:cNvPr id="91" name="Овал 90"/>
                  <p:cNvSpPr/>
                  <p:nvPr/>
                </p:nvSpPr>
                <p:spPr>
                  <a:xfrm>
                    <a:off x="37159" y="4892009"/>
                    <a:ext cx="820799" cy="820801"/>
                  </a:xfrm>
                  <a:prstGeom prst="ellipse">
                    <a:avLst/>
                  </a:prstGeom>
                  <a:blipFill>
                    <a:blip r:embed="rId13"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TextBox 91"/>
                  <p:cNvSpPr txBox="1"/>
                  <p:nvPr/>
                </p:nvSpPr>
                <p:spPr>
                  <a:xfrm>
                    <a:off x="858008" y="5002327"/>
                    <a:ext cx="1500150" cy="600166"/>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ORION</a:t>
                    </a:r>
                    <a:endParaRPr lang="ru-RU" sz="1000" b="1" dirty="0" smtClean="0">
                      <a:solidFill>
                        <a:srgbClr val="EE7F00"/>
                      </a:solidFill>
                    </a:endParaRPr>
                  </a:p>
                  <a:p>
                    <a:r>
                      <a:rPr lang="ru-RU" sz="1000" dirty="0" smtClean="0">
                        <a:solidFill>
                          <a:srgbClr val="003E88"/>
                        </a:solidFill>
                      </a:rPr>
                      <a:t>фотоэлементы</a:t>
                    </a:r>
                    <a:endParaRPr lang="ru-RU" sz="1000" dirty="0" smtClean="0">
                      <a:solidFill>
                        <a:srgbClr val="0070C0"/>
                      </a:solidFill>
                    </a:endParaRPr>
                  </a:p>
                </p:txBody>
              </p:sp>
            </p:grpSp>
            <p:grpSp>
              <p:nvGrpSpPr>
                <p:cNvPr id="20" name="Группа 58"/>
                <p:cNvGrpSpPr/>
                <p:nvPr/>
              </p:nvGrpSpPr>
              <p:grpSpPr>
                <a:xfrm>
                  <a:off x="691515" y="2761754"/>
                  <a:ext cx="1547333" cy="1190142"/>
                  <a:chOff x="548639" y="2618878"/>
                  <a:chExt cx="1547333" cy="1190142"/>
                </a:xfrm>
              </p:grpSpPr>
              <p:grpSp>
                <p:nvGrpSpPr>
                  <p:cNvPr id="21" name="Группа 83"/>
                  <p:cNvGrpSpPr/>
                  <p:nvPr/>
                </p:nvGrpSpPr>
                <p:grpSpPr>
                  <a:xfrm>
                    <a:off x="548639" y="3261820"/>
                    <a:ext cx="1547333" cy="547200"/>
                    <a:chOff x="-22833" y="4261952"/>
                    <a:chExt cx="1547333" cy="547200"/>
                  </a:xfrm>
                </p:grpSpPr>
                <p:sp>
                  <p:nvSpPr>
                    <p:cNvPr id="89" name="Овал 88"/>
                    <p:cNvSpPr/>
                    <p:nvPr/>
                  </p:nvSpPr>
                  <p:spPr>
                    <a:xfrm>
                      <a:off x="-22833" y="4261952"/>
                      <a:ext cx="547200" cy="547200"/>
                    </a:xfrm>
                    <a:prstGeom prst="ellipse">
                      <a:avLst/>
                    </a:prstGeom>
                    <a:blipFill>
                      <a:blip r:embed="rId14"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TextBox 89"/>
                    <p:cNvSpPr txBox="1"/>
                    <p:nvPr/>
                  </p:nvSpPr>
                  <p:spPr>
                    <a:xfrm>
                      <a:off x="524368" y="4335497"/>
                      <a:ext cx="1000132"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VEGA</a:t>
                      </a:r>
                      <a:endParaRPr lang="ru-RU" sz="1000" b="1" dirty="0" smtClean="0">
                        <a:solidFill>
                          <a:srgbClr val="EE7F00"/>
                        </a:solidFill>
                      </a:endParaRPr>
                    </a:p>
                    <a:p>
                      <a:r>
                        <a:rPr lang="ru-RU" sz="1000" dirty="0" smtClean="0">
                          <a:solidFill>
                            <a:srgbClr val="003E88"/>
                          </a:solidFill>
                        </a:rPr>
                        <a:t>фотоэлементы</a:t>
                      </a:r>
                      <a:endParaRPr lang="ru-RU" sz="1000" dirty="0" smtClean="0">
                        <a:solidFill>
                          <a:srgbClr val="0070C0"/>
                        </a:solidFill>
                      </a:endParaRPr>
                    </a:p>
                  </p:txBody>
                </p:sp>
              </p:grpSp>
              <p:grpSp>
                <p:nvGrpSpPr>
                  <p:cNvPr id="22" name="Группа 82"/>
                  <p:cNvGrpSpPr/>
                  <p:nvPr/>
                </p:nvGrpSpPr>
                <p:grpSpPr>
                  <a:xfrm>
                    <a:off x="548639" y="2618878"/>
                    <a:ext cx="1547333" cy="547200"/>
                    <a:chOff x="-606511" y="2666032"/>
                    <a:chExt cx="1547333" cy="547200"/>
                  </a:xfrm>
                </p:grpSpPr>
                <p:sp>
                  <p:nvSpPr>
                    <p:cNvPr id="87" name="Овал 86"/>
                    <p:cNvSpPr/>
                    <p:nvPr/>
                  </p:nvSpPr>
                  <p:spPr>
                    <a:xfrm>
                      <a:off x="-606511" y="2666032"/>
                      <a:ext cx="547200" cy="547200"/>
                    </a:xfrm>
                    <a:prstGeom prst="ellipse">
                      <a:avLst/>
                    </a:prstGeom>
                    <a:blipFill>
                      <a:blip r:embed="rId15"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TextBox 87"/>
                    <p:cNvSpPr txBox="1"/>
                    <p:nvPr/>
                  </p:nvSpPr>
                  <p:spPr>
                    <a:xfrm>
                      <a:off x="-59310" y="2739577"/>
                      <a:ext cx="1000132"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VISION</a:t>
                      </a:r>
                      <a:endParaRPr lang="ru-RU" sz="1000" b="1" dirty="0" smtClean="0">
                        <a:solidFill>
                          <a:srgbClr val="EE7F00"/>
                        </a:solidFill>
                      </a:endParaRPr>
                    </a:p>
                    <a:p>
                      <a:r>
                        <a:rPr lang="ru-RU" sz="1000" dirty="0" smtClean="0">
                          <a:solidFill>
                            <a:srgbClr val="003E88"/>
                          </a:solidFill>
                        </a:rPr>
                        <a:t>фотоэлементы</a:t>
                      </a:r>
                      <a:endParaRPr lang="ru-RU" sz="1000" dirty="0" smtClean="0">
                        <a:solidFill>
                          <a:srgbClr val="0070C0"/>
                        </a:solidFill>
                      </a:endParaRPr>
                    </a:p>
                  </p:txBody>
                </p:sp>
              </p:grpSp>
            </p:grpSp>
          </p:grpSp>
          <p:grpSp>
            <p:nvGrpSpPr>
              <p:cNvPr id="24" name="Группа 95"/>
              <p:cNvGrpSpPr/>
              <p:nvPr/>
            </p:nvGrpSpPr>
            <p:grpSpPr>
              <a:xfrm>
                <a:off x="4143372" y="6096510"/>
                <a:ext cx="1785950" cy="547200"/>
                <a:chOff x="4786314" y="3810494"/>
                <a:chExt cx="1785950" cy="547200"/>
              </a:xfrm>
            </p:grpSpPr>
            <p:sp>
              <p:nvSpPr>
                <p:cNvPr id="98" name="Овал 97"/>
                <p:cNvSpPr/>
                <p:nvPr/>
              </p:nvSpPr>
              <p:spPr>
                <a:xfrm>
                  <a:off x="4786314" y="3810494"/>
                  <a:ext cx="547200" cy="547200"/>
                </a:xfrm>
                <a:prstGeom prst="ellipse">
                  <a:avLst/>
                </a:prstGeom>
                <a:blipFill>
                  <a:blip r:embed="rId16"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p:cNvSpPr txBox="1"/>
                <p:nvPr/>
              </p:nvSpPr>
              <p:spPr>
                <a:xfrm>
                  <a:off x="5357818" y="3884039"/>
                  <a:ext cx="1214446"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GUARD</a:t>
                  </a:r>
                  <a:endParaRPr lang="ru-RU" sz="1000" b="1" dirty="0" smtClean="0">
                    <a:solidFill>
                      <a:srgbClr val="EE7F00"/>
                    </a:solidFill>
                  </a:endParaRPr>
                </a:p>
                <a:p>
                  <a:r>
                    <a:rPr lang="ru-RU" sz="1000" dirty="0" smtClean="0">
                      <a:solidFill>
                        <a:srgbClr val="003E88"/>
                      </a:solidFill>
                    </a:rPr>
                    <a:t>лампа сигнальная</a:t>
                  </a:r>
                  <a:endParaRPr lang="ru-RU" sz="1000" dirty="0" smtClean="0">
                    <a:solidFill>
                      <a:srgbClr val="0070C0"/>
                    </a:solidFill>
                  </a:endParaRPr>
                </a:p>
              </p:txBody>
            </p:sp>
          </p:grpSp>
          <p:cxnSp>
            <p:nvCxnSpPr>
              <p:cNvPr id="58" name="Прямая соединительная линия 57"/>
              <p:cNvCxnSpPr/>
              <p:nvPr/>
            </p:nvCxnSpPr>
            <p:spPr>
              <a:xfrm>
                <a:off x="3786182" y="3286124"/>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nvGrpSpPr>
              <p:cNvPr id="26" name="Группа 79"/>
              <p:cNvGrpSpPr/>
              <p:nvPr/>
            </p:nvGrpSpPr>
            <p:grpSpPr>
              <a:xfrm>
                <a:off x="4143372" y="1285860"/>
                <a:ext cx="2000264" cy="1904522"/>
                <a:chOff x="4143372" y="1285860"/>
                <a:chExt cx="2000264" cy="1904522"/>
              </a:xfrm>
            </p:grpSpPr>
            <p:sp>
              <p:nvSpPr>
                <p:cNvPr id="71" name="TextBox 70"/>
                <p:cNvSpPr txBox="1"/>
                <p:nvPr/>
              </p:nvSpPr>
              <p:spPr>
                <a:xfrm>
                  <a:off x="4714875" y="2002347"/>
                  <a:ext cx="1000132"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Time Coder</a:t>
                  </a:r>
                  <a:endParaRPr lang="ru-RU" sz="1000" b="1" dirty="0" smtClean="0">
                    <a:solidFill>
                      <a:srgbClr val="EE7F00"/>
                    </a:solidFill>
                  </a:endParaRPr>
                </a:p>
                <a:p>
                  <a:r>
                    <a:rPr lang="ru-RU" sz="1000" dirty="0" err="1" smtClean="0">
                      <a:solidFill>
                        <a:srgbClr val="003E88"/>
                      </a:solidFill>
                    </a:rPr>
                    <a:t>энкодер</a:t>
                  </a:r>
                  <a:endParaRPr lang="ru-RU" sz="1000" dirty="0" smtClean="0">
                    <a:solidFill>
                      <a:srgbClr val="0070C0"/>
                    </a:solidFill>
                  </a:endParaRPr>
                </a:p>
              </p:txBody>
            </p:sp>
            <p:sp>
              <p:nvSpPr>
                <p:cNvPr id="74" name="Скругленный прямоугольник 73"/>
                <p:cNvSpPr/>
                <p:nvPr/>
              </p:nvSpPr>
              <p:spPr>
                <a:xfrm>
                  <a:off x="4143372" y="1928802"/>
                  <a:ext cx="547200" cy="547200"/>
                </a:xfrm>
                <a:prstGeom prst="roundRect">
                  <a:avLst/>
                </a:prstGeom>
                <a:blipFill>
                  <a:blip r:embed="rId17" cstate="print"/>
                  <a:stretch>
                    <a:fillRect/>
                  </a:stretch>
                </a:blipFill>
                <a:ln w="25400">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TextBox 75"/>
                <p:cNvSpPr txBox="1"/>
                <p:nvPr/>
              </p:nvSpPr>
              <p:spPr>
                <a:xfrm>
                  <a:off x="4714874" y="2716727"/>
                  <a:ext cx="1428762"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1000" b="1" dirty="0" smtClean="0">
                      <a:solidFill>
                        <a:srgbClr val="EE7F00"/>
                      </a:solidFill>
                    </a:rPr>
                    <a:t>Замок</a:t>
                  </a:r>
                </a:p>
                <a:p>
                  <a:r>
                    <a:rPr lang="ru-RU" sz="1000" dirty="0" smtClean="0">
                      <a:solidFill>
                        <a:srgbClr val="003E88"/>
                      </a:solidFill>
                    </a:rPr>
                    <a:t>электромеханический</a:t>
                  </a:r>
                  <a:endParaRPr lang="ru-RU" sz="1000" dirty="0" smtClean="0">
                    <a:solidFill>
                      <a:srgbClr val="0070C0"/>
                    </a:solidFill>
                  </a:endParaRPr>
                </a:p>
              </p:txBody>
            </p:sp>
            <p:sp>
              <p:nvSpPr>
                <p:cNvPr id="77" name="Скругленный прямоугольник 76"/>
                <p:cNvSpPr/>
                <p:nvPr/>
              </p:nvSpPr>
              <p:spPr>
                <a:xfrm>
                  <a:off x="4143372" y="2643182"/>
                  <a:ext cx="547200" cy="547200"/>
                </a:xfrm>
                <a:prstGeom prst="roundRect">
                  <a:avLst/>
                </a:prstGeom>
                <a:blipFill>
                  <a:blip r:embed="rId18" cstate="print"/>
                  <a:stretch>
                    <a:fillRect/>
                  </a:stretch>
                </a:blipFill>
                <a:ln w="25400">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p:cNvSpPr txBox="1"/>
                <p:nvPr/>
              </p:nvSpPr>
              <p:spPr>
                <a:xfrm>
                  <a:off x="4714875" y="1359405"/>
                  <a:ext cx="1000132" cy="553998"/>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1000" b="1" dirty="0" smtClean="0">
                      <a:solidFill>
                        <a:srgbClr val="EE7F00"/>
                      </a:solidFill>
                    </a:rPr>
                    <a:t>*</a:t>
                  </a:r>
                  <a:r>
                    <a:rPr lang="en-US" sz="1000" b="1" dirty="0" smtClean="0">
                      <a:solidFill>
                        <a:srgbClr val="EE7F00"/>
                      </a:solidFill>
                    </a:rPr>
                    <a:t>LS</a:t>
                  </a:r>
                  <a:endParaRPr lang="ru-RU" sz="1000" b="1" dirty="0" smtClean="0">
                    <a:solidFill>
                      <a:srgbClr val="EE7F00"/>
                    </a:solidFill>
                  </a:endParaRPr>
                </a:p>
                <a:p>
                  <a:r>
                    <a:rPr lang="ru-RU" sz="1000" dirty="0" smtClean="0">
                      <a:solidFill>
                        <a:srgbClr val="003E88"/>
                      </a:solidFill>
                    </a:rPr>
                    <a:t>Концевые выключатели</a:t>
                  </a:r>
                  <a:endParaRPr lang="ru-RU" sz="1000" dirty="0" smtClean="0">
                    <a:solidFill>
                      <a:srgbClr val="0070C0"/>
                    </a:solidFill>
                  </a:endParaRPr>
                </a:p>
              </p:txBody>
            </p:sp>
            <p:sp>
              <p:nvSpPr>
                <p:cNvPr id="79" name="Скругленный прямоугольник 78"/>
                <p:cNvSpPr/>
                <p:nvPr/>
              </p:nvSpPr>
              <p:spPr>
                <a:xfrm>
                  <a:off x="4143372" y="1285860"/>
                  <a:ext cx="547200" cy="547200"/>
                </a:xfrm>
                <a:prstGeom prst="roundRect">
                  <a:avLst/>
                </a:prstGeom>
                <a:blipFill>
                  <a:blip r:embed="rId19" cstate="print"/>
                  <a:stretch>
                    <a:fillRect l="-1000" t="1000" r="3000" b="13000"/>
                  </a:stretch>
                </a:blipFill>
                <a:ln w="25400">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81" name="Прямая соединительная линия 80"/>
              <p:cNvCxnSpPr/>
              <p:nvPr/>
            </p:nvCxnSpPr>
            <p:spPr>
              <a:xfrm>
                <a:off x="3786182" y="6715148"/>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a:off x="3786182" y="2571744"/>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grpSp>
          <p:nvGrpSpPr>
            <p:cNvPr id="72" name="Группа 25"/>
            <p:cNvGrpSpPr/>
            <p:nvPr/>
          </p:nvGrpSpPr>
          <p:grpSpPr>
            <a:xfrm>
              <a:off x="4357686" y="5953634"/>
              <a:ext cx="1571636" cy="547200"/>
              <a:chOff x="4786314" y="3571876"/>
              <a:chExt cx="1571636" cy="547200"/>
            </a:xfrm>
          </p:grpSpPr>
          <p:sp>
            <p:nvSpPr>
              <p:cNvPr id="73" name="Овал 72"/>
              <p:cNvSpPr/>
              <p:nvPr/>
            </p:nvSpPr>
            <p:spPr>
              <a:xfrm>
                <a:off x="4786314" y="3571876"/>
                <a:ext cx="547200" cy="547200"/>
              </a:xfrm>
              <a:prstGeom prst="ellipse">
                <a:avLst/>
              </a:prstGeom>
              <a:blipFill dpi="0" rotWithShape="1">
                <a:blip r:embed="rId20" cstate="print"/>
                <a:srcRect/>
                <a:stretch>
                  <a:fillRect l="5000" t="5000" r="5000" b="5000"/>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p:cNvSpPr txBox="1"/>
              <p:nvPr/>
            </p:nvSpPr>
            <p:spPr>
              <a:xfrm>
                <a:off x="5357818" y="3659691"/>
                <a:ext cx="1000132"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BATTERY KIT</a:t>
                </a:r>
                <a:endParaRPr lang="ru-RU" sz="1000" b="1" dirty="0" smtClean="0">
                  <a:solidFill>
                    <a:srgbClr val="EE7F00"/>
                  </a:solidFill>
                </a:endParaRPr>
              </a:p>
              <a:p>
                <a:r>
                  <a:rPr lang="ru-RU" sz="1000" dirty="0" smtClean="0">
                    <a:solidFill>
                      <a:srgbClr val="003E88"/>
                    </a:solidFill>
                  </a:rPr>
                  <a:t>Аккумуляторы</a:t>
                </a:r>
                <a:endParaRPr lang="en-US" sz="1000" dirty="0" smtClean="0">
                  <a:solidFill>
                    <a:srgbClr val="003E88"/>
                  </a:solidFill>
                </a:endParaRPr>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7"/>
          <p:cNvGrpSpPr/>
          <p:nvPr/>
        </p:nvGrpSpPr>
        <p:grpSpPr>
          <a:xfrm>
            <a:off x="0" y="71414"/>
            <a:ext cx="9144000" cy="214314"/>
            <a:chOff x="0" y="71414"/>
            <a:chExt cx="9144000" cy="214314"/>
          </a:xfrm>
        </p:grpSpPr>
        <p:cxnSp>
          <p:nvCxnSpPr>
            <p:cNvPr id="23" name="Прямая соединительная линия 22"/>
            <p:cNvCxnSpPr/>
            <p:nvPr/>
          </p:nvCxnSpPr>
          <p:spPr>
            <a:xfrm>
              <a:off x="0" y="178559"/>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ЗАГОЛОВОК"/>
            <p:cNvSpPr/>
            <p:nvPr/>
          </p:nvSpPr>
          <p:spPr>
            <a:xfrm>
              <a:off x="678629" y="71414"/>
              <a:ext cx="7786742" cy="214314"/>
            </a:xfrm>
            <a:prstGeom prst="roundRect">
              <a:avLst>
                <a:gd name="adj" fmla="val 37650"/>
              </a:avLst>
            </a:prstGeom>
            <a:solidFill>
              <a:srgbClr val="EE7F00"/>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lstStyle/>
            <a:p>
              <a:pPr algn="ctr"/>
              <a:r>
                <a:rPr lang="ru-RU" b="1" dirty="0" smtClean="0">
                  <a:solidFill>
                    <a:schemeClr val="bg1"/>
                  </a:solidFill>
                </a:rPr>
                <a:t>Блок управления </a:t>
              </a:r>
              <a:r>
                <a:rPr lang="en-US" b="1" dirty="0" smtClean="0">
                  <a:solidFill>
                    <a:schemeClr val="bg1"/>
                  </a:solidFill>
                </a:rPr>
                <a:t>BRAIN 0</a:t>
              </a:r>
              <a:r>
                <a:rPr lang="ru-RU" b="1" dirty="0" smtClean="0">
                  <a:solidFill>
                    <a:schemeClr val="bg1"/>
                  </a:solidFill>
                </a:rPr>
                <a:t>6. Возможности. Аксессуары</a:t>
              </a:r>
              <a:endParaRPr lang="ru-RU" b="1" dirty="0">
                <a:solidFill>
                  <a:schemeClr val="bg1"/>
                </a:solidFill>
              </a:endParaRPr>
            </a:p>
          </p:txBody>
        </p:sp>
      </p:grpSp>
      <p:sp>
        <p:nvSpPr>
          <p:cNvPr id="53" name="Скругленный прямоугольник 52"/>
          <p:cNvSpPr/>
          <p:nvPr/>
        </p:nvSpPr>
        <p:spPr>
          <a:xfrm>
            <a:off x="285720" y="357166"/>
            <a:ext cx="2143140" cy="2143140"/>
          </a:xfrm>
          <a:prstGeom prst="roundRect">
            <a:avLst/>
          </a:prstGeom>
          <a:blipFill dpi="0" rotWithShape="1">
            <a:blip r:embed="rId3" cstate="print"/>
            <a:srcRect/>
            <a:stretch>
              <a:fillRect/>
            </a:stretch>
          </a:blipFill>
          <a:ln w="12700">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p:cNvSpPr txBox="1"/>
          <p:nvPr/>
        </p:nvSpPr>
        <p:spPr>
          <a:xfrm>
            <a:off x="357158" y="2571744"/>
            <a:ext cx="3357586" cy="3785652"/>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1000" b="1" dirty="0" smtClean="0">
                <a:solidFill>
                  <a:srgbClr val="EE7F00"/>
                </a:solidFill>
              </a:rPr>
              <a:t>Возможности:</a:t>
            </a:r>
          </a:p>
          <a:p>
            <a:pPr>
              <a:buFontTx/>
              <a:buChar char="-"/>
            </a:pPr>
            <a:r>
              <a:rPr lang="ru-RU" sz="1000" dirty="0" smtClean="0">
                <a:solidFill>
                  <a:srgbClr val="003E88"/>
                </a:solidFill>
              </a:rPr>
              <a:t> 2 выхода подключения приводов</a:t>
            </a:r>
          </a:p>
          <a:p>
            <a:pPr>
              <a:buFontTx/>
              <a:buChar char="-"/>
            </a:pPr>
            <a:r>
              <a:rPr lang="ru-RU" sz="1000" dirty="0" smtClean="0">
                <a:solidFill>
                  <a:srgbClr val="003E88"/>
                </a:solidFill>
              </a:rPr>
              <a:t> вход фотоэлементов </a:t>
            </a:r>
            <a:r>
              <a:rPr lang="en-US" sz="1000" dirty="0" smtClean="0">
                <a:solidFill>
                  <a:srgbClr val="003E88"/>
                </a:solidFill>
              </a:rPr>
              <a:t>G-WAY</a:t>
            </a:r>
            <a:endParaRPr lang="ru-RU" sz="1000" dirty="0" smtClean="0">
              <a:solidFill>
                <a:srgbClr val="003E88"/>
              </a:solidFill>
            </a:endParaRPr>
          </a:p>
          <a:p>
            <a:pPr>
              <a:buFontTx/>
              <a:buChar char="-"/>
            </a:pPr>
            <a:r>
              <a:rPr lang="ru-RU" sz="1000" dirty="0" smtClean="0">
                <a:solidFill>
                  <a:srgbClr val="003E88"/>
                </a:solidFill>
              </a:rPr>
              <a:t>Открыть А</a:t>
            </a:r>
          </a:p>
          <a:p>
            <a:pPr>
              <a:buFontTx/>
              <a:buChar char="-"/>
            </a:pPr>
            <a:r>
              <a:rPr lang="ru-RU" sz="1000" dirty="0" smtClean="0">
                <a:solidFill>
                  <a:srgbClr val="003E88"/>
                </a:solidFill>
              </a:rPr>
              <a:t>Открыть Б</a:t>
            </a:r>
          </a:p>
          <a:p>
            <a:pPr>
              <a:buFontTx/>
              <a:buChar char="-"/>
            </a:pPr>
            <a:r>
              <a:rPr lang="ru-RU" sz="1000" dirty="0" smtClean="0">
                <a:solidFill>
                  <a:srgbClr val="003E88"/>
                </a:solidFill>
              </a:rPr>
              <a:t> Стоп</a:t>
            </a:r>
          </a:p>
          <a:p>
            <a:pPr>
              <a:buFontTx/>
              <a:buChar char="-"/>
            </a:pPr>
            <a:r>
              <a:rPr lang="ru-RU" sz="1000" dirty="0" smtClean="0">
                <a:solidFill>
                  <a:srgbClr val="003E88"/>
                </a:solidFill>
              </a:rPr>
              <a:t>Сервисное </a:t>
            </a:r>
            <a:r>
              <a:rPr lang="ru-RU" sz="1000" dirty="0" err="1" smtClean="0">
                <a:solidFill>
                  <a:srgbClr val="003E88"/>
                </a:solidFill>
              </a:rPr>
              <a:t>освецение</a:t>
            </a:r>
            <a:endParaRPr lang="ru-RU" sz="1000" dirty="0" smtClean="0">
              <a:solidFill>
                <a:srgbClr val="003E88"/>
              </a:solidFill>
            </a:endParaRPr>
          </a:p>
          <a:p>
            <a:pPr>
              <a:buFontTx/>
              <a:buChar char="-"/>
            </a:pPr>
            <a:r>
              <a:rPr lang="ru-RU" sz="1000" dirty="0" smtClean="0">
                <a:solidFill>
                  <a:srgbClr val="003E88"/>
                </a:solidFill>
              </a:rPr>
              <a:t> 24В питания аксессуаров</a:t>
            </a:r>
          </a:p>
          <a:p>
            <a:pPr>
              <a:buFontTx/>
              <a:buChar char="-"/>
            </a:pPr>
            <a:r>
              <a:rPr lang="ru-RU" sz="1000" dirty="0" smtClean="0">
                <a:solidFill>
                  <a:srgbClr val="003E88"/>
                </a:solidFill>
              </a:rPr>
              <a:t> вход управления </a:t>
            </a:r>
            <a:r>
              <a:rPr lang="ru-RU" sz="1000" dirty="0" err="1" smtClean="0">
                <a:solidFill>
                  <a:srgbClr val="003E88"/>
                </a:solidFill>
              </a:rPr>
              <a:t>электрозамком</a:t>
            </a:r>
            <a:endParaRPr lang="ru-RU" sz="1000" dirty="0" smtClean="0">
              <a:solidFill>
                <a:srgbClr val="003E88"/>
              </a:solidFill>
            </a:endParaRPr>
          </a:p>
          <a:p>
            <a:pPr>
              <a:buFontTx/>
              <a:buChar char="-"/>
            </a:pPr>
            <a:r>
              <a:rPr lang="ru-RU" sz="1000" b="1" dirty="0" smtClean="0">
                <a:solidFill>
                  <a:srgbClr val="003E88"/>
                </a:solidFill>
              </a:rPr>
              <a:t> вход для резервных аккумуляторов</a:t>
            </a:r>
          </a:p>
          <a:p>
            <a:pPr>
              <a:buFontTx/>
              <a:buChar char="-"/>
            </a:pPr>
            <a:endParaRPr lang="ru-RU" sz="1000" dirty="0" smtClean="0">
              <a:solidFill>
                <a:srgbClr val="003E88"/>
              </a:solidFill>
            </a:endParaRPr>
          </a:p>
          <a:p>
            <a:pPr>
              <a:buFontTx/>
              <a:buChar char="-"/>
            </a:pPr>
            <a:r>
              <a:rPr lang="ru-RU" sz="1000" dirty="0" smtClean="0">
                <a:solidFill>
                  <a:srgbClr val="003E88"/>
                </a:solidFill>
              </a:rPr>
              <a:t> Энергосбережение</a:t>
            </a:r>
          </a:p>
          <a:p>
            <a:pPr>
              <a:buFontTx/>
              <a:buChar char="-"/>
            </a:pPr>
            <a:r>
              <a:rPr lang="ru-RU" sz="1000" dirty="0" smtClean="0">
                <a:solidFill>
                  <a:srgbClr val="003E88"/>
                </a:solidFill>
              </a:rPr>
              <a:t> Простое и  полное программирование самообучением</a:t>
            </a:r>
          </a:p>
          <a:p>
            <a:pPr>
              <a:buFontTx/>
              <a:buChar char="-"/>
            </a:pPr>
            <a:r>
              <a:rPr lang="en-US" sz="1000" dirty="0" smtClean="0">
                <a:solidFill>
                  <a:srgbClr val="003E88"/>
                </a:solidFill>
              </a:rPr>
              <a:t> </a:t>
            </a:r>
            <a:r>
              <a:rPr lang="ru-RU" sz="1000" dirty="0" smtClean="0">
                <a:solidFill>
                  <a:srgbClr val="003E88"/>
                </a:solidFill>
              </a:rPr>
              <a:t>Замедление в конечных точках</a:t>
            </a:r>
          </a:p>
          <a:p>
            <a:pPr>
              <a:buFontTx/>
              <a:buChar char="-"/>
            </a:pPr>
            <a:r>
              <a:rPr lang="ru-RU" sz="1000" dirty="0" smtClean="0">
                <a:solidFill>
                  <a:srgbClr val="003E88"/>
                </a:solidFill>
              </a:rPr>
              <a:t> Работа с притвором</a:t>
            </a:r>
          </a:p>
          <a:p>
            <a:pPr>
              <a:buFontTx/>
              <a:buChar char="-"/>
            </a:pPr>
            <a:r>
              <a:rPr lang="ru-RU" sz="1000" dirty="0" smtClean="0">
                <a:solidFill>
                  <a:srgbClr val="003E88"/>
                </a:solidFill>
              </a:rPr>
              <a:t> Регулировка скорости</a:t>
            </a:r>
          </a:p>
          <a:p>
            <a:pPr>
              <a:buFontTx/>
              <a:buChar char="-"/>
            </a:pPr>
            <a:r>
              <a:rPr lang="ru-RU" sz="1000" dirty="0" smtClean="0">
                <a:solidFill>
                  <a:srgbClr val="003E88"/>
                </a:solidFill>
              </a:rPr>
              <a:t> «Калитка»</a:t>
            </a:r>
          </a:p>
          <a:p>
            <a:pPr>
              <a:buFontTx/>
              <a:buChar char="-"/>
            </a:pPr>
            <a:r>
              <a:rPr lang="ru-RU" sz="1000" dirty="0" smtClean="0">
                <a:solidFill>
                  <a:srgbClr val="003E88"/>
                </a:solidFill>
              </a:rPr>
              <a:t> «Парковка»</a:t>
            </a:r>
          </a:p>
          <a:p>
            <a:pPr>
              <a:buFontTx/>
              <a:buChar char="-"/>
            </a:pPr>
            <a:r>
              <a:rPr lang="ru-RU" sz="1000" dirty="0" smtClean="0">
                <a:solidFill>
                  <a:srgbClr val="003E88"/>
                </a:solidFill>
              </a:rPr>
              <a:t> «</a:t>
            </a:r>
            <a:r>
              <a:rPr lang="ru-RU" sz="1000" dirty="0" err="1" smtClean="0">
                <a:solidFill>
                  <a:srgbClr val="003E88"/>
                </a:solidFill>
              </a:rPr>
              <a:t>Автозакрывание</a:t>
            </a:r>
            <a:r>
              <a:rPr lang="ru-RU" sz="1000" dirty="0" smtClean="0">
                <a:solidFill>
                  <a:srgbClr val="003E88"/>
                </a:solidFill>
              </a:rPr>
              <a:t>»</a:t>
            </a:r>
          </a:p>
          <a:p>
            <a:pPr>
              <a:buFontTx/>
              <a:buChar char="-"/>
            </a:pPr>
            <a:r>
              <a:rPr lang="ru-RU" sz="1000" dirty="0" smtClean="0">
                <a:solidFill>
                  <a:srgbClr val="003E88"/>
                </a:solidFill>
              </a:rPr>
              <a:t> «Разблокировка ригеля»</a:t>
            </a:r>
            <a:endParaRPr lang="en-US" sz="1000" dirty="0" smtClean="0">
              <a:solidFill>
                <a:srgbClr val="003E88"/>
              </a:solidFill>
            </a:endParaRPr>
          </a:p>
          <a:p>
            <a:pPr>
              <a:buFontTx/>
              <a:buChar char="-"/>
            </a:pPr>
            <a:r>
              <a:rPr lang="ru-RU" sz="1000" dirty="0" smtClean="0">
                <a:solidFill>
                  <a:srgbClr val="003E88"/>
                </a:solidFill>
              </a:rPr>
              <a:t> Виртуальный </a:t>
            </a:r>
            <a:r>
              <a:rPr lang="ru-RU" sz="1000" dirty="0" err="1" smtClean="0">
                <a:solidFill>
                  <a:srgbClr val="003E88"/>
                </a:solidFill>
              </a:rPr>
              <a:t>энкодер</a:t>
            </a:r>
            <a:r>
              <a:rPr lang="en-US" sz="1000" b="1" dirty="0" smtClean="0">
                <a:solidFill>
                  <a:srgbClr val="003E88"/>
                </a:solidFill>
              </a:rPr>
              <a:t> </a:t>
            </a:r>
            <a:endParaRPr lang="ru-RU" sz="1000" dirty="0" smtClean="0">
              <a:solidFill>
                <a:srgbClr val="003E88"/>
              </a:solidFill>
            </a:endParaRPr>
          </a:p>
          <a:p>
            <a:pPr>
              <a:buFontTx/>
              <a:buChar char="-"/>
            </a:pPr>
            <a:r>
              <a:rPr lang="ru-RU" sz="1000" dirty="0" smtClean="0">
                <a:solidFill>
                  <a:srgbClr val="003E88"/>
                </a:solidFill>
              </a:rPr>
              <a:t> «Доводка створок для фиксации ригеля»</a:t>
            </a:r>
          </a:p>
          <a:p>
            <a:pPr>
              <a:buFontTx/>
              <a:buChar char="-"/>
            </a:pPr>
            <a:r>
              <a:rPr lang="ru-RU" sz="1000" dirty="0" smtClean="0">
                <a:solidFill>
                  <a:srgbClr val="003E88"/>
                </a:solidFill>
              </a:rPr>
              <a:t> Предварительное  включение сигнальной лампы</a:t>
            </a:r>
          </a:p>
          <a:p>
            <a:pPr>
              <a:buFontTx/>
              <a:buChar char="-"/>
            </a:pPr>
            <a:r>
              <a:rPr lang="ru-RU" sz="1000" dirty="0" smtClean="0">
                <a:solidFill>
                  <a:srgbClr val="003E88"/>
                </a:solidFill>
              </a:rPr>
              <a:t> Тест фотоэлементов</a:t>
            </a:r>
          </a:p>
        </p:txBody>
      </p:sp>
      <p:grpSp>
        <p:nvGrpSpPr>
          <p:cNvPr id="137" name="Группа 136"/>
          <p:cNvGrpSpPr/>
          <p:nvPr/>
        </p:nvGrpSpPr>
        <p:grpSpPr>
          <a:xfrm>
            <a:off x="4071934" y="785794"/>
            <a:ext cx="4728286" cy="5572164"/>
            <a:chOff x="4071934" y="785794"/>
            <a:chExt cx="4728286" cy="5572164"/>
          </a:xfrm>
        </p:grpSpPr>
        <p:grpSp>
          <p:nvGrpSpPr>
            <p:cNvPr id="17" name="Группа 85"/>
            <p:cNvGrpSpPr/>
            <p:nvPr/>
          </p:nvGrpSpPr>
          <p:grpSpPr>
            <a:xfrm>
              <a:off x="4071934" y="952974"/>
              <a:ext cx="2357454" cy="3404720"/>
              <a:chOff x="3786182" y="3739056"/>
              <a:chExt cx="2357454" cy="3404720"/>
            </a:xfrm>
          </p:grpSpPr>
          <p:grpSp>
            <p:nvGrpSpPr>
              <p:cNvPr id="18" name="Группа 85"/>
              <p:cNvGrpSpPr/>
              <p:nvPr/>
            </p:nvGrpSpPr>
            <p:grpSpPr>
              <a:xfrm>
                <a:off x="4143372" y="5525006"/>
                <a:ext cx="1607354" cy="547200"/>
                <a:chOff x="428596" y="4660456"/>
                <a:chExt cx="2449302" cy="833829"/>
              </a:xfrm>
            </p:grpSpPr>
            <p:sp>
              <p:nvSpPr>
                <p:cNvPr id="25" name="Овал 24"/>
                <p:cNvSpPr/>
                <p:nvPr/>
              </p:nvSpPr>
              <p:spPr>
                <a:xfrm>
                  <a:off x="428596" y="4660456"/>
                  <a:ext cx="833829" cy="833829"/>
                </a:xfrm>
                <a:prstGeom prst="ellipse">
                  <a:avLst/>
                </a:prstGeom>
                <a:blipFill>
                  <a:blip r:embed="rId4"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p:cNvSpPr txBox="1"/>
                <p:nvPr/>
              </p:nvSpPr>
              <p:spPr>
                <a:xfrm>
                  <a:off x="1285850" y="4748273"/>
                  <a:ext cx="1592048" cy="609692"/>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RMG 2</a:t>
                  </a:r>
                  <a:endParaRPr lang="ru-RU" sz="1000" b="1" dirty="0" smtClean="0">
                    <a:solidFill>
                      <a:srgbClr val="EE7F00"/>
                    </a:solidFill>
                  </a:endParaRPr>
                </a:p>
                <a:p>
                  <a:r>
                    <a:rPr lang="ru-RU" sz="1000" dirty="0" smtClean="0">
                      <a:solidFill>
                        <a:srgbClr val="003E88"/>
                      </a:solidFill>
                    </a:rPr>
                    <a:t>Детектор</a:t>
                  </a:r>
                  <a:r>
                    <a:rPr lang="en-US" sz="1000" dirty="0" smtClean="0">
                      <a:solidFill>
                        <a:srgbClr val="003E88"/>
                      </a:solidFill>
                    </a:rPr>
                    <a:t> </a:t>
                  </a:r>
                  <a:r>
                    <a:rPr lang="ru-RU" sz="1000" dirty="0" smtClean="0">
                      <a:solidFill>
                        <a:srgbClr val="003E88"/>
                      </a:solidFill>
                    </a:rPr>
                    <a:t>петли</a:t>
                  </a:r>
                  <a:endParaRPr lang="ru-RU" sz="1000" dirty="0" smtClean="0">
                    <a:solidFill>
                      <a:srgbClr val="0070C0"/>
                    </a:solidFill>
                  </a:endParaRPr>
                </a:p>
              </p:txBody>
            </p:sp>
          </p:grpSp>
          <p:cxnSp>
            <p:nvCxnSpPr>
              <p:cNvPr id="60" name="Прямая соединительная линия 59"/>
              <p:cNvCxnSpPr/>
              <p:nvPr/>
            </p:nvCxnSpPr>
            <p:spPr>
              <a:xfrm>
                <a:off x="3786182" y="5357826"/>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a:off x="3786182" y="6215082"/>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nvGrpSpPr>
              <p:cNvPr id="22" name="Группа 83"/>
              <p:cNvGrpSpPr/>
              <p:nvPr/>
            </p:nvGrpSpPr>
            <p:grpSpPr>
              <a:xfrm>
                <a:off x="4167674" y="4667750"/>
                <a:ext cx="1547333" cy="547200"/>
                <a:chOff x="-22833" y="4929198"/>
                <a:chExt cx="1547333" cy="547200"/>
              </a:xfrm>
            </p:grpSpPr>
            <p:sp>
              <p:nvSpPr>
                <p:cNvPr id="89" name="Овал 88"/>
                <p:cNvSpPr/>
                <p:nvPr/>
              </p:nvSpPr>
              <p:spPr>
                <a:xfrm>
                  <a:off x="-22833" y="4929198"/>
                  <a:ext cx="547200" cy="547200"/>
                </a:xfrm>
                <a:prstGeom prst="ellipse">
                  <a:avLst/>
                </a:prstGeom>
                <a:blipFill>
                  <a:blip r:embed="rId5"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TextBox 89"/>
                <p:cNvSpPr txBox="1"/>
                <p:nvPr/>
              </p:nvSpPr>
              <p:spPr>
                <a:xfrm>
                  <a:off x="524368" y="5002743"/>
                  <a:ext cx="1000132"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VEGA</a:t>
                  </a:r>
                  <a:r>
                    <a:rPr lang="ru-RU" sz="1000" b="1" dirty="0" smtClean="0">
                      <a:solidFill>
                        <a:srgbClr val="EE7F00"/>
                      </a:solidFill>
                    </a:rPr>
                    <a:t> </a:t>
                  </a:r>
                  <a:r>
                    <a:rPr lang="en-US" sz="1000" b="1" dirty="0" smtClean="0">
                      <a:solidFill>
                        <a:srgbClr val="EE7F00"/>
                      </a:solidFill>
                    </a:rPr>
                    <a:t>BUS</a:t>
                  </a:r>
                  <a:endParaRPr lang="ru-RU" sz="1000" b="1" dirty="0" smtClean="0">
                    <a:solidFill>
                      <a:srgbClr val="EE7F00"/>
                    </a:solidFill>
                  </a:endParaRPr>
                </a:p>
                <a:p>
                  <a:r>
                    <a:rPr lang="ru-RU" sz="1000" dirty="0" smtClean="0">
                      <a:solidFill>
                        <a:srgbClr val="003E88"/>
                      </a:solidFill>
                    </a:rPr>
                    <a:t>фотоэлементы</a:t>
                  </a:r>
                  <a:endParaRPr lang="ru-RU" sz="1000" dirty="0" smtClean="0">
                    <a:solidFill>
                      <a:srgbClr val="0070C0"/>
                    </a:solidFill>
                  </a:endParaRPr>
                </a:p>
              </p:txBody>
            </p:sp>
          </p:grpSp>
          <p:grpSp>
            <p:nvGrpSpPr>
              <p:cNvPr id="26" name="Группа 95"/>
              <p:cNvGrpSpPr/>
              <p:nvPr/>
            </p:nvGrpSpPr>
            <p:grpSpPr>
              <a:xfrm>
                <a:off x="4143372" y="6382262"/>
                <a:ext cx="1785950" cy="547200"/>
                <a:chOff x="4786314" y="4096246"/>
                <a:chExt cx="1785950" cy="547200"/>
              </a:xfrm>
            </p:grpSpPr>
            <p:sp>
              <p:nvSpPr>
                <p:cNvPr id="98" name="Овал 97"/>
                <p:cNvSpPr/>
                <p:nvPr/>
              </p:nvSpPr>
              <p:spPr>
                <a:xfrm>
                  <a:off x="4786314" y="4096246"/>
                  <a:ext cx="547200" cy="547200"/>
                </a:xfrm>
                <a:prstGeom prst="ellipse">
                  <a:avLst/>
                </a:prstGeom>
                <a:blipFill>
                  <a:blip r:embed="rId6"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p:cNvSpPr txBox="1"/>
                <p:nvPr/>
              </p:nvSpPr>
              <p:spPr>
                <a:xfrm>
                  <a:off x="5357818" y="4169791"/>
                  <a:ext cx="1214446"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GUARD</a:t>
                  </a:r>
                  <a:endParaRPr lang="ru-RU" sz="1000" b="1" dirty="0" smtClean="0">
                    <a:solidFill>
                      <a:srgbClr val="EE7F00"/>
                    </a:solidFill>
                  </a:endParaRPr>
                </a:p>
                <a:p>
                  <a:r>
                    <a:rPr lang="ru-RU" sz="1000" dirty="0" smtClean="0">
                      <a:solidFill>
                        <a:srgbClr val="003E88"/>
                      </a:solidFill>
                    </a:rPr>
                    <a:t>лампа сигнальная</a:t>
                  </a:r>
                  <a:endParaRPr lang="ru-RU" sz="1000" dirty="0" smtClean="0">
                    <a:solidFill>
                      <a:srgbClr val="0070C0"/>
                    </a:solidFill>
                  </a:endParaRPr>
                </a:p>
              </p:txBody>
            </p:sp>
          </p:grpSp>
          <p:cxnSp>
            <p:nvCxnSpPr>
              <p:cNvPr id="58" name="Прямая соединительная линия 57"/>
              <p:cNvCxnSpPr/>
              <p:nvPr/>
            </p:nvCxnSpPr>
            <p:spPr>
              <a:xfrm>
                <a:off x="3786182" y="4500570"/>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nvGrpSpPr>
              <p:cNvPr id="27" name="Группа 79"/>
              <p:cNvGrpSpPr/>
              <p:nvPr/>
            </p:nvGrpSpPr>
            <p:grpSpPr>
              <a:xfrm>
                <a:off x="4143372" y="3739056"/>
                <a:ext cx="2000264" cy="547200"/>
                <a:chOff x="4143372" y="3739056"/>
                <a:chExt cx="2000264" cy="547200"/>
              </a:xfrm>
            </p:grpSpPr>
            <p:sp>
              <p:nvSpPr>
                <p:cNvPr id="76" name="TextBox 75"/>
                <p:cNvSpPr txBox="1"/>
                <p:nvPr/>
              </p:nvSpPr>
              <p:spPr>
                <a:xfrm>
                  <a:off x="4714874" y="3812601"/>
                  <a:ext cx="1428762"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1000" b="1" dirty="0" smtClean="0">
                      <a:solidFill>
                        <a:srgbClr val="EE7F00"/>
                      </a:solidFill>
                    </a:rPr>
                    <a:t>Замок</a:t>
                  </a:r>
                </a:p>
                <a:p>
                  <a:r>
                    <a:rPr lang="ru-RU" sz="1000" dirty="0" smtClean="0">
                      <a:solidFill>
                        <a:srgbClr val="003E88"/>
                      </a:solidFill>
                    </a:rPr>
                    <a:t>электромеханический</a:t>
                  </a:r>
                  <a:endParaRPr lang="ru-RU" sz="1000" dirty="0" smtClean="0">
                    <a:solidFill>
                      <a:srgbClr val="0070C0"/>
                    </a:solidFill>
                  </a:endParaRPr>
                </a:p>
              </p:txBody>
            </p:sp>
            <p:sp>
              <p:nvSpPr>
                <p:cNvPr id="77" name="Скругленный прямоугольник 76"/>
                <p:cNvSpPr/>
                <p:nvPr/>
              </p:nvSpPr>
              <p:spPr>
                <a:xfrm>
                  <a:off x="4143372" y="3739056"/>
                  <a:ext cx="547200" cy="547200"/>
                </a:xfrm>
                <a:prstGeom prst="roundRect">
                  <a:avLst/>
                </a:prstGeom>
                <a:blipFill>
                  <a:blip r:embed="rId7" cstate="print"/>
                  <a:stretch>
                    <a:fillRect/>
                  </a:stretch>
                </a:blipFill>
                <a:ln w="25400">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81" name="Прямая соединительная линия 80"/>
              <p:cNvCxnSpPr/>
              <p:nvPr/>
            </p:nvCxnSpPr>
            <p:spPr>
              <a:xfrm>
                <a:off x="3786182" y="7143776"/>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grpSp>
          <p:nvGrpSpPr>
            <p:cNvPr id="84" name="Группа 25"/>
            <p:cNvGrpSpPr/>
            <p:nvPr/>
          </p:nvGrpSpPr>
          <p:grpSpPr>
            <a:xfrm>
              <a:off x="4429124" y="4572008"/>
              <a:ext cx="1571636" cy="547200"/>
              <a:chOff x="4786314" y="3571876"/>
              <a:chExt cx="1571636" cy="547200"/>
            </a:xfrm>
          </p:grpSpPr>
          <p:sp>
            <p:nvSpPr>
              <p:cNvPr id="85" name="Овал 84"/>
              <p:cNvSpPr/>
              <p:nvPr/>
            </p:nvSpPr>
            <p:spPr>
              <a:xfrm>
                <a:off x="4786314" y="3571876"/>
                <a:ext cx="547200" cy="547200"/>
              </a:xfrm>
              <a:prstGeom prst="ellipse">
                <a:avLst/>
              </a:prstGeom>
              <a:blipFill dpi="0" rotWithShape="1">
                <a:blip r:embed="rId8" cstate="print"/>
                <a:srcRect/>
                <a:stretch>
                  <a:fillRect l="5000" t="5000" r="5000" b="5000"/>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TextBox 85"/>
              <p:cNvSpPr txBox="1"/>
              <p:nvPr/>
            </p:nvSpPr>
            <p:spPr>
              <a:xfrm>
                <a:off x="5357818" y="3659691"/>
                <a:ext cx="1000132" cy="400110"/>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BATTERY KIT</a:t>
                </a:r>
                <a:endParaRPr lang="ru-RU" sz="1000" b="1" dirty="0" smtClean="0">
                  <a:solidFill>
                    <a:srgbClr val="EE7F00"/>
                  </a:solidFill>
                </a:endParaRPr>
              </a:p>
              <a:p>
                <a:r>
                  <a:rPr lang="ru-RU" sz="1000" dirty="0" smtClean="0">
                    <a:solidFill>
                      <a:srgbClr val="003E88"/>
                    </a:solidFill>
                  </a:rPr>
                  <a:t>Аккумуляторы</a:t>
                </a:r>
                <a:endParaRPr lang="en-US" sz="1000" dirty="0" smtClean="0">
                  <a:solidFill>
                    <a:srgbClr val="003E88"/>
                  </a:solidFill>
                </a:endParaRPr>
              </a:p>
            </p:txBody>
          </p:sp>
        </p:grpSp>
        <p:grpSp>
          <p:nvGrpSpPr>
            <p:cNvPr id="93" name="Группа 81"/>
            <p:cNvGrpSpPr/>
            <p:nvPr/>
          </p:nvGrpSpPr>
          <p:grpSpPr>
            <a:xfrm>
              <a:off x="6715140" y="785794"/>
              <a:ext cx="2013643" cy="2357454"/>
              <a:chOff x="3836714" y="803654"/>
              <a:chExt cx="3146313" cy="3683524"/>
            </a:xfrm>
          </p:grpSpPr>
          <p:grpSp>
            <p:nvGrpSpPr>
              <p:cNvPr id="94" name="Группа 101"/>
              <p:cNvGrpSpPr/>
              <p:nvPr/>
            </p:nvGrpSpPr>
            <p:grpSpPr>
              <a:xfrm>
                <a:off x="3836716" y="803654"/>
                <a:ext cx="2811447" cy="855001"/>
                <a:chOff x="4479658" y="-611835"/>
                <a:chExt cx="2811447" cy="855001"/>
              </a:xfrm>
            </p:grpSpPr>
            <p:grpSp>
              <p:nvGrpSpPr>
                <p:cNvPr id="108" name="Группа 44"/>
                <p:cNvGrpSpPr/>
                <p:nvPr/>
              </p:nvGrpSpPr>
              <p:grpSpPr>
                <a:xfrm>
                  <a:off x="4479658" y="-611835"/>
                  <a:ext cx="1806852" cy="855001"/>
                  <a:chOff x="-378126" y="-754711"/>
                  <a:chExt cx="1806852" cy="855001"/>
                </a:xfrm>
              </p:grpSpPr>
              <p:sp>
                <p:nvSpPr>
                  <p:cNvPr id="110" name="Овал 109"/>
                  <p:cNvSpPr/>
                  <p:nvPr/>
                </p:nvSpPr>
                <p:spPr>
                  <a:xfrm>
                    <a:off x="-378126" y="-754711"/>
                    <a:ext cx="855000" cy="855001"/>
                  </a:xfrm>
                  <a:prstGeom prst="ellipse">
                    <a:avLst/>
                  </a:prstGeom>
                  <a:blipFill>
                    <a:blip r:embed="rId9"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a:off x="573726" y="-754711"/>
                    <a:ext cx="855000" cy="855001"/>
                  </a:xfrm>
                  <a:prstGeom prst="ellipse">
                    <a:avLst/>
                  </a:prstGeom>
                  <a:blipFill>
                    <a:blip r:embed="rId10"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9" name="TextBox 108"/>
                <p:cNvSpPr txBox="1"/>
                <p:nvPr/>
              </p:nvSpPr>
              <p:spPr>
                <a:xfrm>
                  <a:off x="6290975" y="-496921"/>
                  <a:ext cx="1000130" cy="625173"/>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AMIGO</a:t>
                  </a:r>
                  <a:endParaRPr lang="ru-RU" sz="1000" b="1" dirty="0" smtClean="0">
                    <a:solidFill>
                      <a:srgbClr val="EE7F00"/>
                    </a:solidFill>
                  </a:endParaRPr>
                </a:p>
                <a:p>
                  <a:r>
                    <a:rPr lang="ru-RU" sz="1000" dirty="0" smtClean="0">
                      <a:solidFill>
                        <a:srgbClr val="003E88"/>
                      </a:solidFill>
                    </a:rPr>
                    <a:t>брелоки</a:t>
                  </a:r>
                  <a:endParaRPr lang="ru-RU" sz="1000" dirty="0" smtClean="0">
                    <a:solidFill>
                      <a:srgbClr val="0070C0"/>
                    </a:solidFill>
                  </a:endParaRPr>
                </a:p>
              </p:txBody>
            </p:sp>
          </p:grpSp>
          <p:grpSp>
            <p:nvGrpSpPr>
              <p:cNvPr id="95" name="Группа 100"/>
              <p:cNvGrpSpPr/>
              <p:nvPr/>
            </p:nvGrpSpPr>
            <p:grpSpPr>
              <a:xfrm>
                <a:off x="3836717" y="1755155"/>
                <a:ext cx="3092702" cy="855348"/>
                <a:chOff x="1160358" y="1260399"/>
                <a:chExt cx="3092702" cy="855348"/>
              </a:xfrm>
            </p:grpSpPr>
            <p:grpSp>
              <p:nvGrpSpPr>
                <p:cNvPr id="104" name="Группа 51"/>
                <p:cNvGrpSpPr/>
                <p:nvPr/>
              </p:nvGrpSpPr>
              <p:grpSpPr>
                <a:xfrm>
                  <a:off x="1160358" y="1260399"/>
                  <a:ext cx="1828097" cy="855348"/>
                  <a:chOff x="-3197360" y="3628285"/>
                  <a:chExt cx="1828097" cy="855348"/>
                </a:xfrm>
              </p:grpSpPr>
              <p:sp>
                <p:nvSpPr>
                  <p:cNvPr id="106" name="Овал 105"/>
                  <p:cNvSpPr/>
                  <p:nvPr/>
                </p:nvSpPr>
                <p:spPr>
                  <a:xfrm rot="20760000">
                    <a:off x="-3197360" y="3628633"/>
                    <a:ext cx="854998" cy="855000"/>
                  </a:xfrm>
                  <a:prstGeom prst="ellipse">
                    <a:avLst/>
                  </a:prstGeom>
                  <a:blipFill>
                    <a:blip r:embed="rId11"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Овал 106"/>
                  <p:cNvSpPr/>
                  <p:nvPr/>
                </p:nvSpPr>
                <p:spPr>
                  <a:xfrm rot="836143" flipH="1">
                    <a:off x="-2224264" y="3628285"/>
                    <a:ext cx="855001" cy="855003"/>
                  </a:xfrm>
                  <a:prstGeom prst="ellipse">
                    <a:avLst/>
                  </a:prstGeom>
                  <a:blipFill>
                    <a:blip r:embed="rId11"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5" name="TextBox 104"/>
                <p:cNvSpPr txBox="1"/>
                <p:nvPr/>
              </p:nvSpPr>
              <p:spPr>
                <a:xfrm>
                  <a:off x="2967208" y="1375313"/>
                  <a:ext cx="1285852" cy="625173"/>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AMIGOLD</a:t>
                  </a:r>
                  <a:endParaRPr lang="ru-RU" sz="1000" b="1" dirty="0" smtClean="0">
                    <a:solidFill>
                      <a:srgbClr val="EE7F00"/>
                    </a:solidFill>
                  </a:endParaRPr>
                </a:p>
                <a:p>
                  <a:r>
                    <a:rPr lang="ru-RU" sz="1000" dirty="0" smtClean="0">
                      <a:solidFill>
                        <a:srgbClr val="003E88"/>
                      </a:solidFill>
                    </a:rPr>
                    <a:t>брелоки</a:t>
                  </a:r>
                  <a:endParaRPr lang="ru-RU" sz="1000" dirty="0" smtClean="0">
                    <a:solidFill>
                      <a:srgbClr val="0070C0"/>
                    </a:solidFill>
                  </a:endParaRPr>
                </a:p>
              </p:txBody>
            </p:sp>
          </p:grpSp>
          <p:grpSp>
            <p:nvGrpSpPr>
              <p:cNvPr id="96" name="Группа 25"/>
              <p:cNvGrpSpPr/>
              <p:nvPr/>
            </p:nvGrpSpPr>
            <p:grpSpPr>
              <a:xfrm>
                <a:off x="3836715" y="2701227"/>
                <a:ext cx="3146312" cy="855000"/>
                <a:chOff x="2901721" y="4005027"/>
                <a:chExt cx="3146312" cy="855000"/>
              </a:xfrm>
            </p:grpSpPr>
            <p:sp>
              <p:nvSpPr>
                <p:cNvPr id="102" name="Овал 101"/>
                <p:cNvSpPr/>
                <p:nvPr/>
              </p:nvSpPr>
              <p:spPr>
                <a:xfrm>
                  <a:off x="2901721" y="4005027"/>
                  <a:ext cx="854999" cy="855000"/>
                </a:xfrm>
                <a:prstGeom prst="ellipse">
                  <a:avLst/>
                </a:prstGeom>
                <a:blipFill>
                  <a:blip r:embed="rId12"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p:cNvSpPr txBox="1"/>
                <p:nvPr/>
              </p:nvSpPr>
              <p:spPr>
                <a:xfrm>
                  <a:off x="3815598" y="4119941"/>
                  <a:ext cx="2232435" cy="625172"/>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6100146</a:t>
                  </a:r>
                  <a:endParaRPr lang="ru-RU" sz="1000" b="1" dirty="0" smtClean="0">
                    <a:solidFill>
                      <a:srgbClr val="EE7F00"/>
                    </a:solidFill>
                  </a:endParaRPr>
                </a:p>
                <a:p>
                  <a:r>
                    <a:rPr lang="ru-RU" sz="1000" dirty="0" smtClean="0">
                      <a:solidFill>
                        <a:srgbClr val="003E88"/>
                      </a:solidFill>
                    </a:rPr>
                    <a:t>интерфейс </a:t>
                  </a:r>
                  <a:r>
                    <a:rPr lang="en-US" sz="1000" dirty="0" smtClean="0">
                      <a:solidFill>
                        <a:srgbClr val="003E88"/>
                      </a:solidFill>
                    </a:rPr>
                    <a:t>Amigo</a:t>
                  </a:r>
                  <a:endParaRPr lang="ru-RU" sz="1000" dirty="0" smtClean="0">
                    <a:solidFill>
                      <a:srgbClr val="0070C0"/>
                    </a:solidFill>
                  </a:endParaRPr>
                </a:p>
              </p:txBody>
            </p:sp>
          </p:grpSp>
          <p:grpSp>
            <p:nvGrpSpPr>
              <p:cNvPr id="97" name="Группа 107"/>
              <p:cNvGrpSpPr/>
              <p:nvPr/>
            </p:nvGrpSpPr>
            <p:grpSpPr>
              <a:xfrm>
                <a:off x="3836714" y="3632177"/>
                <a:ext cx="3123986" cy="855001"/>
                <a:chOff x="2836582" y="2645316"/>
                <a:chExt cx="3123986" cy="855001"/>
              </a:xfrm>
            </p:grpSpPr>
            <p:sp>
              <p:nvSpPr>
                <p:cNvPr id="99" name="Овал 98"/>
                <p:cNvSpPr/>
                <p:nvPr/>
              </p:nvSpPr>
              <p:spPr>
                <a:xfrm>
                  <a:off x="2836582" y="2645316"/>
                  <a:ext cx="854999" cy="855001"/>
                </a:xfrm>
                <a:prstGeom prst="ellipse">
                  <a:avLst/>
                </a:prstGeom>
                <a:blipFill>
                  <a:blip r:embed="rId13"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TextBox 99"/>
                <p:cNvSpPr txBox="1"/>
                <p:nvPr/>
              </p:nvSpPr>
              <p:spPr>
                <a:xfrm>
                  <a:off x="3750459" y="2760230"/>
                  <a:ext cx="2210109" cy="625173"/>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JA 337</a:t>
                  </a:r>
                  <a:endParaRPr lang="ru-RU" sz="1000" b="1" dirty="0" smtClean="0">
                    <a:solidFill>
                      <a:srgbClr val="EE7F00"/>
                    </a:solidFill>
                  </a:endParaRPr>
                </a:p>
                <a:p>
                  <a:r>
                    <a:rPr lang="ru-RU" sz="1000" dirty="0" smtClean="0">
                      <a:solidFill>
                        <a:srgbClr val="003E88"/>
                      </a:solidFill>
                    </a:rPr>
                    <a:t>антенна </a:t>
                  </a:r>
                  <a:r>
                    <a:rPr lang="en-US" sz="1000" dirty="0" smtClean="0">
                      <a:solidFill>
                        <a:srgbClr val="003E88"/>
                      </a:solidFill>
                    </a:rPr>
                    <a:t>Amigo</a:t>
                  </a:r>
                  <a:endParaRPr lang="ru-RU" sz="1000" dirty="0" smtClean="0">
                    <a:solidFill>
                      <a:srgbClr val="0070C0"/>
                    </a:solidFill>
                  </a:endParaRPr>
                </a:p>
              </p:txBody>
            </p:sp>
          </p:grpSp>
        </p:grpSp>
        <p:grpSp>
          <p:nvGrpSpPr>
            <p:cNvPr id="112" name="Группа 79"/>
            <p:cNvGrpSpPr/>
            <p:nvPr/>
          </p:nvGrpSpPr>
          <p:grpSpPr>
            <a:xfrm>
              <a:off x="6728518" y="3596181"/>
              <a:ext cx="1727504" cy="1761645"/>
              <a:chOff x="6806989" y="3745370"/>
              <a:chExt cx="2714649" cy="2768301"/>
            </a:xfrm>
          </p:grpSpPr>
          <p:grpSp>
            <p:nvGrpSpPr>
              <p:cNvPr id="113" name="Группа 112"/>
              <p:cNvGrpSpPr/>
              <p:nvPr/>
            </p:nvGrpSpPr>
            <p:grpSpPr>
              <a:xfrm>
                <a:off x="6806989" y="3745370"/>
                <a:ext cx="2347252" cy="859886"/>
                <a:chOff x="6164047" y="4853498"/>
                <a:chExt cx="2347252" cy="859886"/>
              </a:xfrm>
            </p:grpSpPr>
            <p:sp>
              <p:nvSpPr>
                <p:cNvPr id="120" name="Овал 119"/>
                <p:cNvSpPr/>
                <p:nvPr/>
              </p:nvSpPr>
              <p:spPr>
                <a:xfrm>
                  <a:off x="6164047" y="4853498"/>
                  <a:ext cx="859886" cy="859886"/>
                </a:xfrm>
                <a:prstGeom prst="ellipse">
                  <a:avLst/>
                </a:prstGeom>
                <a:blipFill>
                  <a:blip r:embed="rId14"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 name="TextBox 121"/>
                <p:cNvSpPr txBox="1"/>
                <p:nvPr/>
              </p:nvSpPr>
              <p:spPr>
                <a:xfrm>
                  <a:off x="7082539" y="4965756"/>
                  <a:ext cx="1428760" cy="628744"/>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BRAVO</a:t>
                  </a:r>
                  <a:endParaRPr lang="ru-RU" sz="1000" b="1" dirty="0" smtClean="0">
                    <a:solidFill>
                      <a:srgbClr val="EE7F00"/>
                    </a:solidFill>
                  </a:endParaRPr>
                </a:p>
                <a:p>
                  <a:r>
                    <a:rPr lang="ru-RU" sz="1000" dirty="0" smtClean="0">
                      <a:solidFill>
                        <a:srgbClr val="003E88"/>
                      </a:solidFill>
                    </a:rPr>
                    <a:t>брелоки</a:t>
                  </a:r>
                  <a:endParaRPr lang="ru-RU" sz="1000" dirty="0" smtClean="0">
                    <a:solidFill>
                      <a:srgbClr val="0070C0"/>
                    </a:solidFill>
                  </a:endParaRPr>
                </a:p>
              </p:txBody>
            </p:sp>
          </p:grpSp>
          <p:grpSp>
            <p:nvGrpSpPr>
              <p:cNvPr id="114" name="Группа 25"/>
              <p:cNvGrpSpPr/>
              <p:nvPr/>
            </p:nvGrpSpPr>
            <p:grpSpPr>
              <a:xfrm>
                <a:off x="6806991" y="4696452"/>
                <a:ext cx="2714647" cy="859886"/>
                <a:chOff x="5273265" y="3590338"/>
                <a:chExt cx="2714647" cy="859886"/>
              </a:xfrm>
            </p:grpSpPr>
            <p:sp>
              <p:nvSpPr>
                <p:cNvPr id="118" name="Овал 117"/>
                <p:cNvSpPr/>
                <p:nvPr/>
              </p:nvSpPr>
              <p:spPr>
                <a:xfrm>
                  <a:off x="5273265" y="3590338"/>
                  <a:ext cx="859886" cy="859886"/>
                </a:xfrm>
                <a:prstGeom prst="ellipse">
                  <a:avLst/>
                </a:prstGeom>
                <a:blipFill>
                  <a:blip r:embed="rId12"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TextBox 118"/>
                <p:cNvSpPr txBox="1"/>
                <p:nvPr/>
              </p:nvSpPr>
              <p:spPr>
                <a:xfrm>
                  <a:off x="6191756" y="3702598"/>
                  <a:ext cx="1796156" cy="628744"/>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6100145</a:t>
                  </a:r>
                  <a:endParaRPr lang="ru-RU" sz="1000" b="1" dirty="0" smtClean="0">
                    <a:solidFill>
                      <a:srgbClr val="EE7F00"/>
                    </a:solidFill>
                  </a:endParaRPr>
                </a:p>
                <a:p>
                  <a:r>
                    <a:rPr lang="ru-RU" sz="1000" dirty="0" smtClean="0">
                      <a:solidFill>
                        <a:srgbClr val="003E88"/>
                      </a:solidFill>
                    </a:rPr>
                    <a:t>интерфейс </a:t>
                  </a:r>
                  <a:r>
                    <a:rPr lang="en-US" sz="1000" dirty="0" smtClean="0">
                      <a:solidFill>
                        <a:srgbClr val="003E88"/>
                      </a:solidFill>
                    </a:rPr>
                    <a:t>Bravo</a:t>
                  </a:r>
                  <a:endParaRPr lang="ru-RU" sz="1000" dirty="0" smtClean="0">
                    <a:solidFill>
                      <a:srgbClr val="0070C0"/>
                    </a:solidFill>
                  </a:endParaRPr>
                </a:p>
              </p:txBody>
            </p:sp>
          </p:grpSp>
          <p:grpSp>
            <p:nvGrpSpPr>
              <p:cNvPr id="115" name="Группа 119"/>
              <p:cNvGrpSpPr/>
              <p:nvPr/>
            </p:nvGrpSpPr>
            <p:grpSpPr>
              <a:xfrm>
                <a:off x="6806991" y="5653785"/>
                <a:ext cx="2571768" cy="859886"/>
                <a:chOff x="5735773" y="4185493"/>
                <a:chExt cx="2571768" cy="859886"/>
              </a:xfrm>
            </p:grpSpPr>
            <p:sp>
              <p:nvSpPr>
                <p:cNvPr id="116" name="Овал 115"/>
                <p:cNvSpPr/>
                <p:nvPr/>
              </p:nvSpPr>
              <p:spPr>
                <a:xfrm>
                  <a:off x="5735773" y="4185493"/>
                  <a:ext cx="859885" cy="859886"/>
                </a:xfrm>
                <a:prstGeom prst="ellipse">
                  <a:avLst/>
                </a:prstGeom>
                <a:blipFill>
                  <a:blip r:embed="rId13"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p:cNvSpPr txBox="1"/>
                <p:nvPr/>
              </p:nvSpPr>
              <p:spPr>
                <a:xfrm>
                  <a:off x="6654262" y="4297753"/>
                  <a:ext cx="1653279" cy="628744"/>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6100012</a:t>
                  </a:r>
                  <a:endParaRPr lang="ru-RU" sz="1000" b="1" dirty="0" smtClean="0">
                    <a:solidFill>
                      <a:srgbClr val="EE7F00"/>
                    </a:solidFill>
                  </a:endParaRPr>
                </a:p>
                <a:p>
                  <a:r>
                    <a:rPr lang="ru-RU" sz="1000" dirty="0" smtClean="0">
                      <a:solidFill>
                        <a:srgbClr val="003E88"/>
                      </a:solidFill>
                    </a:rPr>
                    <a:t>антенна </a:t>
                  </a:r>
                  <a:r>
                    <a:rPr lang="en-US" sz="1000" dirty="0" smtClean="0">
                      <a:solidFill>
                        <a:srgbClr val="003E88"/>
                      </a:solidFill>
                    </a:rPr>
                    <a:t>Bravo</a:t>
                  </a:r>
                  <a:endParaRPr lang="ru-RU" sz="1000" dirty="0" smtClean="0">
                    <a:solidFill>
                      <a:srgbClr val="0070C0"/>
                    </a:solidFill>
                  </a:endParaRPr>
                </a:p>
              </p:txBody>
            </p:sp>
          </p:grpSp>
        </p:grpSp>
        <p:grpSp>
          <p:nvGrpSpPr>
            <p:cNvPr id="123" name="Группа 83"/>
            <p:cNvGrpSpPr/>
            <p:nvPr/>
          </p:nvGrpSpPr>
          <p:grpSpPr>
            <a:xfrm>
              <a:off x="6728518" y="5810758"/>
              <a:ext cx="1928826" cy="547200"/>
              <a:chOff x="3714742" y="6000742"/>
              <a:chExt cx="3086122" cy="875520"/>
            </a:xfrm>
          </p:grpSpPr>
          <p:sp>
            <p:nvSpPr>
              <p:cNvPr id="126" name="Овал 125"/>
              <p:cNvSpPr/>
              <p:nvPr/>
            </p:nvSpPr>
            <p:spPr>
              <a:xfrm>
                <a:off x="3714742" y="6000742"/>
                <a:ext cx="875520" cy="875520"/>
              </a:xfrm>
              <a:prstGeom prst="ellipse">
                <a:avLst/>
              </a:prstGeom>
              <a:blipFill>
                <a:blip r:embed="rId15" cstate="prin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8" name="TextBox 127"/>
              <p:cNvSpPr txBox="1"/>
              <p:nvPr/>
            </p:nvSpPr>
            <p:spPr>
              <a:xfrm>
                <a:off x="4572000" y="6130374"/>
                <a:ext cx="2228864" cy="640176"/>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en-US" sz="1000" b="1" dirty="0" smtClean="0">
                    <a:solidFill>
                      <a:srgbClr val="EE7F00"/>
                    </a:solidFill>
                  </a:rPr>
                  <a:t>QUICK</a:t>
                </a:r>
                <a:endParaRPr lang="ru-RU" sz="1000" b="1" dirty="0" smtClean="0">
                  <a:solidFill>
                    <a:srgbClr val="EE7F00"/>
                  </a:solidFill>
                </a:endParaRPr>
              </a:p>
              <a:p>
                <a:r>
                  <a:rPr lang="ru-RU" sz="1000" dirty="0" smtClean="0">
                    <a:solidFill>
                      <a:srgbClr val="003E88"/>
                    </a:solidFill>
                  </a:rPr>
                  <a:t>Панель с ключом</a:t>
                </a:r>
                <a:endParaRPr lang="ru-RU" sz="1000" dirty="0" smtClean="0">
                  <a:solidFill>
                    <a:srgbClr val="0070C0"/>
                  </a:solidFill>
                </a:endParaRPr>
              </a:p>
            </p:txBody>
          </p:sp>
        </p:grpSp>
        <p:cxnSp>
          <p:nvCxnSpPr>
            <p:cNvPr id="132" name="Прямая соединительная линия 131"/>
            <p:cNvCxnSpPr/>
            <p:nvPr/>
          </p:nvCxnSpPr>
          <p:spPr>
            <a:xfrm>
              <a:off x="6728518" y="3357562"/>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cxnSp>
          <p:nvCxnSpPr>
            <p:cNvPr id="136" name="Прямая соединительная линия 135"/>
            <p:cNvCxnSpPr/>
            <p:nvPr/>
          </p:nvCxnSpPr>
          <p:spPr>
            <a:xfrm>
              <a:off x="6728518" y="5572140"/>
              <a:ext cx="207170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55"/>
          <p:cNvGrpSpPr/>
          <p:nvPr/>
        </p:nvGrpSpPr>
        <p:grpSpPr>
          <a:xfrm>
            <a:off x="-107173" y="0"/>
            <a:ext cx="9394081" cy="6858000"/>
            <a:chOff x="-107173" y="0"/>
            <a:chExt cx="9394081" cy="6858000"/>
          </a:xfrm>
        </p:grpSpPr>
        <p:sp>
          <p:nvSpPr>
            <p:cNvPr id="11" name="Прямоугольник 10"/>
            <p:cNvSpPr/>
            <p:nvPr/>
          </p:nvSpPr>
          <p:spPr>
            <a:xfrm>
              <a:off x="0" y="0"/>
              <a:ext cx="9144000" cy="6858000"/>
            </a:xfrm>
            <a:prstGeom prst="rect">
              <a:avLst/>
            </a:prstGeom>
            <a:solidFill>
              <a:srgbClr val="EE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71438" y="433992"/>
              <a:ext cx="9358346" cy="1862048"/>
            </a:xfrm>
            <a:prstGeom prst="rect">
              <a:avLst/>
            </a:prstGeom>
            <a:noFill/>
          </p:spPr>
          <p:txBody>
            <a:bodyPr wrap="square" rtlCol="0">
              <a:spAutoFit/>
            </a:bodyPr>
            <a:lstStyle/>
            <a:p>
              <a:pPr algn="ctr"/>
              <a:r>
                <a:rPr lang="ru-RU" sz="11500" b="1" dirty="0" smtClean="0">
                  <a:solidFill>
                    <a:srgbClr val="FF8E11"/>
                  </a:solidFill>
                </a:rPr>
                <a:t>БЛАГОДАРИМ</a:t>
              </a:r>
              <a:r>
                <a:rPr lang="en-US" sz="11500" b="1" dirty="0" smtClean="0">
                  <a:solidFill>
                    <a:srgbClr val="FF8E11"/>
                  </a:solidFill>
                </a:rPr>
                <a:t>     </a:t>
              </a:r>
              <a:r>
                <a:rPr lang="en-US" sz="9600" b="1" dirty="0" smtClean="0">
                  <a:solidFill>
                    <a:srgbClr val="FF8E11"/>
                  </a:solidFill>
                </a:rPr>
                <a:t>                       </a:t>
              </a:r>
              <a:endParaRPr lang="ru-RU" sz="9600" b="1" dirty="0">
                <a:solidFill>
                  <a:srgbClr val="FF8E11"/>
                </a:solidFill>
              </a:endParaRPr>
            </a:p>
          </p:txBody>
        </p:sp>
        <p:sp>
          <p:nvSpPr>
            <p:cNvPr id="16" name="TextBox 15"/>
            <p:cNvSpPr txBox="1"/>
            <p:nvPr/>
          </p:nvSpPr>
          <p:spPr>
            <a:xfrm>
              <a:off x="214282" y="433993"/>
              <a:ext cx="8643998" cy="1323439"/>
            </a:xfrm>
            <a:prstGeom prst="rect">
              <a:avLst/>
            </a:prstGeom>
            <a:noFill/>
          </p:spPr>
          <p:txBody>
            <a:bodyPr wrap="square" rtlCol="0">
              <a:spAutoFit/>
            </a:bodyPr>
            <a:lstStyle/>
            <a:p>
              <a:pPr algn="ctr"/>
              <a:r>
                <a:rPr lang="ru-RU" sz="8000" b="1" dirty="0" smtClean="0">
                  <a:solidFill>
                    <a:schemeClr val="bg1"/>
                  </a:solidFill>
                </a:rPr>
                <a:t>БЛАГОДАРИМ</a:t>
              </a:r>
              <a:r>
                <a:rPr lang="ru-RU" sz="5400" b="1" dirty="0" smtClean="0">
                  <a:solidFill>
                    <a:schemeClr val="bg1"/>
                  </a:solidFill>
                </a:rPr>
                <a:t> </a:t>
              </a:r>
            </a:p>
          </p:txBody>
        </p:sp>
        <p:sp>
          <p:nvSpPr>
            <p:cNvPr id="53" name="TextBox 52"/>
            <p:cNvSpPr txBox="1"/>
            <p:nvPr/>
          </p:nvSpPr>
          <p:spPr>
            <a:xfrm>
              <a:off x="3428976" y="1862728"/>
              <a:ext cx="2071702" cy="1862048"/>
            </a:xfrm>
            <a:prstGeom prst="rect">
              <a:avLst/>
            </a:prstGeom>
            <a:noFill/>
          </p:spPr>
          <p:txBody>
            <a:bodyPr wrap="square" rtlCol="0">
              <a:spAutoFit/>
            </a:bodyPr>
            <a:lstStyle/>
            <a:p>
              <a:pPr algn="ctr"/>
              <a:r>
                <a:rPr lang="ru-RU" sz="8800" b="1" dirty="0" smtClean="0">
                  <a:solidFill>
                    <a:srgbClr val="FF8E11"/>
                  </a:solidFill>
                </a:rPr>
                <a:t>ЗА</a:t>
              </a:r>
              <a:r>
                <a:rPr lang="en-US" sz="11500" b="1" dirty="0" smtClean="0">
                  <a:solidFill>
                    <a:srgbClr val="FF8E11"/>
                  </a:solidFill>
                </a:rPr>
                <a:t>  </a:t>
              </a:r>
              <a:r>
                <a:rPr lang="en-US" sz="9600" b="1" dirty="0" smtClean="0">
                  <a:solidFill>
                    <a:srgbClr val="FF8E11"/>
                  </a:solidFill>
                </a:rPr>
                <a:t>                       </a:t>
              </a:r>
              <a:endParaRPr lang="ru-RU" sz="9600" b="1" dirty="0">
                <a:solidFill>
                  <a:srgbClr val="FF8E11"/>
                </a:solidFill>
              </a:endParaRPr>
            </a:p>
          </p:txBody>
        </p:sp>
        <p:sp>
          <p:nvSpPr>
            <p:cNvPr id="55" name="TextBox 54"/>
            <p:cNvSpPr txBox="1"/>
            <p:nvPr/>
          </p:nvSpPr>
          <p:spPr>
            <a:xfrm>
              <a:off x="-107173" y="4007844"/>
              <a:ext cx="9144000" cy="1569660"/>
            </a:xfrm>
            <a:prstGeom prst="rect">
              <a:avLst/>
            </a:prstGeom>
            <a:noFill/>
          </p:spPr>
          <p:txBody>
            <a:bodyPr wrap="square" rtlCol="0">
              <a:spAutoFit/>
            </a:bodyPr>
            <a:lstStyle/>
            <a:p>
              <a:pPr algn="ctr"/>
              <a:r>
                <a:rPr lang="ru-RU" sz="8800" b="1" dirty="0" smtClean="0">
                  <a:solidFill>
                    <a:srgbClr val="FF8E11"/>
                  </a:solidFill>
                </a:rPr>
                <a:t>ВНИМАНИЕ</a:t>
              </a:r>
              <a:r>
                <a:rPr lang="en-US" sz="8800" b="1" dirty="0" smtClean="0">
                  <a:solidFill>
                    <a:srgbClr val="FF8E11"/>
                  </a:solidFill>
                </a:rPr>
                <a:t>   </a:t>
              </a:r>
              <a:r>
                <a:rPr lang="en-US" sz="9600" b="1" dirty="0" smtClean="0">
                  <a:solidFill>
                    <a:srgbClr val="FF8E11"/>
                  </a:solidFill>
                </a:rPr>
                <a:t>                      </a:t>
              </a:r>
              <a:endParaRPr lang="ru-RU" sz="9600" b="1" dirty="0">
                <a:solidFill>
                  <a:srgbClr val="FF8E11"/>
                </a:solidFill>
              </a:endParaRPr>
            </a:p>
          </p:txBody>
        </p:sp>
        <p:sp>
          <p:nvSpPr>
            <p:cNvPr id="51" name="TextBox 50"/>
            <p:cNvSpPr txBox="1"/>
            <p:nvPr/>
          </p:nvSpPr>
          <p:spPr>
            <a:xfrm>
              <a:off x="3631431" y="2452618"/>
              <a:ext cx="1428760" cy="923330"/>
            </a:xfrm>
            <a:prstGeom prst="rect">
              <a:avLst/>
            </a:prstGeom>
            <a:noFill/>
          </p:spPr>
          <p:txBody>
            <a:bodyPr wrap="square" rtlCol="0">
              <a:spAutoFit/>
            </a:bodyPr>
            <a:lstStyle/>
            <a:p>
              <a:pPr algn="ctr"/>
              <a:r>
                <a:rPr lang="ru-RU" sz="5400" b="1" dirty="0" smtClean="0">
                  <a:solidFill>
                    <a:schemeClr val="bg1"/>
                  </a:solidFill>
                </a:rPr>
                <a:t> ЗА</a:t>
              </a:r>
              <a:r>
                <a:rPr lang="en-US" sz="4400" b="1" dirty="0" smtClean="0">
                  <a:solidFill>
                    <a:schemeClr val="bg1"/>
                  </a:solidFill>
                </a:rPr>
                <a:t>               </a:t>
              </a:r>
              <a:endParaRPr lang="ru-RU" sz="4400" b="1" dirty="0">
                <a:solidFill>
                  <a:schemeClr val="bg1"/>
                </a:solidFill>
              </a:endParaRPr>
            </a:p>
          </p:txBody>
        </p:sp>
        <p:sp>
          <p:nvSpPr>
            <p:cNvPr id="52" name="TextBox 51"/>
            <p:cNvSpPr txBox="1"/>
            <p:nvPr/>
          </p:nvSpPr>
          <p:spPr>
            <a:xfrm>
              <a:off x="2357406" y="4643446"/>
              <a:ext cx="4214842" cy="923330"/>
            </a:xfrm>
            <a:prstGeom prst="rect">
              <a:avLst/>
            </a:prstGeom>
            <a:noFill/>
          </p:spPr>
          <p:txBody>
            <a:bodyPr wrap="square" rtlCol="0">
              <a:spAutoFit/>
            </a:bodyPr>
            <a:lstStyle/>
            <a:p>
              <a:pPr algn="ctr"/>
              <a:r>
                <a:rPr lang="ru-RU" sz="5400" b="1" dirty="0" smtClean="0">
                  <a:solidFill>
                    <a:schemeClr val="bg1"/>
                  </a:solidFill>
                </a:rPr>
                <a:t>ВНИМАНИЕ</a:t>
              </a:r>
              <a:r>
                <a:rPr lang="ru-RU" sz="4400" b="1" dirty="0" smtClean="0">
                  <a:solidFill>
                    <a:schemeClr val="bg1"/>
                  </a:solidFill>
                </a:rPr>
                <a:t> </a:t>
              </a:r>
              <a:r>
                <a:rPr lang="en-US" sz="4400" b="1" dirty="0" smtClean="0">
                  <a:solidFill>
                    <a:schemeClr val="bg1"/>
                  </a:solidFill>
                </a:rPr>
                <a:t>                            </a:t>
              </a:r>
              <a:endParaRPr lang="ru-RU" sz="4400" b="1" dirty="0">
                <a:solidFill>
                  <a:schemeClr val="bg1"/>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7"/>
          <p:cNvGrpSpPr/>
          <p:nvPr/>
        </p:nvGrpSpPr>
        <p:grpSpPr>
          <a:xfrm>
            <a:off x="0" y="71414"/>
            <a:ext cx="9144000" cy="214314"/>
            <a:chOff x="0" y="71414"/>
            <a:chExt cx="9144000" cy="214314"/>
          </a:xfrm>
        </p:grpSpPr>
        <p:cxnSp>
          <p:nvCxnSpPr>
            <p:cNvPr id="23" name="Прямая соединительная линия 22"/>
            <p:cNvCxnSpPr/>
            <p:nvPr/>
          </p:nvCxnSpPr>
          <p:spPr>
            <a:xfrm>
              <a:off x="0" y="178559"/>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ЗАГОЛОВОК"/>
            <p:cNvSpPr/>
            <p:nvPr/>
          </p:nvSpPr>
          <p:spPr>
            <a:xfrm>
              <a:off x="2035951" y="71414"/>
              <a:ext cx="5072098" cy="214314"/>
            </a:xfrm>
            <a:prstGeom prst="roundRect">
              <a:avLst>
                <a:gd name="adj" fmla="val 37650"/>
              </a:avLst>
            </a:prstGeom>
            <a:solidFill>
              <a:srgbClr val="EE7F00"/>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lstStyle/>
            <a:p>
              <a:pPr algn="ctr"/>
              <a:r>
                <a:rPr lang="ru-RU" b="1" dirty="0" smtClean="0">
                  <a:solidFill>
                    <a:schemeClr val="bg1"/>
                  </a:solidFill>
                </a:rPr>
                <a:t>Привод  </a:t>
              </a:r>
              <a:r>
                <a:rPr lang="en-US" b="1" dirty="0" smtClean="0">
                  <a:solidFill>
                    <a:schemeClr val="bg1"/>
                  </a:solidFill>
                </a:rPr>
                <a:t>G-BAT</a:t>
              </a:r>
              <a:endParaRPr lang="ru-RU" b="1" dirty="0">
                <a:solidFill>
                  <a:schemeClr val="bg1"/>
                </a:solidFill>
              </a:endParaRPr>
            </a:p>
          </p:txBody>
        </p:sp>
      </p:grpSp>
      <p:grpSp>
        <p:nvGrpSpPr>
          <p:cNvPr id="3" name="Группа 67"/>
          <p:cNvGrpSpPr/>
          <p:nvPr/>
        </p:nvGrpSpPr>
        <p:grpSpPr>
          <a:xfrm>
            <a:off x="5072066" y="571480"/>
            <a:ext cx="3571900" cy="1143008"/>
            <a:chOff x="214282" y="857232"/>
            <a:chExt cx="3571900" cy="1143008"/>
          </a:xfrm>
        </p:grpSpPr>
        <p:sp>
          <p:nvSpPr>
            <p:cNvPr id="59" name="Скругленный прямоугольник 58"/>
            <p:cNvSpPr/>
            <p:nvPr/>
          </p:nvSpPr>
          <p:spPr>
            <a:xfrm>
              <a:off x="214282" y="1785926"/>
              <a:ext cx="3571900" cy="214314"/>
            </a:xfrm>
            <a:prstGeom prst="roundRect">
              <a:avLst>
                <a:gd name="adj" fmla="val 37650"/>
              </a:avLst>
            </a:prstGeom>
            <a:solidFill>
              <a:srgbClr val="E7E8F2"/>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a:solidFill>
                  <a:srgbClr val="003E88"/>
                </a:solidFill>
              </a:endParaRPr>
            </a:p>
          </p:txBody>
        </p:sp>
        <p:sp>
          <p:nvSpPr>
            <p:cNvPr id="58" name="Скругленный прямоугольник 57"/>
            <p:cNvSpPr/>
            <p:nvPr/>
          </p:nvSpPr>
          <p:spPr>
            <a:xfrm>
              <a:off x="2786050" y="857232"/>
              <a:ext cx="928694" cy="285752"/>
            </a:xfrm>
            <a:prstGeom prst="roundRect">
              <a:avLst>
                <a:gd name="adj" fmla="val 37650"/>
              </a:avLst>
            </a:prstGeom>
            <a:solidFill>
              <a:srgbClr val="003E88"/>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smtClean="0">
                <a:solidFill>
                  <a:schemeClr val="bg1"/>
                </a:solidFill>
              </a:endParaRPr>
            </a:p>
          </p:txBody>
        </p:sp>
        <p:sp>
          <p:nvSpPr>
            <p:cNvPr id="17" name="Скругленный прямоугольник 16"/>
            <p:cNvSpPr/>
            <p:nvPr/>
          </p:nvSpPr>
          <p:spPr>
            <a:xfrm>
              <a:off x="214282" y="1357298"/>
              <a:ext cx="3571900" cy="214314"/>
            </a:xfrm>
            <a:prstGeom prst="roundRect">
              <a:avLst>
                <a:gd name="adj" fmla="val 37650"/>
              </a:avLst>
            </a:prstGeom>
            <a:solidFill>
              <a:srgbClr val="E7E8F2"/>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a:solidFill>
                  <a:srgbClr val="003E88"/>
                </a:solidFill>
              </a:endParaRPr>
            </a:p>
          </p:txBody>
        </p:sp>
        <p:sp>
          <p:nvSpPr>
            <p:cNvPr id="21" name="Скругленный прямоугольник 20"/>
            <p:cNvSpPr/>
            <p:nvPr/>
          </p:nvSpPr>
          <p:spPr>
            <a:xfrm>
              <a:off x="642910" y="857232"/>
              <a:ext cx="3143272" cy="285752"/>
            </a:xfrm>
            <a:prstGeom prst="roundRect">
              <a:avLst>
                <a:gd name="adj" fmla="val 37650"/>
              </a:avLst>
            </a:prstGeom>
            <a:solidFill>
              <a:srgbClr val="003E88"/>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a:solidFill>
                  <a:schemeClr val="bg1"/>
                </a:solidFill>
              </a:endParaRPr>
            </a:p>
          </p:txBody>
        </p:sp>
        <p:sp>
          <p:nvSpPr>
            <p:cNvPr id="22" name="Скругленный прямоугольник 21"/>
            <p:cNvSpPr/>
            <p:nvPr/>
          </p:nvSpPr>
          <p:spPr>
            <a:xfrm>
              <a:off x="214282" y="857232"/>
              <a:ext cx="928694" cy="285752"/>
            </a:xfrm>
            <a:prstGeom prst="roundRect">
              <a:avLst>
                <a:gd name="adj" fmla="val 37650"/>
              </a:avLst>
            </a:prstGeom>
            <a:solidFill>
              <a:srgbClr val="003E88"/>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r>
                <a:rPr lang="ru-RU" sz="1000" b="1" dirty="0" smtClean="0">
                  <a:solidFill>
                    <a:schemeClr val="bg1"/>
                  </a:solidFill>
                </a:rPr>
                <a:t>Модель</a:t>
              </a:r>
            </a:p>
          </p:txBody>
        </p:sp>
        <p:sp>
          <p:nvSpPr>
            <p:cNvPr id="25" name="Прямоугольник 24"/>
            <p:cNvSpPr/>
            <p:nvPr/>
          </p:nvSpPr>
          <p:spPr>
            <a:xfrm>
              <a:off x="1142975" y="857232"/>
              <a:ext cx="725371" cy="285752"/>
            </a:xfrm>
            <a:prstGeom prst="rect">
              <a:avLst/>
            </a:prstGeom>
            <a:solidFill>
              <a:srgbClr val="003E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chemeClr val="bg1"/>
                  </a:solidFill>
                </a:rPr>
                <a:t>Усилие, </a:t>
              </a:r>
              <a:r>
                <a:rPr lang="ru-RU" sz="1000" b="1" dirty="0" err="1" smtClean="0">
                  <a:solidFill>
                    <a:schemeClr val="bg1"/>
                  </a:solidFill>
                </a:rPr>
                <a:t>н</a:t>
              </a:r>
              <a:endParaRPr lang="ru-RU" sz="1000" b="1" dirty="0" smtClean="0">
                <a:solidFill>
                  <a:schemeClr val="bg1"/>
                </a:solidFill>
              </a:endParaRPr>
            </a:p>
          </p:txBody>
        </p:sp>
        <p:sp>
          <p:nvSpPr>
            <p:cNvPr id="27" name="Скругленный прямоугольник 26"/>
            <p:cNvSpPr/>
            <p:nvPr/>
          </p:nvSpPr>
          <p:spPr>
            <a:xfrm>
              <a:off x="214282" y="1142984"/>
              <a:ext cx="928694"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r>
                <a:rPr lang="en-US" sz="1000" b="1" dirty="0" smtClean="0">
                  <a:solidFill>
                    <a:srgbClr val="003E88"/>
                  </a:solidFill>
                </a:rPr>
                <a:t>G-BAT 300</a:t>
              </a:r>
              <a:endParaRPr lang="ru-RU" sz="1000" b="1" dirty="0" smtClean="0">
                <a:solidFill>
                  <a:srgbClr val="003E88"/>
                </a:solidFill>
              </a:endParaRPr>
            </a:p>
          </p:txBody>
        </p:sp>
        <p:sp>
          <p:nvSpPr>
            <p:cNvPr id="28" name="Прямоугольник 27"/>
            <p:cNvSpPr/>
            <p:nvPr/>
          </p:nvSpPr>
          <p:spPr>
            <a:xfrm>
              <a:off x="1071538" y="1142984"/>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3</a:t>
              </a:r>
              <a:r>
                <a:rPr lang="ru-RU" sz="1000" b="1" dirty="0" smtClean="0">
                  <a:solidFill>
                    <a:srgbClr val="003E88"/>
                  </a:solidFill>
                </a:rPr>
                <a:t>5</a:t>
              </a:r>
              <a:r>
                <a:rPr lang="en-US" sz="1000" b="1" dirty="0" smtClean="0">
                  <a:solidFill>
                    <a:srgbClr val="003E88"/>
                  </a:solidFill>
                </a:rPr>
                <a:t>0</a:t>
              </a:r>
              <a:r>
                <a:rPr lang="ru-RU" sz="1000" b="1" dirty="0" smtClean="0">
                  <a:solidFill>
                    <a:srgbClr val="003E88"/>
                  </a:solidFill>
                </a:rPr>
                <a:t>0</a:t>
              </a:r>
            </a:p>
          </p:txBody>
        </p:sp>
        <p:sp>
          <p:nvSpPr>
            <p:cNvPr id="30" name="Прямоугольник 29"/>
            <p:cNvSpPr/>
            <p:nvPr/>
          </p:nvSpPr>
          <p:spPr>
            <a:xfrm>
              <a:off x="1071538" y="1357298"/>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rgbClr val="003E88"/>
                  </a:solidFill>
                </a:rPr>
                <a:t>35</a:t>
              </a:r>
              <a:r>
                <a:rPr lang="en-US" sz="1000" b="1" dirty="0" smtClean="0">
                  <a:solidFill>
                    <a:srgbClr val="003E88"/>
                  </a:solidFill>
                </a:rPr>
                <a:t>0</a:t>
              </a:r>
              <a:r>
                <a:rPr lang="ru-RU" sz="1000" b="1" dirty="0" smtClean="0">
                  <a:solidFill>
                    <a:srgbClr val="003E88"/>
                  </a:solidFill>
                </a:rPr>
                <a:t>0</a:t>
              </a:r>
            </a:p>
          </p:txBody>
        </p:sp>
        <p:sp>
          <p:nvSpPr>
            <p:cNvPr id="34" name="Скругленный прямоугольник 33"/>
            <p:cNvSpPr/>
            <p:nvPr/>
          </p:nvSpPr>
          <p:spPr>
            <a:xfrm>
              <a:off x="214282" y="1357298"/>
              <a:ext cx="928694"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r>
                <a:rPr lang="en-US" sz="1000" b="1" dirty="0" smtClean="0">
                  <a:solidFill>
                    <a:srgbClr val="003E88"/>
                  </a:solidFill>
                </a:rPr>
                <a:t>G-BAT 400</a:t>
              </a:r>
              <a:endParaRPr lang="ru-RU" sz="1000" b="1" dirty="0" smtClean="0">
                <a:solidFill>
                  <a:srgbClr val="003E88"/>
                </a:solidFill>
              </a:endParaRPr>
            </a:p>
          </p:txBody>
        </p:sp>
        <p:sp>
          <p:nvSpPr>
            <p:cNvPr id="44" name="Прямоугольник 43"/>
            <p:cNvSpPr/>
            <p:nvPr/>
          </p:nvSpPr>
          <p:spPr>
            <a:xfrm>
              <a:off x="1857356" y="857232"/>
              <a:ext cx="785818" cy="285752"/>
            </a:xfrm>
            <a:prstGeom prst="rect">
              <a:avLst/>
            </a:prstGeom>
            <a:solidFill>
              <a:srgbClr val="003E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chemeClr val="bg1"/>
                  </a:solidFill>
                </a:rPr>
                <a:t>Длина створки, м</a:t>
              </a:r>
            </a:p>
          </p:txBody>
        </p:sp>
        <p:sp>
          <p:nvSpPr>
            <p:cNvPr id="45" name="Прямоугольник 44"/>
            <p:cNvSpPr/>
            <p:nvPr/>
          </p:nvSpPr>
          <p:spPr>
            <a:xfrm>
              <a:off x="2643174" y="857232"/>
              <a:ext cx="1000132" cy="285752"/>
            </a:xfrm>
            <a:prstGeom prst="rect">
              <a:avLst/>
            </a:prstGeom>
            <a:solidFill>
              <a:srgbClr val="003E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chemeClr val="bg1"/>
                  </a:solidFill>
                </a:rPr>
                <a:t>Интенсивность, циклов в час</a:t>
              </a:r>
            </a:p>
          </p:txBody>
        </p:sp>
        <p:sp>
          <p:nvSpPr>
            <p:cNvPr id="46" name="Скругленный прямоугольник 45"/>
            <p:cNvSpPr/>
            <p:nvPr/>
          </p:nvSpPr>
          <p:spPr>
            <a:xfrm>
              <a:off x="214282" y="1571612"/>
              <a:ext cx="928694"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r>
                <a:rPr lang="en-US" sz="1000" b="1" dirty="0" smtClean="0">
                  <a:solidFill>
                    <a:srgbClr val="003E88"/>
                  </a:solidFill>
                </a:rPr>
                <a:t>G-BAT 324</a:t>
              </a:r>
              <a:endParaRPr lang="ru-RU" sz="1000" b="1" dirty="0" smtClean="0">
                <a:solidFill>
                  <a:srgbClr val="003E88"/>
                </a:solidFill>
              </a:endParaRPr>
            </a:p>
          </p:txBody>
        </p:sp>
        <p:sp>
          <p:nvSpPr>
            <p:cNvPr id="47" name="Скругленный прямоугольник 46"/>
            <p:cNvSpPr/>
            <p:nvPr/>
          </p:nvSpPr>
          <p:spPr>
            <a:xfrm>
              <a:off x="214282" y="1785926"/>
              <a:ext cx="928694"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r>
                <a:rPr lang="en-US" sz="1000" b="1" dirty="0" smtClean="0">
                  <a:solidFill>
                    <a:srgbClr val="003E88"/>
                  </a:solidFill>
                </a:rPr>
                <a:t>G-BAT 424</a:t>
              </a:r>
              <a:endParaRPr lang="ru-RU" sz="1000" b="1" dirty="0" smtClean="0">
                <a:solidFill>
                  <a:srgbClr val="003E88"/>
                </a:solidFill>
              </a:endParaRPr>
            </a:p>
          </p:txBody>
        </p:sp>
        <p:sp>
          <p:nvSpPr>
            <p:cNvPr id="48" name="Прямоугольник 47"/>
            <p:cNvSpPr/>
            <p:nvPr/>
          </p:nvSpPr>
          <p:spPr>
            <a:xfrm>
              <a:off x="1071538" y="1571612"/>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300</a:t>
              </a:r>
              <a:r>
                <a:rPr lang="ru-RU" sz="1000" b="1" dirty="0" smtClean="0">
                  <a:solidFill>
                    <a:srgbClr val="003E88"/>
                  </a:solidFill>
                </a:rPr>
                <a:t>0</a:t>
              </a:r>
            </a:p>
          </p:txBody>
        </p:sp>
        <p:sp>
          <p:nvSpPr>
            <p:cNvPr id="49" name="Прямоугольник 48"/>
            <p:cNvSpPr/>
            <p:nvPr/>
          </p:nvSpPr>
          <p:spPr>
            <a:xfrm>
              <a:off x="1071538" y="1785926"/>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rgbClr val="003E88"/>
                  </a:solidFill>
                </a:rPr>
                <a:t>3000</a:t>
              </a:r>
            </a:p>
          </p:txBody>
        </p:sp>
        <p:sp>
          <p:nvSpPr>
            <p:cNvPr id="50" name="Прямоугольник 49"/>
            <p:cNvSpPr/>
            <p:nvPr/>
          </p:nvSpPr>
          <p:spPr>
            <a:xfrm>
              <a:off x="1857356" y="1142984"/>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3</a:t>
              </a:r>
              <a:endParaRPr lang="ru-RU" sz="1000" b="1" dirty="0" smtClean="0">
                <a:solidFill>
                  <a:srgbClr val="003E88"/>
                </a:solidFill>
              </a:endParaRPr>
            </a:p>
          </p:txBody>
        </p:sp>
        <p:sp>
          <p:nvSpPr>
            <p:cNvPr id="51" name="Прямоугольник 50"/>
            <p:cNvSpPr/>
            <p:nvPr/>
          </p:nvSpPr>
          <p:spPr>
            <a:xfrm>
              <a:off x="1857356" y="1357298"/>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4</a:t>
              </a:r>
              <a:endParaRPr lang="ru-RU" sz="1000" b="1" dirty="0" smtClean="0">
                <a:solidFill>
                  <a:srgbClr val="003E88"/>
                </a:solidFill>
              </a:endParaRPr>
            </a:p>
          </p:txBody>
        </p:sp>
        <p:sp>
          <p:nvSpPr>
            <p:cNvPr id="52" name="Прямоугольник 51"/>
            <p:cNvSpPr/>
            <p:nvPr/>
          </p:nvSpPr>
          <p:spPr>
            <a:xfrm>
              <a:off x="1857356" y="1571612"/>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3</a:t>
              </a:r>
              <a:endParaRPr lang="ru-RU" sz="1000" b="1" dirty="0" smtClean="0">
                <a:solidFill>
                  <a:srgbClr val="003E88"/>
                </a:solidFill>
              </a:endParaRPr>
            </a:p>
          </p:txBody>
        </p:sp>
        <p:sp>
          <p:nvSpPr>
            <p:cNvPr id="53" name="Прямоугольник 52"/>
            <p:cNvSpPr/>
            <p:nvPr/>
          </p:nvSpPr>
          <p:spPr>
            <a:xfrm>
              <a:off x="1857356" y="1785926"/>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4</a:t>
              </a:r>
              <a:endParaRPr lang="ru-RU" sz="1000" b="1" dirty="0" smtClean="0">
                <a:solidFill>
                  <a:srgbClr val="003E88"/>
                </a:solidFill>
              </a:endParaRPr>
            </a:p>
          </p:txBody>
        </p:sp>
        <p:sp>
          <p:nvSpPr>
            <p:cNvPr id="54" name="Прямоугольник 53"/>
            <p:cNvSpPr/>
            <p:nvPr/>
          </p:nvSpPr>
          <p:spPr>
            <a:xfrm>
              <a:off x="2643174" y="1142984"/>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&gt;30</a:t>
              </a:r>
              <a:endParaRPr lang="ru-RU" sz="1000" b="1" dirty="0" smtClean="0">
                <a:solidFill>
                  <a:srgbClr val="003E88"/>
                </a:solidFill>
              </a:endParaRPr>
            </a:p>
          </p:txBody>
        </p:sp>
        <p:sp>
          <p:nvSpPr>
            <p:cNvPr id="55" name="Прямоугольник 54"/>
            <p:cNvSpPr/>
            <p:nvPr/>
          </p:nvSpPr>
          <p:spPr>
            <a:xfrm>
              <a:off x="2643174" y="1357298"/>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&gt;25</a:t>
              </a:r>
              <a:endParaRPr lang="ru-RU" sz="1000" b="1" dirty="0" smtClean="0">
                <a:solidFill>
                  <a:srgbClr val="003E88"/>
                </a:solidFill>
              </a:endParaRPr>
            </a:p>
          </p:txBody>
        </p:sp>
        <p:sp>
          <p:nvSpPr>
            <p:cNvPr id="56" name="Прямоугольник 55"/>
            <p:cNvSpPr/>
            <p:nvPr/>
          </p:nvSpPr>
          <p:spPr>
            <a:xfrm>
              <a:off x="2643174" y="1571612"/>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&gt;100</a:t>
              </a:r>
              <a:endParaRPr lang="ru-RU" sz="1000" b="1" dirty="0" smtClean="0">
                <a:solidFill>
                  <a:srgbClr val="003E88"/>
                </a:solidFill>
              </a:endParaRPr>
            </a:p>
          </p:txBody>
        </p:sp>
        <p:sp>
          <p:nvSpPr>
            <p:cNvPr id="57" name="Прямоугольник 56"/>
            <p:cNvSpPr/>
            <p:nvPr/>
          </p:nvSpPr>
          <p:spPr>
            <a:xfrm>
              <a:off x="2643174" y="1785926"/>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&gt;75</a:t>
              </a:r>
              <a:endParaRPr lang="ru-RU" sz="1000" b="1" dirty="0" smtClean="0">
                <a:solidFill>
                  <a:srgbClr val="003E88"/>
                </a:solidFill>
              </a:endParaRPr>
            </a:p>
          </p:txBody>
        </p:sp>
        <p:grpSp>
          <p:nvGrpSpPr>
            <p:cNvPr id="4" name="Группа 84"/>
            <p:cNvGrpSpPr/>
            <p:nvPr/>
          </p:nvGrpSpPr>
          <p:grpSpPr>
            <a:xfrm>
              <a:off x="1071538" y="857232"/>
              <a:ext cx="2" cy="1143008"/>
              <a:chOff x="1357290" y="3857628"/>
              <a:chExt cx="2" cy="1143008"/>
            </a:xfrm>
          </p:grpSpPr>
          <p:cxnSp>
            <p:nvCxnSpPr>
              <p:cNvPr id="39" name="Прямая соединительная линия 38"/>
              <p:cNvCxnSpPr/>
              <p:nvPr/>
            </p:nvCxnSpPr>
            <p:spPr>
              <a:xfrm rot="5400000">
                <a:off x="928663" y="4572007"/>
                <a:ext cx="857256" cy="2"/>
              </a:xfrm>
              <a:prstGeom prst="line">
                <a:avLst/>
              </a:prstGeom>
              <a:ln>
                <a:solidFill>
                  <a:srgbClr val="003E88"/>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rot="5400000">
                <a:off x="1214414" y="4000504"/>
                <a:ext cx="285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Группа 84"/>
            <p:cNvGrpSpPr/>
            <p:nvPr/>
          </p:nvGrpSpPr>
          <p:grpSpPr>
            <a:xfrm>
              <a:off x="1857356" y="857232"/>
              <a:ext cx="2" cy="1143008"/>
              <a:chOff x="1214414" y="3857628"/>
              <a:chExt cx="2" cy="1143008"/>
            </a:xfrm>
          </p:grpSpPr>
          <p:cxnSp>
            <p:nvCxnSpPr>
              <p:cNvPr id="63" name="Прямая соединительная линия 62"/>
              <p:cNvCxnSpPr/>
              <p:nvPr/>
            </p:nvCxnSpPr>
            <p:spPr>
              <a:xfrm rot="5400000">
                <a:off x="785787" y="4572007"/>
                <a:ext cx="857256" cy="2"/>
              </a:xfrm>
              <a:prstGeom prst="line">
                <a:avLst/>
              </a:prstGeom>
              <a:ln>
                <a:solidFill>
                  <a:srgbClr val="003E88"/>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rot="5400000">
                <a:off x="1071538" y="4000504"/>
                <a:ext cx="285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Группа 84"/>
            <p:cNvGrpSpPr/>
            <p:nvPr/>
          </p:nvGrpSpPr>
          <p:grpSpPr>
            <a:xfrm>
              <a:off x="2643174" y="857232"/>
              <a:ext cx="2" cy="1143008"/>
              <a:chOff x="785786" y="3857628"/>
              <a:chExt cx="2" cy="1143008"/>
            </a:xfrm>
          </p:grpSpPr>
          <p:cxnSp>
            <p:nvCxnSpPr>
              <p:cNvPr id="66" name="Прямая соединительная линия 65"/>
              <p:cNvCxnSpPr/>
              <p:nvPr/>
            </p:nvCxnSpPr>
            <p:spPr>
              <a:xfrm rot="5400000">
                <a:off x="357159" y="4572007"/>
                <a:ext cx="857256" cy="2"/>
              </a:xfrm>
              <a:prstGeom prst="line">
                <a:avLst/>
              </a:prstGeom>
              <a:ln>
                <a:solidFill>
                  <a:srgbClr val="003E88"/>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rot="5400000">
                <a:off x="642910" y="4000504"/>
                <a:ext cx="285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2" name="TextBox 61"/>
          <p:cNvSpPr txBox="1"/>
          <p:nvPr/>
        </p:nvSpPr>
        <p:spPr>
          <a:xfrm>
            <a:off x="357158" y="428604"/>
            <a:ext cx="4071966" cy="1138773"/>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2000" b="1" dirty="0" smtClean="0">
                <a:solidFill>
                  <a:srgbClr val="EE7F00"/>
                </a:solidFill>
              </a:rPr>
              <a:t>Простой</a:t>
            </a:r>
          </a:p>
          <a:p>
            <a:r>
              <a:rPr lang="ru-RU" sz="1200" dirty="0" smtClean="0">
                <a:solidFill>
                  <a:srgbClr val="003E88"/>
                </a:solidFill>
              </a:rPr>
              <a:t>Принцип Эйнштейна «все гениальное – просто» заложен в конструкцию </a:t>
            </a:r>
            <a:r>
              <a:rPr lang="en-US" sz="1200" dirty="0" smtClean="0">
                <a:solidFill>
                  <a:srgbClr val="003E88"/>
                </a:solidFill>
              </a:rPr>
              <a:t>G-BAT</a:t>
            </a:r>
            <a:r>
              <a:rPr lang="ru-RU" sz="1200" dirty="0" smtClean="0">
                <a:solidFill>
                  <a:srgbClr val="003E88"/>
                </a:solidFill>
              </a:rPr>
              <a:t> еще на стадии проектирования прототипа. Принцип подтвержден  - </a:t>
            </a:r>
            <a:r>
              <a:rPr lang="en-US" sz="1200" dirty="0" smtClean="0">
                <a:solidFill>
                  <a:srgbClr val="003E88"/>
                </a:solidFill>
              </a:rPr>
              <a:t>G-BAT </a:t>
            </a:r>
            <a:r>
              <a:rPr lang="ru-RU" sz="1200" dirty="0" smtClean="0">
                <a:solidFill>
                  <a:srgbClr val="003E88"/>
                </a:solidFill>
              </a:rPr>
              <a:t> гениален и прост</a:t>
            </a:r>
          </a:p>
        </p:txBody>
      </p:sp>
      <p:sp>
        <p:nvSpPr>
          <p:cNvPr id="61" name="TextBox 60"/>
          <p:cNvSpPr txBox="1"/>
          <p:nvPr/>
        </p:nvSpPr>
        <p:spPr>
          <a:xfrm>
            <a:off x="357158" y="1587989"/>
            <a:ext cx="4071966" cy="1323439"/>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2000" b="1" dirty="0" smtClean="0">
                <a:solidFill>
                  <a:srgbClr val="EE7F00"/>
                </a:solidFill>
              </a:rPr>
              <a:t>Надежный</a:t>
            </a:r>
          </a:p>
          <a:p>
            <a:r>
              <a:rPr lang="en-US" sz="1200" dirty="0" smtClean="0">
                <a:solidFill>
                  <a:srgbClr val="003E88"/>
                </a:solidFill>
              </a:rPr>
              <a:t>BAT - </a:t>
            </a:r>
            <a:r>
              <a:rPr lang="ru-RU" sz="1200" dirty="0" smtClean="0">
                <a:solidFill>
                  <a:srgbClr val="003E88"/>
                </a:solidFill>
              </a:rPr>
              <a:t>самый первый привод, с которого началась история  </a:t>
            </a:r>
            <a:r>
              <a:rPr lang="en-US" sz="1200" dirty="0" err="1" smtClean="0">
                <a:solidFill>
                  <a:srgbClr val="003E88"/>
                </a:solidFill>
              </a:rPr>
              <a:t>Casali</a:t>
            </a:r>
            <a:r>
              <a:rPr lang="en-US" sz="1200" dirty="0" smtClean="0">
                <a:solidFill>
                  <a:srgbClr val="003E88"/>
                </a:solidFill>
              </a:rPr>
              <a:t> </a:t>
            </a:r>
            <a:r>
              <a:rPr lang="en-US" sz="1200" dirty="0" err="1" smtClean="0">
                <a:solidFill>
                  <a:srgbClr val="003E88"/>
                </a:solidFill>
              </a:rPr>
              <a:t>automatica</a:t>
            </a:r>
            <a:r>
              <a:rPr lang="ru-RU" sz="1200" dirty="0" smtClean="0">
                <a:solidFill>
                  <a:srgbClr val="003E88"/>
                </a:solidFill>
              </a:rPr>
              <a:t>, а затем и </a:t>
            </a:r>
            <a:r>
              <a:rPr lang="en-US" sz="1200" dirty="0" smtClean="0">
                <a:solidFill>
                  <a:srgbClr val="003E88"/>
                </a:solidFill>
              </a:rPr>
              <a:t>Genius </a:t>
            </a:r>
            <a:r>
              <a:rPr lang="en-US" sz="1200" dirty="0" err="1" smtClean="0">
                <a:solidFill>
                  <a:srgbClr val="003E88"/>
                </a:solidFill>
              </a:rPr>
              <a:t>s.p.a</a:t>
            </a:r>
            <a:r>
              <a:rPr lang="en-US" sz="1200" dirty="0" smtClean="0">
                <a:solidFill>
                  <a:srgbClr val="003E88"/>
                </a:solidFill>
              </a:rPr>
              <a:t>. </a:t>
            </a:r>
            <a:r>
              <a:rPr lang="ru-RU" sz="1200" dirty="0" smtClean="0">
                <a:solidFill>
                  <a:srgbClr val="003E88"/>
                </a:solidFill>
              </a:rPr>
              <a:t> в России.</a:t>
            </a:r>
          </a:p>
          <a:p>
            <a:r>
              <a:rPr lang="ru-RU" sz="1200" dirty="0" smtClean="0">
                <a:solidFill>
                  <a:srgbClr val="003E88"/>
                </a:solidFill>
              </a:rPr>
              <a:t>За 14  лет  работы </a:t>
            </a:r>
            <a:r>
              <a:rPr lang="en-US" sz="1200" dirty="0" smtClean="0">
                <a:solidFill>
                  <a:srgbClr val="003E88"/>
                </a:solidFill>
              </a:rPr>
              <a:t>BAT</a:t>
            </a:r>
            <a:r>
              <a:rPr lang="ru-RU" sz="1200" dirty="0" smtClean="0">
                <a:solidFill>
                  <a:srgbClr val="003E88"/>
                </a:solidFill>
              </a:rPr>
              <a:t>, а теперь его новая версия </a:t>
            </a:r>
            <a:r>
              <a:rPr lang="en-US" sz="1200" dirty="0" smtClean="0">
                <a:solidFill>
                  <a:srgbClr val="003E88"/>
                </a:solidFill>
              </a:rPr>
              <a:t>G-BAT</a:t>
            </a:r>
            <a:r>
              <a:rPr lang="ru-RU" sz="1200" dirty="0" smtClean="0">
                <a:solidFill>
                  <a:srgbClr val="003E88"/>
                </a:solidFill>
              </a:rPr>
              <a:t>, убедительно доказал высшую  степень эксплуатационной надежности</a:t>
            </a:r>
          </a:p>
        </p:txBody>
      </p:sp>
      <p:sp>
        <p:nvSpPr>
          <p:cNvPr id="65" name="TextBox 64"/>
          <p:cNvSpPr txBox="1"/>
          <p:nvPr/>
        </p:nvSpPr>
        <p:spPr>
          <a:xfrm>
            <a:off x="357158" y="2945311"/>
            <a:ext cx="3929090" cy="769441"/>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2000" b="1" dirty="0" smtClean="0">
                <a:solidFill>
                  <a:srgbClr val="EE7F00"/>
                </a:solidFill>
              </a:rPr>
              <a:t>Выгодный</a:t>
            </a:r>
          </a:p>
          <a:p>
            <a:r>
              <a:rPr lang="ru-RU" sz="1200" dirty="0" smtClean="0">
                <a:solidFill>
                  <a:srgbClr val="003E88"/>
                </a:solidFill>
              </a:rPr>
              <a:t>Выгодное решение для автоматизации практически любых ворот по самой привлекательной цене!</a:t>
            </a:r>
          </a:p>
        </p:txBody>
      </p:sp>
      <p:grpSp>
        <p:nvGrpSpPr>
          <p:cNvPr id="7" name="Группа 76"/>
          <p:cNvGrpSpPr/>
          <p:nvPr/>
        </p:nvGrpSpPr>
        <p:grpSpPr>
          <a:xfrm>
            <a:off x="3357553" y="2357430"/>
            <a:ext cx="5500727" cy="4214842"/>
            <a:chOff x="3357553" y="2357430"/>
            <a:chExt cx="5500727" cy="4214842"/>
          </a:xfrm>
        </p:grpSpPr>
        <p:pic>
          <p:nvPicPr>
            <p:cNvPr id="73" name="Picture 2" descr="Z:\Для обмена\Борисов И.В\Новая папка (2)\g-bat.jpg"/>
            <p:cNvPicPr>
              <a:picLocks noChangeAspect="1" noChangeArrowheads="1"/>
            </p:cNvPicPr>
            <p:nvPr/>
          </p:nvPicPr>
          <p:blipFill>
            <a:blip r:embed="rId2" cstate="print"/>
            <a:srcRect/>
            <a:stretch>
              <a:fillRect/>
            </a:stretch>
          </p:blipFill>
          <p:spPr bwMode="auto">
            <a:xfrm>
              <a:off x="5786446" y="2357430"/>
              <a:ext cx="3000363" cy="3636914"/>
            </a:xfrm>
            <a:prstGeom prst="rect">
              <a:avLst/>
            </a:prstGeom>
            <a:noFill/>
            <a:ln w="25400">
              <a:solidFill>
                <a:schemeClr val="bg1">
                  <a:lumMod val="65000"/>
                </a:schemeClr>
              </a:solidFill>
            </a:ln>
          </p:spPr>
        </p:pic>
        <p:pic>
          <p:nvPicPr>
            <p:cNvPr id="76" name="Рисунок 75" descr="Gbat.gif"/>
            <p:cNvPicPr>
              <a:picLocks noChangeAspect="1"/>
            </p:cNvPicPr>
            <p:nvPr/>
          </p:nvPicPr>
          <p:blipFill>
            <a:blip r:embed="rId3" cstate="print"/>
            <a:stretch>
              <a:fillRect/>
            </a:stretch>
          </p:blipFill>
          <p:spPr>
            <a:xfrm>
              <a:off x="3357553" y="5142083"/>
              <a:ext cx="5500727" cy="1430189"/>
            </a:xfrm>
            <a:prstGeom prst="rect">
              <a:avLst/>
            </a:prstGeom>
          </p:spPr>
        </p:pic>
      </p:grpSp>
      <p:grpSp>
        <p:nvGrpSpPr>
          <p:cNvPr id="60" name="Группа 23"/>
          <p:cNvGrpSpPr/>
          <p:nvPr/>
        </p:nvGrpSpPr>
        <p:grpSpPr>
          <a:xfrm>
            <a:off x="428596" y="3966392"/>
            <a:ext cx="5214942" cy="2605880"/>
            <a:chOff x="285720" y="3500438"/>
            <a:chExt cx="5214942" cy="2605880"/>
          </a:xfrm>
        </p:grpSpPr>
        <p:sp>
          <p:nvSpPr>
            <p:cNvPr id="68" name="Овал 67"/>
            <p:cNvSpPr/>
            <p:nvPr/>
          </p:nvSpPr>
          <p:spPr>
            <a:xfrm>
              <a:off x="285720" y="3500438"/>
              <a:ext cx="1285884" cy="1285884"/>
            </a:xfrm>
            <a:prstGeom prst="ellipse">
              <a:avLst/>
            </a:prstGeom>
            <a:blipFill dpi="0" rotWithShape="1">
              <a:blip r:embed="rId4" cstate="print"/>
              <a:srcRec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0" name="TextBox 69"/>
            <p:cNvSpPr txBox="1"/>
            <p:nvPr/>
          </p:nvSpPr>
          <p:spPr>
            <a:xfrm>
              <a:off x="1643042" y="3822616"/>
              <a:ext cx="3857620" cy="2283702"/>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pPr>
                <a:lnSpc>
                  <a:spcPct val="70000"/>
                </a:lnSpc>
              </a:pPr>
              <a:r>
                <a:rPr lang="ru-RU" sz="2000" b="1" dirty="0" smtClean="0">
                  <a:solidFill>
                    <a:srgbClr val="EE7F00"/>
                  </a:solidFill>
                </a:rPr>
                <a:t>ЗАЩИТНЫЙ КОЖУХ</a:t>
              </a:r>
            </a:p>
            <a:p>
              <a:pPr>
                <a:lnSpc>
                  <a:spcPct val="70000"/>
                </a:lnSpc>
              </a:pPr>
              <a:endParaRPr lang="ru-RU" sz="1200" dirty="0" smtClean="0">
                <a:solidFill>
                  <a:srgbClr val="003E88"/>
                </a:solidFill>
              </a:endParaRPr>
            </a:p>
            <a:p>
              <a:r>
                <a:rPr lang="ru-RU" sz="1200" b="1" smtClean="0">
                  <a:solidFill>
                    <a:srgbClr val="003E88"/>
                  </a:solidFill>
                </a:rPr>
                <a:t>6100254 </a:t>
              </a:r>
              <a:r>
                <a:rPr lang="ru-RU" sz="1200" b="1" smtClean="0">
                  <a:solidFill>
                    <a:srgbClr val="003E88"/>
                  </a:solidFill>
                </a:rPr>
                <a:t>(опция)</a:t>
              </a:r>
              <a:endParaRPr lang="en-US" sz="1200" b="1" dirty="0" smtClean="0">
                <a:solidFill>
                  <a:srgbClr val="003E88"/>
                </a:solidFill>
              </a:endParaRPr>
            </a:p>
            <a:p>
              <a:pPr>
                <a:buFontTx/>
                <a:buChar char="-"/>
              </a:pPr>
              <a:r>
                <a:rPr lang="ru-RU" sz="1200" dirty="0" smtClean="0">
                  <a:solidFill>
                    <a:srgbClr val="003E88"/>
                  </a:solidFill>
                </a:rPr>
                <a:t> для </a:t>
              </a:r>
              <a:r>
                <a:rPr lang="en-US" sz="1200" dirty="0" smtClean="0">
                  <a:solidFill>
                    <a:srgbClr val="003E88"/>
                  </a:solidFill>
                </a:rPr>
                <a:t>G-BAT 300, 324</a:t>
              </a:r>
            </a:p>
            <a:p>
              <a:pPr>
                <a:buFontTx/>
                <a:buChar char="-"/>
              </a:pPr>
              <a:r>
                <a:rPr lang="ru-RU" sz="1200" dirty="0" smtClean="0">
                  <a:solidFill>
                    <a:srgbClr val="003E88"/>
                  </a:solidFill>
                </a:rPr>
                <a:t> сталь с порошковым покрытием</a:t>
              </a:r>
            </a:p>
            <a:p>
              <a:pPr>
                <a:buFontTx/>
                <a:buChar char="-"/>
              </a:pPr>
              <a:endParaRPr lang="ru-RU" sz="1200" dirty="0" smtClean="0">
                <a:solidFill>
                  <a:srgbClr val="003E88"/>
                </a:solidFill>
              </a:endParaRPr>
            </a:p>
            <a:p>
              <a:pPr>
                <a:buFontTx/>
                <a:buChar char="-"/>
              </a:pPr>
              <a:endParaRPr lang="ru-RU" sz="1200" dirty="0" smtClean="0">
                <a:solidFill>
                  <a:srgbClr val="003E88"/>
                </a:solidFill>
              </a:endParaRPr>
            </a:p>
            <a:p>
              <a:pPr>
                <a:buFontTx/>
                <a:buChar char="-"/>
              </a:pPr>
              <a:endParaRPr lang="ru-RU" sz="1200" dirty="0" smtClean="0">
                <a:solidFill>
                  <a:srgbClr val="003E88"/>
                </a:solidFill>
              </a:endParaRPr>
            </a:p>
            <a:p>
              <a:r>
                <a:rPr lang="ru-RU" sz="1200" dirty="0" smtClean="0">
                  <a:solidFill>
                    <a:srgbClr val="003E88"/>
                  </a:solidFill>
                </a:rPr>
                <a:t>Препятствует воздействию атмосферных осадков, в том числе и образованию наледи. Это весьма и весьма положительно влияет на долговечную и бесперебойную работу приводов</a:t>
              </a:r>
            </a:p>
          </p:txBody>
        </p:sp>
        <p:cxnSp>
          <p:nvCxnSpPr>
            <p:cNvPr id="71" name="Прямая соединительная линия 70"/>
            <p:cNvCxnSpPr>
              <a:stCxn id="68" idx="6"/>
            </p:cNvCxnSpPr>
            <p:nvPr/>
          </p:nvCxnSpPr>
          <p:spPr>
            <a:xfrm>
              <a:off x="1571604" y="4143380"/>
              <a:ext cx="278608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98" descr="mistral"/>
          <p:cNvPicPr>
            <a:picLocks noChangeAspect="1" noChangeArrowheads="1"/>
          </p:cNvPicPr>
          <p:nvPr/>
        </p:nvPicPr>
        <p:blipFill>
          <a:blip r:embed="rId2" cstate="print"/>
          <a:srcRect/>
          <a:stretch>
            <a:fillRect/>
          </a:stretch>
        </p:blipFill>
        <p:spPr bwMode="auto">
          <a:xfrm>
            <a:off x="2096118" y="2643182"/>
            <a:ext cx="7047882" cy="4214842"/>
          </a:xfrm>
          <a:prstGeom prst="rect">
            <a:avLst/>
          </a:prstGeom>
          <a:noFill/>
          <a:ln w="9525">
            <a:noFill/>
            <a:miter lim="800000"/>
            <a:headEnd/>
            <a:tailEnd/>
          </a:ln>
        </p:spPr>
      </p:pic>
      <p:grpSp>
        <p:nvGrpSpPr>
          <p:cNvPr id="2" name="Группа 37"/>
          <p:cNvGrpSpPr/>
          <p:nvPr/>
        </p:nvGrpSpPr>
        <p:grpSpPr>
          <a:xfrm>
            <a:off x="0" y="71414"/>
            <a:ext cx="9144000" cy="214314"/>
            <a:chOff x="0" y="71414"/>
            <a:chExt cx="9144000" cy="214314"/>
          </a:xfrm>
        </p:grpSpPr>
        <p:cxnSp>
          <p:nvCxnSpPr>
            <p:cNvPr id="23" name="Прямая соединительная линия 22"/>
            <p:cNvCxnSpPr/>
            <p:nvPr/>
          </p:nvCxnSpPr>
          <p:spPr>
            <a:xfrm>
              <a:off x="0" y="178559"/>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ЗАГОЛОВОК"/>
            <p:cNvSpPr/>
            <p:nvPr/>
          </p:nvSpPr>
          <p:spPr>
            <a:xfrm>
              <a:off x="2035951" y="71414"/>
              <a:ext cx="5072098" cy="214314"/>
            </a:xfrm>
            <a:prstGeom prst="roundRect">
              <a:avLst>
                <a:gd name="adj" fmla="val 37650"/>
              </a:avLst>
            </a:prstGeom>
            <a:solidFill>
              <a:srgbClr val="EE7F00"/>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lstStyle/>
            <a:p>
              <a:pPr algn="ctr"/>
              <a:r>
                <a:rPr lang="ru-RU" b="1" dirty="0" smtClean="0">
                  <a:solidFill>
                    <a:schemeClr val="bg1"/>
                  </a:solidFill>
                </a:rPr>
                <a:t>Привод  </a:t>
              </a:r>
              <a:r>
                <a:rPr lang="en-US" b="1" dirty="0" smtClean="0">
                  <a:solidFill>
                    <a:schemeClr val="bg1"/>
                  </a:solidFill>
                </a:rPr>
                <a:t>Mistral</a:t>
              </a:r>
              <a:endParaRPr lang="ru-RU" b="1" dirty="0">
                <a:solidFill>
                  <a:schemeClr val="bg1"/>
                </a:solidFill>
              </a:endParaRPr>
            </a:p>
          </p:txBody>
        </p:sp>
      </p:grpSp>
      <p:sp>
        <p:nvSpPr>
          <p:cNvPr id="62" name="TextBox 61"/>
          <p:cNvSpPr txBox="1"/>
          <p:nvPr/>
        </p:nvSpPr>
        <p:spPr>
          <a:xfrm>
            <a:off x="357158" y="428604"/>
            <a:ext cx="4071966" cy="954107"/>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2000" b="1" dirty="0" smtClean="0">
                <a:solidFill>
                  <a:srgbClr val="EE7F00"/>
                </a:solidFill>
              </a:rPr>
              <a:t>Универсальный</a:t>
            </a:r>
          </a:p>
          <a:p>
            <a:r>
              <a:rPr lang="ru-RU" sz="1200" dirty="0" smtClean="0">
                <a:solidFill>
                  <a:srgbClr val="003E88"/>
                </a:solidFill>
              </a:rPr>
              <a:t>Широкий ассортимент приводов </a:t>
            </a:r>
            <a:r>
              <a:rPr lang="en-US" sz="1200" dirty="0" smtClean="0">
                <a:solidFill>
                  <a:srgbClr val="003E88"/>
                </a:solidFill>
              </a:rPr>
              <a:t>Mistral</a:t>
            </a:r>
            <a:r>
              <a:rPr lang="ru-RU" sz="1200" dirty="0" smtClean="0">
                <a:solidFill>
                  <a:srgbClr val="003E88"/>
                </a:solidFill>
              </a:rPr>
              <a:t>  включает модели с концевыми выключателями. Благодаря им привода могут работать и на воротах без упоров</a:t>
            </a:r>
          </a:p>
        </p:txBody>
      </p:sp>
      <p:sp>
        <p:nvSpPr>
          <p:cNvPr id="61" name="TextBox 60"/>
          <p:cNvSpPr txBox="1"/>
          <p:nvPr/>
        </p:nvSpPr>
        <p:spPr>
          <a:xfrm>
            <a:off x="357158" y="1474761"/>
            <a:ext cx="4071966" cy="954107"/>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2000" b="1" dirty="0" smtClean="0">
                <a:solidFill>
                  <a:srgbClr val="EE7F00"/>
                </a:solidFill>
              </a:rPr>
              <a:t>Функциональный</a:t>
            </a:r>
          </a:p>
          <a:p>
            <a:r>
              <a:rPr lang="ru-RU" sz="1200" dirty="0" smtClean="0">
                <a:solidFill>
                  <a:srgbClr val="003E88"/>
                </a:solidFill>
              </a:rPr>
              <a:t>Блок управления </a:t>
            </a:r>
            <a:r>
              <a:rPr lang="en-US" sz="1200" dirty="0" smtClean="0">
                <a:solidFill>
                  <a:srgbClr val="003E88"/>
                </a:solidFill>
              </a:rPr>
              <a:t>BRAIN 592</a:t>
            </a:r>
            <a:r>
              <a:rPr lang="ru-RU" sz="1200" dirty="0" smtClean="0">
                <a:solidFill>
                  <a:srgbClr val="003E88"/>
                </a:solidFill>
              </a:rPr>
              <a:t> обеспечивает широчайший арсенал функциональных возможностей приводов </a:t>
            </a:r>
            <a:r>
              <a:rPr lang="en-US" sz="1200" dirty="0" smtClean="0">
                <a:solidFill>
                  <a:srgbClr val="003E88"/>
                </a:solidFill>
              </a:rPr>
              <a:t> </a:t>
            </a:r>
            <a:r>
              <a:rPr lang="ru-RU" sz="1200" dirty="0" smtClean="0">
                <a:solidFill>
                  <a:srgbClr val="003E88"/>
                </a:solidFill>
              </a:rPr>
              <a:t>серии </a:t>
            </a:r>
            <a:r>
              <a:rPr lang="en-US" sz="1200" dirty="0" smtClean="0">
                <a:solidFill>
                  <a:srgbClr val="003E88"/>
                </a:solidFill>
              </a:rPr>
              <a:t>Mistral</a:t>
            </a:r>
            <a:endParaRPr lang="ru-RU" sz="1200" dirty="0" smtClean="0">
              <a:solidFill>
                <a:srgbClr val="003E88"/>
              </a:solidFill>
            </a:endParaRPr>
          </a:p>
        </p:txBody>
      </p:sp>
      <p:sp>
        <p:nvSpPr>
          <p:cNvPr id="65" name="TextBox 64"/>
          <p:cNvSpPr txBox="1"/>
          <p:nvPr/>
        </p:nvSpPr>
        <p:spPr>
          <a:xfrm>
            <a:off x="357158" y="2643182"/>
            <a:ext cx="3929090" cy="1323439"/>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2000" b="1" dirty="0" smtClean="0">
                <a:solidFill>
                  <a:srgbClr val="EE7F00"/>
                </a:solidFill>
              </a:rPr>
              <a:t>Эстетичный</a:t>
            </a:r>
          </a:p>
          <a:p>
            <a:r>
              <a:rPr lang="ru-RU" sz="1200" dirty="0" smtClean="0">
                <a:solidFill>
                  <a:srgbClr val="003E88"/>
                </a:solidFill>
              </a:rPr>
              <a:t>Горизонтальное расположение </a:t>
            </a:r>
            <a:r>
              <a:rPr lang="ru-RU" sz="1200" dirty="0" err="1" smtClean="0">
                <a:solidFill>
                  <a:srgbClr val="003E88"/>
                </a:solidFill>
              </a:rPr>
              <a:t>моторредуктора</a:t>
            </a:r>
            <a:r>
              <a:rPr lang="ru-RU" sz="1200" dirty="0" smtClean="0">
                <a:solidFill>
                  <a:srgbClr val="003E88"/>
                </a:solidFill>
              </a:rPr>
              <a:t> позволило придать  </a:t>
            </a:r>
            <a:r>
              <a:rPr lang="en-US" sz="1200" dirty="0" smtClean="0">
                <a:solidFill>
                  <a:srgbClr val="003E88"/>
                </a:solidFill>
              </a:rPr>
              <a:t>Mistral</a:t>
            </a:r>
            <a:r>
              <a:rPr lang="ru-RU" sz="1200" dirty="0" smtClean="0">
                <a:solidFill>
                  <a:srgbClr val="003E88"/>
                </a:solidFill>
              </a:rPr>
              <a:t> чрезвычайно эстетичный вид  Переход от  четких углов технократических конструкций к плавным природным формам позволяют вписать  </a:t>
            </a:r>
            <a:r>
              <a:rPr lang="en-US" sz="1200" dirty="0" smtClean="0">
                <a:solidFill>
                  <a:srgbClr val="003E88"/>
                </a:solidFill>
              </a:rPr>
              <a:t>Mistral</a:t>
            </a:r>
            <a:r>
              <a:rPr lang="ru-RU" sz="1200" dirty="0" smtClean="0">
                <a:solidFill>
                  <a:srgbClr val="003E88"/>
                </a:solidFill>
              </a:rPr>
              <a:t> в любой экстерьер ворот</a:t>
            </a:r>
          </a:p>
        </p:txBody>
      </p:sp>
      <p:grpSp>
        <p:nvGrpSpPr>
          <p:cNvPr id="3" name="Группа 144"/>
          <p:cNvGrpSpPr/>
          <p:nvPr/>
        </p:nvGrpSpPr>
        <p:grpSpPr>
          <a:xfrm>
            <a:off x="5072066" y="468135"/>
            <a:ext cx="3714776" cy="2246485"/>
            <a:chOff x="5000628" y="571480"/>
            <a:chExt cx="3714776" cy="2246485"/>
          </a:xfrm>
        </p:grpSpPr>
        <p:sp>
          <p:nvSpPr>
            <p:cNvPr id="71" name="Скругленный прямоугольник 70"/>
            <p:cNvSpPr/>
            <p:nvPr/>
          </p:nvSpPr>
          <p:spPr>
            <a:xfrm>
              <a:off x="5000628" y="1500174"/>
              <a:ext cx="3714776" cy="214314"/>
            </a:xfrm>
            <a:prstGeom prst="roundRect">
              <a:avLst>
                <a:gd name="adj" fmla="val 37650"/>
              </a:avLst>
            </a:prstGeom>
            <a:solidFill>
              <a:srgbClr val="E7E8F2"/>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a:solidFill>
                  <a:srgbClr val="003E88"/>
                </a:solidFill>
              </a:endParaRPr>
            </a:p>
          </p:txBody>
        </p:sp>
        <p:sp>
          <p:nvSpPr>
            <p:cNvPr id="72" name="Скругленный прямоугольник 71"/>
            <p:cNvSpPr/>
            <p:nvPr/>
          </p:nvSpPr>
          <p:spPr>
            <a:xfrm>
              <a:off x="7715272" y="571480"/>
              <a:ext cx="928694" cy="285752"/>
            </a:xfrm>
            <a:prstGeom prst="roundRect">
              <a:avLst>
                <a:gd name="adj" fmla="val 37650"/>
              </a:avLst>
            </a:prstGeom>
            <a:solidFill>
              <a:srgbClr val="003E88"/>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smtClean="0">
                <a:solidFill>
                  <a:schemeClr val="bg1"/>
                </a:solidFill>
              </a:endParaRPr>
            </a:p>
          </p:txBody>
        </p:sp>
        <p:sp>
          <p:nvSpPr>
            <p:cNvPr id="73" name="Скругленный прямоугольник 72"/>
            <p:cNvSpPr/>
            <p:nvPr/>
          </p:nvSpPr>
          <p:spPr>
            <a:xfrm>
              <a:off x="5000628" y="1071546"/>
              <a:ext cx="3714776" cy="214314"/>
            </a:xfrm>
            <a:prstGeom prst="roundRect">
              <a:avLst>
                <a:gd name="adj" fmla="val 37650"/>
              </a:avLst>
            </a:prstGeom>
            <a:solidFill>
              <a:srgbClr val="E7E8F2"/>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a:solidFill>
                  <a:srgbClr val="003E88"/>
                </a:solidFill>
              </a:endParaRPr>
            </a:p>
          </p:txBody>
        </p:sp>
        <p:sp>
          <p:nvSpPr>
            <p:cNvPr id="74" name="Скругленный прямоугольник 73"/>
            <p:cNvSpPr/>
            <p:nvPr/>
          </p:nvSpPr>
          <p:spPr>
            <a:xfrm>
              <a:off x="5572132" y="571480"/>
              <a:ext cx="3143272" cy="285752"/>
            </a:xfrm>
            <a:prstGeom prst="roundRect">
              <a:avLst>
                <a:gd name="adj" fmla="val 37650"/>
              </a:avLst>
            </a:prstGeom>
            <a:solidFill>
              <a:srgbClr val="003E88"/>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a:solidFill>
                  <a:schemeClr val="bg1"/>
                </a:solidFill>
              </a:endParaRPr>
            </a:p>
          </p:txBody>
        </p:sp>
        <p:sp>
          <p:nvSpPr>
            <p:cNvPr id="75" name="Скругленный прямоугольник 74"/>
            <p:cNvSpPr/>
            <p:nvPr/>
          </p:nvSpPr>
          <p:spPr>
            <a:xfrm>
              <a:off x="5000628" y="571480"/>
              <a:ext cx="1071570" cy="285752"/>
            </a:xfrm>
            <a:prstGeom prst="roundRect">
              <a:avLst>
                <a:gd name="adj" fmla="val 37650"/>
              </a:avLst>
            </a:prstGeom>
            <a:solidFill>
              <a:srgbClr val="003E88"/>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r>
                <a:rPr lang="ru-RU" sz="1000" b="1" dirty="0" smtClean="0">
                  <a:solidFill>
                    <a:schemeClr val="bg1"/>
                  </a:solidFill>
                </a:rPr>
                <a:t>Модель</a:t>
              </a:r>
            </a:p>
          </p:txBody>
        </p:sp>
        <p:sp>
          <p:nvSpPr>
            <p:cNvPr id="76" name="Прямоугольник 75"/>
            <p:cNvSpPr/>
            <p:nvPr/>
          </p:nvSpPr>
          <p:spPr>
            <a:xfrm>
              <a:off x="6072197" y="571480"/>
              <a:ext cx="725371" cy="285752"/>
            </a:xfrm>
            <a:prstGeom prst="rect">
              <a:avLst/>
            </a:prstGeom>
            <a:solidFill>
              <a:srgbClr val="003E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chemeClr val="bg1"/>
                  </a:solidFill>
                </a:rPr>
                <a:t>Усилие, </a:t>
              </a:r>
              <a:r>
                <a:rPr lang="ru-RU" sz="1000" b="1" dirty="0" err="1" smtClean="0">
                  <a:solidFill>
                    <a:schemeClr val="bg1"/>
                  </a:solidFill>
                </a:rPr>
                <a:t>н</a:t>
              </a:r>
              <a:endParaRPr lang="ru-RU" sz="1000" b="1" dirty="0" smtClean="0">
                <a:solidFill>
                  <a:schemeClr val="bg1"/>
                </a:solidFill>
              </a:endParaRPr>
            </a:p>
          </p:txBody>
        </p:sp>
        <p:sp>
          <p:nvSpPr>
            <p:cNvPr id="77" name="Скругленный прямоугольник 76"/>
            <p:cNvSpPr/>
            <p:nvPr/>
          </p:nvSpPr>
          <p:spPr>
            <a:xfrm>
              <a:off x="5000628" y="857232"/>
              <a:ext cx="928694"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r>
                <a:rPr lang="en-US" sz="1000" b="1" dirty="0" smtClean="0">
                  <a:solidFill>
                    <a:srgbClr val="003E88"/>
                  </a:solidFill>
                </a:rPr>
                <a:t>MISTRAL 300</a:t>
              </a:r>
              <a:endParaRPr lang="ru-RU" sz="1000" b="1" dirty="0" smtClean="0">
                <a:solidFill>
                  <a:srgbClr val="003E88"/>
                </a:solidFill>
              </a:endParaRPr>
            </a:p>
          </p:txBody>
        </p:sp>
        <p:sp>
          <p:nvSpPr>
            <p:cNvPr id="78" name="Прямоугольник 77"/>
            <p:cNvSpPr/>
            <p:nvPr/>
          </p:nvSpPr>
          <p:spPr>
            <a:xfrm>
              <a:off x="6000760" y="857232"/>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300</a:t>
              </a:r>
              <a:r>
                <a:rPr lang="ru-RU" sz="1000" b="1" dirty="0" smtClean="0">
                  <a:solidFill>
                    <a:srgbClr val="003E88"/>
                  </a:solidFill>
                </a:rPr>
                <a:t>0</a:t>
              </a:r>
            </a:p>
          </p:txBody>
        </p:sp>
        <p:sp>
          <p:nvSpPr>
            <p:cNvPr id="79" name="Прямоугольник 78"/>
            <p:cNvSpPr/>
            <p:nvPr/>
          </p:nvSpPr>
          <p:spPr>
            <a:xfrm>
              <a:off x="6000760" y="1071546"/>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rgbClr val="003E88"/>
                  </a:solidFill>
                </a:rPr>
                <a:t>3000</a:t>
              </a:r>
            </a:p>
          </p:txBody>
        </p:sp>
        <p:sp>
          <p:nvSpPr>
            <p:cNvPr id="80" name="Скругленный прямоугольник 79"/>
            <p:cNvSpPr/>
            <p:nvPr/>
          </p:nvSpPr>
          <p:spPr>
            <a:xfrm>
              <a:off x="5000628" y="1071546"/>
              <a:ext cx="928694"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r>
                <a:rPr lang="en-US" sz="1000" b="1" dirty="0" smtClean="0">
                  <a:solidFill>
                    <a:srgbClr val="003E88"/>
                  </a:solidFill>
                </a:rPr>
                <a:t>MISTRAL 400</a:t>
              </a:r>
              <a:endParaRPr lang="ru-RU" sz="1000" b="1" dirty="0" smtClean="0">
                <a:solidFill>
                  <a:srgbClr val="003E88"/>
                </a:solidFill>
              </a:endParaRPr>
            </a:p>
          </p:txBody>
        </p:sp>
        <p:sp>
          <p:nvSpPr>
            <p:cNvPr id="81" name="Прямоугольник 80"/>
            <p:cNvSpPr/>
            <p:nvPr/>
          </p:nvSpPr>
          <p:spPr>
            <a:xfrm>
              <a:off x="6786578" y="571480"/>
              <a:ext cx="785818" cy="285752"/>
            </a:xfrm>
            <a:prstGeom prst="rect">
              <a:avLst/>
            </a:prstGeom>
            <a:solidFill>
              <a:srgbClr val="003E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chemeClr val="bg1"/>
                  </a:solidFill>
                </a:rPr>
                <a:t>Длина створки, м</a:t>
              </a:r>
            </a:p>
          </p:txBody>
        </p:sp>
        <p:sp>
          <p:nvSpPr>
            <p:cNvPr id="82" name="Прямоугольник 81"/>
            <p:cNvSpPr/>
            <p:nvPr/>
          </p:nvSpPr>
          <p:spPr>
            <a:xfrm>
              <a:off x="7572396" y="571480"/>
              <a:ext cx="1000132" cy="285752"/>
            </a:xfrm>
            <a:prstGeom prst="rect">
              <a:avLst/>
            </a:prstGeom>
            <a:solidFill>
              <a:srgbClr val="003E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chemeClr val="bg1"/>
                  </a:solidFill>
                </a:rPr>
                <a:t>Интенсивность, циклов в час</a:t>
              </a:r>
            </a:p>
          </p:txBody>
        </p:sp>
        <p:sp>
          <p:nvSpPr>
            <p:cNvPr id="83" name="Скругленный прямоугольник 82"/>
            <p:cNvSpPr/>
            <p:nvPr/>
          </p:nvSpPr>
          <p:spPr>
            <a:xfrm>
              <a:off x="5000628" y="1285860"/>
              <a:ext cx="928694"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r>
                <a:rPr lang="en-US" sz="1000" b="1" dirty="0" smtClean="0">
                  <a:solidFill>
                    <a:srgbClr val="003E88"/>
                  </a:solidFill>
                </a:rPr>
                <a:t>MISTRAL 324</a:t>
              </a:r>
              <a:endParaRPr lang="ru-RU" sz="1000" b="1" dirty="0" smtClean="0">
                <a:solidFill>
                  <a:srgbClr val="003E88"/>
                </a:solidFill>
              </a:endParaRPr>
            </a:p>
          </p:txBody>
        </p:sp>
        <p:sp>
          <p:nvSpPr>
            <p:cNvPr id="84" name="Скругленный прямоугольник 83"/>
            <p:cNvSpPr/>
            <p:nvPr/>
          </p:nvSpPr>
          <p:spPr>
            <a:xfrm>
              <a:off x="5000628" y="1500174"/>
              <a:ext cx="928694"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r>
                <a:rPr lang="en-US" sz="1000" b="1" dirty="0" smtClean="0">
                  <a:solidFill>
                    <a:srgbClr val="003E88"/>
                  </a:solidFill>
                </a:rPr>
                <a:t>MISTRAL 424</a:t>
              </a:r>
              <a:endParaRPr lang="ru-RU" sz="1000" b="1" dirty="0" smtClean="0">
                <a:solidFill>
                  <a:srgbClr val="003E88"/>
                </a:solidFill>
              </a:endParaRPr>
            </a:p>
          </p:txBody>
        </p:sp>
        <p:sp>
          <p:nvSpPr>
            <p:cNvPr id="85" name="Прямоугольник 84"/>
            <p:cNvSpPr/>
            <p:nvPr/>
          </p:nvSpPr>
          <p:spPr>
            <a:xfrm>
              <a:off x="6000760" y="1285860"/>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rgbClr val="003E88"/>
                  </a:solidFill>
                </a:rPr>
                <a:t>2800</a:t>
              </a:r>
            </a:p>
          </p:txBody>
        </p:sp>
        <p:sp>
          <p:nvSpPr>
            <p:cNvPr id="86" name="Прямоугольник 85"/>
            <p:cNvSpPr/>
            <p:nvPr/>
          </p:nvSpPr>
          <p:spPr>
            <a:xfrm>
              <a:off x="6000760" y="1500174"/>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rgbClr val="003E88"/>
                  </a:solidFill>
                </a:rPr>
                <a:t>2800</a:t>
              </a:r>
            </a:p>
          </p:txBody>
        </p:sp>
        <p:sp>
          <p:nvSpPr>
            <p:cNvPr id="87" name="Прямоугольник 86"/>
            <p:cNvSpPr/>
            <p:nvPr/>
          </p:nvSpPr>
          <p:spPr>
            <a:xfrm>
              <a:off x="6786578" y="857232"/>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3</a:t>
              </a:r>
              <a:endParaRPr lang="ru-RU" sz="1000" b="1" dirty="0" smtClean="0">
                <a:solidFill>
                  <a:srgbClr val="003E88"/>
                </a:solidFill>
              </a:endParaRPr>
            </a:p>
          </p:txBody>
        </p:sp>
        <p:sp>
          <p:nvSpPr>
            <p:cNvPr id="88" name="Прямоугольник 87"/>
            <p:cNvSpPr/>
            <p:nvPr/>
          </p:nvSpPr>
          <p:spPr>
            <a:xfrm>
              <a:off x="6786578" y="1071546"/>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4</a:t>
              </a:r>
              <a:endParaRPr lang="ru-RU" sz="1000" b="1" dirty="0" smtClean="0">
                <a:solidFill>
                  <a:srgbClr val="003E88"/>
                </a:solidFill>
              </a:endParaRPr>
            </a:p>
          </p:txBody>
        </p:sp>
        <p:sp>
          <p:nvSpPr>
            <p:cNvPr id="89" name="Прямоугольник 88"/>
            <p:cNvSpPr/>
            <p:nvPr/>
          </p:nvSpPr>
          <p:spPr>
            <a:xfrm>
              <a:off x="6786578" y="1285860"/>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3</a:t>
              </a:r>
              <a:endParaRPr lang="ru-RU" sz="1000" b="1" dirty="0" smtClean="0">
                <a:solidFill>
                  <a:srgbClr val="003E88"/>
                </a:solidFill>
              </a:endParaRPr>
            </a:p>
          </p:txBody>
        </p:sp>
        <p:sp>
          <p:nvSpPr>
            <p:cNvPr id="90" name="Прямоугольник 89"/>
            <p:cNvSpPr/>
            <p:nvPr/>
          </p:nvSpPr>
          <p:spPr>
            <a:xfrm>
              <a:off x="6786578" y="1500174"/>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4</a:t>
              </a:r>
              <a:endParaRPr lang="ru-RU" sz="1000" b="1" dirty="0" smtClean="0">
                <a:solidFill>
                  <a:srgbClr val="003E88"/>
                </a:solidFill>
              </a:endParaRPr>
            </a:p>
          </p:txBody>
        </p:sp>
        <p:sp>
          <p:nvSpPr>
            <p:cNvPr id="91" name="Прямоугольник 90"/>
            <p:cNvSpPr/>
            <p:nvPr/>
          </p:nvSpPr>
          <p:spPr>
            <a:xfrm>
              <a:off x="7572396" y="857232"/>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&gt;30</a:t>
              </a:r>
              <a:endParaRPr lang="ru-RU" sz="1000" b="1" dirty="0" smtClean="0">
                <a:solidFill>
                  <a:srgbClr val="003E88"/>
                </a:solidFill>
              </a:endParaRPr>
            </a:p>
          </p:txBody>
        </p:sp>
        <p:sp>
          <p:nvSpPr>
            <p:cNvPr id="92" name="Прямоугольник 91"/>
            <p:cNvSpPr/>
            <p:nvPr/>
          </p:nvSpPr>
          <p:spPr>
            <a:xfrm>
              <a:off x="7572396" y="1071546"/>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&gt;25</a:t>
              </a:r>
              <a:endParaRPr lang="ru-RU" sz="1000" b="1" dirty="0" smtClean="0">
                <a:solidFill>
                  <a:srgbClr val="003E88"/>
                </a:solidFill>
              </a:endParaRPr>
            </a:p>
          </p:txBody>
        </p:sp>
        <p:sp>
          <p:nvSpPr>
            <p:cNvPr id="93" name="Прямоугольник 92"/>
            <p:cNvSpPr/>
            <p:nvPr/>
          </p:nvSpPr>
          <p:spPr>
            <a:xfrm>
              <a:off x="7572396" y="1285860"/>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&gt;100</a:t>
              </a:r>
              <a:endParaRPr lang="ru-RU" sz="1000" b="1" dirty="0" smtClean="0">
                <a:solidFill>
                  <a:srgbClr val="003E88"/>
                </a:solidFill>
              </a:endParaRPr>
            </a:p>
          </p:txBody>
        </p:sp>
        <p:sp>
          <p:nvSpPr>
            <p:cNvPr id="94" name="Прямоугольник 93"/>
            <p:cNvSpPr/>
            <p:nvPr/>
          </p:nvSpPr>
          <p:spPr>
            <a:xfrm>
              <a:off x="7572396" y="1500174"/>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&gt;75</a:t>
              </a:r>
              <a:endParaRPr lang="ru-RU" sz="1000" b="1" dirty="0" smtClean="0">
                <a:solidFill>
                  <a:srgbClr val="003E88"/>
                </a:solidFill>
              </a:endParaRPr>
            </a:p>
          </p:txBody>
        </p:sp>
        <p:sp>
          <p:nvSpPr>
            <p:cNvPr id="105" name="Скругленный прямоугольник 104"/>
            <p:cNvSpPr/>
            <p:nvPr/>
          </p:nvSpPr>
          <p:spPr>
            <a:xfrm>
              <a:off x="5000628" y="2357430"/>
              <a:ext cx="3714776" cy="214314"/>
            </a:xfrm>
            <a:prstGeom prst="roundRect">
              <a:avLst>
                <a:gd name="adj" fmla="val 37650"/>
              </a:avLst>
            </a:prstGeom>
            <a:solidFill>
              <a:srgbClr val="E7E8F2"/>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a:solidFill>
                  <a:srgbClr val="003E88"/>
                </a:solidFill>
              </a:endParaRPr>
            </a:p>
          </p:txBody>
        </p:sp>
        <p:sp>
          <p:nvSpPr>
            <p:cNvPr id="107" name="Скругленный прямоугольник 106"/>
            <p:cNvSpPr/>
            <p:nvPr/>
          </p:nvSpPr>
          <p:spPr>
            <a:xfrm>
              <a:off x="5000628" y="1928802"/>
              <a:ext cx="3714776" cy="214314"/>
            </a:xfrm>
            <a:prstGeom prst="roundRect">
              <a:avLst>
                <a:gd name="adj" fmla="val 37650"/>
              </a:avLst>
            </a:prstGeom>
            <a:solidFill>
              <a:srgbClr val="E7E8F2"/>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a:solidFill>
                  <a:srgbClr val="003E88"/>
                </a:solidFill>
              </a:endParaRPr>
            </a:p>
          </p:txBody>
        </p:sp>
        <p:sp>
          <p:nvSpPr>
            <p:cNvPr id="111" name="Скругленный прямоугольник 110"/>
            <p:cNvSpPr/>
            <p:nvPr/>
          </p:nvSpPr>
          <p:spPr>
            <a:xfrm>
              <a:off x="5000628" y="1714488"/>
              <a:ext cx="1000132"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r>
                <a:rPr lang="en-US" sz="1000" b="1" dirty="0" smtClean="0">
                  <a:solidFill>
                    <a:srgbClr val="003E88"/>
                  </a:solidFill>
                </a:rPr>
                <a:t>MISTRAL 300 LS</a:t>
              </a:r>
              <a:endParaRPr lang="ru-RU" sz="1000" b="1" dirty="0" smtClean="0">
                <a:solidFill>
                  <a:srgbClr val="003E88"/>
                </a:solidFill>
              </a:endParaRPr>
            </a:p>
          </p:txBody>
        </p:sp>
        <p:sp>
          <p:nvSpPr>
            <p:cNvPr id="112" name="Прямоугольник 111"/>
            <p:cNvSpPr/>
            <p:nvPr/>
          </p:nvSpPr>
          <p:spPr>
            <a:xfrm>
              <a:off x="6000760" y="1714488"/>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rgbClr val="003E88"/>
                  </a:solidFill>
                </a:rPr>
                <a:t>3000</a:t>
              </a:r>
            </a:p>
          </p:txBody>
        </p:sp>
        <p:sp>
          <p:nvSpPr>
            <p:cNvPr id="113" name="Прямоугольник 112"/>
            <p:cNvSpPr/>
            <p:nvPr/>
          </p:nvSpPr>
          <p:spPr>
            <a:xfrm>
              <a:off x="6000760" y="1928802"/>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rgbClr val="003E88"/>
                  </a:solidFill>
                </a:rPr>
                <a:t>3000</a:t>
              </a:r>
            </a:p>
          </p:txBody>
        </p:sp>
        <p:sp>
          <p:nvSpPr>
            <p:cNvPr id="114" name="Скругленный прямоугольник 113"/>
            <p:cNvSpPr/>
            <p:nvPr/>
          </p:nvSpPr>
          <p:spPr>
            <a:xfrm>
              <a:off x="5000628" y="1928802"/>
              <a:ext cx="1000132"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r>
                <a:rPr lang="en-US" sz="1000" b="1" dirty="0" smtClean="0">
                  <a:solidFill>
                    <a:srgbClr val="003E88"/>
                  </a:solidFill>
                </a:rPr>
                <a:t>MISTRAL 400 LS</a:t>
              </a:r>
              <a:endParaRPr lang="ru-RU" sz="1000" b="1" dirty="0" smtClean="0">
                <a:solidFill>
                  <a:srgbClr val="003E88"/>
                </a:solidFill>
              </a:endParaRPr>
            </a:p>
          </p:txBody>
        </p:sp>
        <p:sp>
          <p:nvSpPr>
            <p:cNvPr id="117" name="Скругленный прямоугольник 116"/>
            <p:cNvSpPr/>
            <p:nvPr/>
          </p:nvSpPr>
          <p:spPr>
            <a:xfrm>
              <a:off x="5000628" y="2143116"/>
              <a:ext cx="1000132"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r>
                <a:rPr lang="en-US" sz="1000" b="1" dirty="0" smtClean="0">
                  <a:solidFill>
                    <a:srgbClr val="003E88"/>
                  </a:solidFill>
                </a:rPr>
                <a:t>MISTRAL 324 LS</a:t>
              </a:r>
              <a:endParaRPr lang="ru-RU" sz="1000" b="1" dirty="0" smtClean="0">
                <a:solidFill>
                  <a:srgbClr val="003E88"/>
                </a:solidFill>
              </a:endParaRPr>
            </a:p>
          </p:txBody>
        </p:sp>
        <p:sp>
          <p:nvSpPr>
            <p:cNvPr id="118" name="Скругленный прямоугольник 117"/>
            <p:cNvSpPr/>
            <p:nvPr/>
          </p:nvSpPr>
          <p:spPr>
            <a:xfrm>
              <a:off x="5000628" y="2357430"/>
              <a:ext cx="1000132"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r>
                <a:rPr lang="en-US" sz="1000" b="1" dirty="0" smtClean="0">
                  <a:solidFill>
                    <a:srgbClr val="003E88"/>
                  </a:solidFill>
                </a:rPr>
                <a:t>MISTRAL 424 LS</a:t>
              </a:r>
              <a:endParaRPr lang="ru-RU" sz="1000" b="1" dirty="0" smtClean="0">
                <a:solidFill>
                  <a:srgbClr val="003E88"/>
                </a:solidFill>
              </a:endParaRPr>
            </a:p>
          </p:txBody>
        </p:sp>
        <p:sp>
          <p:nvSpPr>
            <p:cNvPr id="119" name="Прямоугольник 118"/>
            <p:cNvSpPr/>
            <p:nvPr/>
          </p:nvSpPr>
          <p:spPr>
            <a:xfrm>
              <a:off x="6000760" y="2143116"/>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rgbClr val="003E88"/>
                  </a:solidFill>
                </a:rPr>
                <a:t>2800</a:t>
              </a:r>
            </a:p>
          </p:txBody>
        </p:sp>
        <p:sp>
          <p:nvSpPr>
            <p:cNvPr id="120" name="Прямоугольник 119"/>
            <p:cNvSpPr/>
            <p:nvPr/>
          </p:nvSpPr>
          <p:spPr>
            <a:xfrm>
              <a:off x="6000760" y="2357430"/>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rgbClr val="003E88"/>
                  </a:solidFill>
                </a:rPr>
                <a:t>2800</a:t>
              </a:r>
            </a:p>
          </p:txBody>
        </p:sp>
        <p:sp>
          <p:nvSpPr>
            <p:cNvPr id="121" name="Прямоугольник 120"/>
            <p:cNvSpPr/>
            <p:nvPr/>
          </p:nvSpPr>
          <p:spPr>
            <a:xfrm>
              <a:off x="6786578" y="1714488"/>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3</a:t>
              </a:r>
              <a:endParaRPr lang="ru-RU" sz="1000" b="1" dirty="0" smtClean="0">
                <a:solidFill>
                  <a:srgbClr val="003E88"/>
                </a:solidFill>
              </a:endParaRPr>
            </a:p>
          </p:txBody>
        </p:sp>
        <p:sp>
          <p:nvSpPr>
            <p:cNvPr id="122" name="Прямоугольник 121"/>
            <p:cNvSpPr/>
            <p:nvPr/>
          </p:nvSpPr>
          <p:spPr>
            <a:xfrm>
              <a:off x="6786578" y="1928802"/>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4</a:t>
              </a:r>
              <a:endParaRPr lang="ru-RU" sz="1000" b="1" dirty="0" smtClean="0">
                <a:solidFill>
                  <a:srgbClr val="003E88"/>
                </a:solidFill>
              </a:endParaRPr>
            </a:p>
          </p:txBody>
        </p:sp>
        <p:sp>
          <p:nvSpPr>
            <p:cNvPr id="123" name="Прямоугольник 122"/>
            <p:cNvSpPr/>
            <p:nvPr/>
          </p:nvSpPr>
          <p:spPr>
            <a:xfrm>
              <a:off x="6786578" y="2143116"/>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3</a:t>
              </a:r>
              <a:endParaRPr lang="ru-RU" sz="1000" b="1" dirty="0" smtClean="0">
                <a:solidFill>
                  <a:srgbClr val="003E88"/>
                </a:solidFill>
              </a:endParaRPr>
            </a:p>
          </p:txBody>
        </p:sp>
        <p:sp>
          <p:nvSpPr>
            <p:cNvPr id="124" name="Прямоугольник 123"/>
            <p:cNvSpPr/>
            <p:nvPr/>
          </p:nvSpPr>
          <p:spPr>
            <a:xfrm>
              <a:off x="6786578" y="2357430"/>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4</a:t>
              </a:r>
              <a:endParaRPr lang="ru-RU" sz="1000" b="1" dirty="0" smtClean="0">
                <a:solidFill>
                  <a:srgbClr val="003E88"/>
                </a:solidFill>
              </a:endParaRPr>
            </a:p>
          </p:txBody>
        </p:sp>
        <p:sp>
          <p:nvSpPr>
            <p:cNvPr id="125" name="Прямоугольник 124"/>
            <p:cNvSpPr/>
            <p:nvPr/>
          </p:nvSpPr>
          <p:spPr>
            <a:xfrm>
              <a:off x="7572396" y="1714488"/>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&gt;30</a:t>
              </a:r>
              <a:endParaRPr lang="ru-RU" sz="1000" b="1" dirty="0" smtClean="0">
                <a:solidFill>
                  <a:srgbClr val="003E88"/>
                </a:solidFill>
              </a:endParaRPr>
            </a:p>
          </p:txBody>
        </p:sp>
        <p:sp>
          <p:nvSpPr>
            <p:cNvPr id="126" name="Прямоугольник 125"/>
            <p:cNvSpPr/>
            <p:nvPr/>
          </p:nvSpPr>
          <p:spPr>
            <a:xfrm>
              <a:off x="7572396" y="1928802"/>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&gt;25</a:t>
              </a:r>
              <a:endParaRPr lang="ru-RU" sz="1000" b="1" dirty="0" smtClean="0">
                <a:solidFill>
                  <a:srgbClr val="003E88"/>
                </a:solidFill>
              </a:endParaRPr>
            </a:p>
          </p:txBody>
        </p:sp>
        <p:sp>
          <p:nvSpPr>
            <p:cNvPr id="127" name="Прямоугольник 126"/>
            <p:cNvSpPr/>
            <p:nvPr/>
          </p:nvSpPr>
          <p:spPr>
            <a:xfrm>
              <a:off x="7572396" y="2143116"/>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&gt;100</a:t>
              </a:r>
              <a:endParaRPr lang="ru-RU" sz="1000" b="1" dirty="0" smtClean="0">
                <a:solidFill>
                  <a:srgbClr val="003E88"/>
                </a:solidFill>
              </a:endParaRPr>
            </a:p>
          </p:txBody>
        </p:sp>
        <p:sp>
          <p:nvSpPr>
            <p:cNvPr id="128" name="Прямоугольник 127"/>
            <p:cNvSpPr/>
            <p:nvPr/>
          </p:nvSpPr>
          <p:spPr>
            <a:xfrm>
              <a:off x="7572396" y="2357430"/>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&gt;75</a:t>
              </a:r>
              <a:endParaRPr lang="ru-RU" sz="1000" b="1" dirty="0" smtClean="0">
                <a:solidFill>
                  <a:srgbClr val="003E88"/>
                </a:solidFill>
              </a:endParaRPr>
            </a:p>
          </p:txBody>
        </p:sp>
        <p:grpSp>
          <p:nvGrpSpPr>
            <p:cNvPr id="4" name="Группа 84"/>
            <p:cNvGrpSpPr/>
            <p:nvPr/>
          </p:nvGrpSpPr>
          <p:grpSpPr>
            <a:xfrm>
              <a:off x="7572396" y="571480"/>
              <a:ext cx="4" cy="2000266"/>
              <a:chOff x="785786" y="3857628"/>
              <a:chExt cx="4" cy="2000266"/>
            </a:xfrm>
          </p:grpSpPr>
          <p:cxnSp>
            <p:nvCxnSpPr>
              <p:cNvPr id="98" name="Прямая соединительная линия 97"/>
              <p:cNvCxnSpPr/>
              <p:nvPr/>
            </p:nvCxnSpPr>
            <p:spPr>
              <a:xfrm rot="5400000">
                <a:off x="-71469" y="5000635"/>
                <a:ext cx="1714514" cy="4"/>
              </a:xfrm>
              <a:prstGeom prst="line">
                <a:avLst/>
              </a:prstGeom>
              <a:ln>
                <a:solidFill>
                  <a:srgbClr val="003E88"/>
                </a:solidFill>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p:cNvCxnSpPr/>
              <p:nvPr/>
            </p:nvCxnSpPr>
            <p:spPr>
              <a:xfrm rot="5400000">
                <a:off x="642910" y="4000504"/>
                <a:ext cx="285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Группа 84"/>
            <p:cNvGrpSpPr/>
            <p:nvPr/>
          </p:nvGrpSpPr>
          <p:grpSpPr>
            <a:xfrm>
              <a:off x="6000760" y="571480"/>
              <a:ext cx="2" cy="2000264"/>
              <a:chOff x="1357290" y="3857628"/>
              <a:chExt cx="2" cy="2000264"/>
            </a:xfrm>
          </p:grpSpPr>
          <p:cxnSp>
            <p:nvCxnSpPr>
              <p:cNvPr id="102" name="Прямая соединительная линия 101"/>
              <p:cNvCxnSpPr/>
              <p:nvPr/>
            </p:nvCxnSpPr>
            <p:spPr>
              <a:xfrm rot="5400000">
                <a:off x="500035" y="5000635"/>
                <a:ext cx="1714512" cy="2"/>
              </a:xfrm>
              <a:prstGeom prst="line">
                <a:avLst/>
              </a:prstGeom>
              <a:ln>
                <a:solidFill>
                  <a:srgbClr val="003E88"/>
                </a:solidFill>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p:cNvCxnSpPr/>
              <p:nvPr/>
            </p:nvCxnSpPr>
            <p:spPr>
              <a:xfrm rot="5400000">
                <a:off x="1214414" y="4000504"/>
                <a:ext cx="285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Группа 84"/>
            <p:cNvGrpSpPr/>
            <p:nvPr/>
          </p:nvGrpSpPr>
          <p:grpSpPr>
            <a:xfrm>
              <a:off x="6786578" y="571480"/>
              <a:ext cx="2" cy="2000264"/>
              <a:chOff x="1214414" y="3857628"/>
              <a:chExt cx="2" cy="2000264"/>
            </a:xfrm>
          </p:grpSpPr>
          <p:cxnSp>
            <p:nvCxnSpPr>
              <p:cNvPr id="100" name="Прямая соединительная линия 99"/>
              <p:cNvCxnSpPr/>
              <p:nvPr/>
            </p:nvCxnSpPr>
            <p:spPr>
              <a:xfrm rot="5400000">
                <a:off x="357159" y="5000635"/>
                <a:ext cx="1714512" cy="2"/>
              </a:xfrm>
              <a:prstGeom prst="line">
                <a:avLst/>
              </a:prstGeom>
              <a:ln>
                <a:solidFill>
                  <a:srgbClr val="003E88"/>
                </a:solidFill>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rot="5400000">
                <a:off x="1071538" y="4000504"/>
                <a:ext cx="285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4" name="TextBox 143"/>
            <p:cNvSpPr txBox="1"/>
            <p:nvPr/>
          </p:nvSpPr>
          <p:spPr>
            <a:xfrm>
              <a:off x="5000628" y="2571744"/>
              <a:ext cx="3500494" cy="246221"/>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1000" b="1" dirty="0" smtClean="0">
                  <a:solidFill>
                    <a:srgbClr val="003E88"/>
                  </a:solidFill>
                </a:rPr>
                <a:t>* </a:t>
              </a:r>
              <a:r>
                <a:rPr lang="en-US" sz="1000" b="1" dirty="0" smtClean="0">
                  <a:solidFill>
                    <a:srgbClr val="003E88"/>
                  </a:solidFill>
                </a:rPr>
                <a:t>LS- </a:t>
              </a:r>
              <a:r>
                <a:rPr lang="ru-RU" sz="1000" b="1" dirty="0" smtClean="0">
                  <a:solidFill>
                    <a:srgbClr val="003E88"/>
                  </a:solidFill>
                </a:rPr>
                <a:t>встроенные концевые выключатели</a:t>
              </a:r>
              <a:endParaRPr lang="ru-RU" sz="1000" dirty="0" smtClean="0">
                <a:solidFill>
                  <a:srgbClr val="003E8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194" descr="linear_1"/>
          <p:cNvPicPr>
            <a:picLocks noChangeAspect="1" noChangeArrowheads="1"/>
          </p:cNvPicPr>
          <p:nvPr/>
        </p:nvPicPr>
        <p:blipFill>
          <a:blip r:embed="rId2" cstate="print"/>
          <a:srcRect/>
          <a:stretch>
            <a:fillRect/>
          </a:stretch>
        </p:blipFill>
        <p:spPr>
          <a:xfrm>
            <a:off x="146126" y="2285992"/>
            <a:ext cx="8855030" cy="4000528"/>
          </a:xfrm>
          <a:prstGeom prst="rect">
            <a:avLst/>
          </a:prstGeom>
        </p:spPr>
      </p:pic>
      <p:grpSp>
        <p:nvGrpSpPr>
          <p:cNvPr id="2" name="Группа 37"/>
          <p:cNvGrpSpPr/>
          <p:nvPr/>
        </p:nvGrpSpPr>
        <p:grpSpPr>
          <a:xfrm>
            <a:off x="0" y="71414"/>
            <a:ext cx="9144000" cy="214314"/>
            <a:chOff x="0" y="71414"/>
            <a:chExt cx="9144000" cy="214314"/>
          </a:xfrm>
        </p:grpSpPr>
        <p:cxnSp>
          <p:nvCxnSpPr>
            <p:cNvPr id="23" name="Прямая соединительная линия 22"/>
            <p:cNvCxnSpPr/>
            <p:nvPr/>
          </p:nvCxnSpPr>
          <p:spPr>
            <a:xfrm>
              <a:off x="0" y="178559"/>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ЗАГОЛОВОК"/>
            <p:cNvSpPr/>
            <p:nvPr/>
          </p:nvSpPr>
          <p:spPr>
            <a:xfrm>
              <a:off x="2035951" y="71414"/>
              <a:ext cx="5072098" cy="214314"/>
            </a:xfrm>
            <a:prstGeom prst="roundRect">
              <a:avLst>
                <a:gd name="adj" fmla="val 37650"/>
              </a:avLst>
            </a:prstGeom>
            <a:solidFill>
              <a:srgbClr val="EE7F00"/>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lstStyle/>
            <a:p>
              <a:pPr algn="ctr"/>
              <a:r>
                <a:rPr lang="ru-RU" b="1" dirty="0" smtClean="0">
                  <a:solidFill>
                    <a:schemeClr val="bg1"/>
                  </a:solidFill>
                </a:rPr>
                <a:t>Привод  </a:t>
              </a:r>
              <a:r>
                <a:rPr lang="en-US" b="1" dirty="0" smtClean="0">
                  <a:solidFill>
                    <a:schemeClr val="bg1"/>
                  </a:solidFill>
                </a:rPr>
                <a:t>Linear</a:t>
              </a:r>
              <a:endParaRPr lang="ru-RU" b="1" dirty="0">
                <a:solidFill>
                  <a:schemeClr val="bg1"/>
                </a:solidFill>
              </a:endParaRPr>
            </a:p>
          </p:txBody>
        </p:sp>
      </p:grpSp>
      <p:sp>
        <p:nvSpPr>
          <p:cNvPr id="62" name="TextBox 61"/>
          <p:cNvSpPr txBox="1"/>
          <p:nvPr/>
        </p:nvSpPr>
        <p:spPr>
          <a:xfrm>
            <a:off x="357158" y="688943"/>
            <a:ext cx="4071966" cy="954107"/>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2000" b="1" dirty="0" smtClean="0">
                <a:solidFill>
                  <a:srgbClr val="EE7F00"/>
                </a:solidFill>
              </a:rPr>
              <a:t>Мощный</a:t>
            </a:r>
          </a:p>
          <a:p>
            <a:r>
              <a:rPr lang="ru-RU" sz="1200" dirty="0" smtClean="0">
                <a:solidFill>
                  <a:srgbClr val="003E88"/>
                </a:solidFill>
              </a:rPr>
              <a:t>Мощный двигатель  и надежный, компактный планетарный редуктор обеспечивает  приводу колоссальное  усилие до 4000 Н</a:t>
            </a:r>
          </a:p>
        </p:txBody>
      </p:sp>
      <p:sp>
        <p:nvSpPr>
          <p:cNvPr id="61" name="TextBox 60"/>
          <p:cNvSpPr txBox="1"/>
          <p:nvPr/>
        </p:nvSpPr>
        <p:spPr>
          <a:xfrm>
            <a:off x="357158" y="1891247"/>
            <a:ext cx="4143404" cy="1323439"/>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2000" b="1" dirty="0" smtClean="0">
                <a:solidFill>
                  <a:srgbClr val="EE7F00"/>
                </a:solidFill>
              </a:rPr>
              <a:t>Технологичный</a:t>
            </a:r>
          </a:p>
          <a:p>
            <a:r>
              <a:rPr lang="ru-RU" sz="1200" dirty="0" smtClean="0">
                <a:solidFill>
                  <a:srgbClr val="003E88"/>
                </a:solidFill>
              </a:rPr>
              <a:t>Применение инновационных технологий,  продуманных и проверенных конструкторских решений,  многоступенчатый контроль качества на производстве и строгий </a:t>
            </a:r>
            <a:r>
              <a:rPr lang="ru-RU" sz="1200" dirty="0" err="1" smtClean="0">
                <a:solidFill>
                  <a:srgbClr val="003E88"/>
                </a:solidFill>
              </a:rPr>
              <a:t>технократичный</a:t>
            </a:r>
            <a:r>
              <a:rPr lang="ru-RU" sz="1200" dirty="0" smtClean="0">
                <a:solidFill>
                  <a:srgbClr val="003E88"/>
                </a:solidFill>
              </a:rPr>
              <a:t> дизайн корпуса говорят об одном – </a:t>
            </a:r>
            <a:r>
              <a:rPr lang="en-US" sz="1200" dirty="0" smtClean="0">
                <a:solidFill>
                  <a:srgbClr val="003E88"/>
                </a:solidFill>
              </a:rPr>
              <a:t>Linear </a:t>
            </a:r>
            <a:r>
              <a:rPr lang="ru-RU" sz="1200" dirty="0" smtClean="0">
                <a:solidFill>
                  <a:srgbClr val="003E88"/>
                </a:solidFill>
              </a:rPr>
              <a:t>технологичен</a:t>
            </a:r>
          </a:p>
        </p:txBody>
      </p:sp>
      <p:sp>
        <p:nvSpPr>
          <p:cNvPr id="65" name="TextBox 64"/>
          <p:cNvSpPr txBox="1"/>
          <p:nvPr/>
        </p:nvSpPr>
        <p:spPr>
          <a:xfrm>
            <a:off x="357158" y="3588253"/>
            <a:ext cx="3929090" cy="769441"/>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2000" b="1" dirty="0" smtClean="0">
                <a:solidFill>
                  <a:srgbClr val="EE7F00"/>
                </a:solidFill>
              </a:rPr>
              <a:t>Солидный</a:t>
            </a:r>
          </a:p>
          <a:p>
            <a:r>
              <a:rPr lang="ru-RU" sz="1200" dirty="0" smtClean="0">
                <a:solidFill>
                  <a:srgbClr val="003E88"/>
                </a:solidFill>
              </a:rPr>
              <a:t>Внешний вид привода внушает уважение. Ему под силу любые ворота, но лучше - солидные</a:t>
            </a:r>
          </a:p>
        </p:txBody>
      </p:sp>
      <p:grpSp>
        <p:nvGrpSpPr>
          <p:cNvPr id="3" name="Группа 67"/>
          <p:cNvGrpSpPr/>
          <p:nvPr/>
        </p:nvGrpSpPr>
        <p:grpSpPr>
          <a:xfrm>
            <a:off x="5143504" y="714356"/>
            <a:ext cx="3571900" cy="1143008"/>
            <a:chOff x="214282" y="857232"/>
            <a:chExt cx="3571900" cy="1143008"/>
          </a:xfrm>
        </p:grpSpPr>
        <p:sp>
          <p:nvSpPr>
            <p:cNvPr id="71" name="Скругленный прямоугольник 70"/>
            <p:cNvSpPr/>
            <p:nvPr/>
          </p:nvSpPr>
          <p:spPr>
            <a:xfrm>
              <a:off x="214282" y="1785926"/>
              <a:ext cx="3571900" cy="214314"/>
            </a:xfrm>
            <a:prstGeom prst="roundRect">
              <a:avLst>
                <a:gd name="adj" fmla="val 37650"/>
              </a:avLst>
            </a:prstGeom>
            <a:solidFill>
              <a:srgbClr val="E7E8F2"/>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a:solidFill>
                  <a:srgbClr val="003E88"/>
                </a:solidFill>
              </a:endParaRPr>
            </a:p>
          </p:txBody>
        </p:sp>
        <p:sp>
          <p:nvSpPr>
            <p:cNvPr id="72" name="Скругленный прямоугольник 71"/>
            <p:cNvSpPr/>
            <p:nvPr/>
          </p:nvSpPr>
          <p:spPr>
            <a:xfrm>
              <a:off x="2786050" y="857232"/>
              <a:ext cx="928694" cy="285752"/>
            </a:xfrm>
            <a:prstGeom prst="roundRect">
              <a:avLst>
                <a:gd name="adj" fmla="val 37650"/>
              </a:avLst>
            </a:prstGeom>
            <a:solidFill>
              <a:srgbClr val="003E88"/>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smtClean="0">
                <a:solidFill>
                  <a:schemeClr val="bg1"/>
                </a:solidFill>
              </a:endParaRPr>
            </a:p>
          </p:txBody>
        </p:sp>
        <p:sp>
          <p:nvSpPr>
            <p:cNvPr id="73" name="Скругленный прямоугольник 72"/>
            <p:cNvSpPr/>
            <p:nvPr/>
          </p:nvSpPr>
          <p:spPr>
            <a:xfrm>
              <a:off x="214282" y="1357298"/>
              <a:ext cx="3571900" cy="214314"/>
            </a:xfrm>
            <a:prstGeom prst="roundRect">
              <a:avLst>
                <a:gd name="adj" fmla="val 37650"/>
              </a:avLst>
            </a:prstGeom>
            <a:solidFill>
              <a:srgbClr val="E7E8F2"/>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a:solidFill>
                  <a:srgbClr val="003E88"/>
                </a:solidFill>
              </a:endParaRPr>
            </a:p>
          </p:txBody>
        </p:sp>
        <p:sp>
          <p:nvSpPr>
            <p:cNvPr id="74" name="Скругленный прямоугольник 73"/>
            <p:cNvSpPr/>
            <p:nvPr/>
          </p:nvSpPr>
          <p:spPr>
            <a:xfrm>
              <a:off x="642910" y="857232"/>
              <a:ext cx="3143272" cy="285752"/>
            </a:xfrm>
            <a:prstGeom prst="roundRect">
              <a:avLst>
                <a:gd name="adj" fmla="val 37650"/>
              </a:avLst>
            </a:prstGeom>
            <a:solidFill>
              <a:srgbClr val="003E88"/>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a:solidFill>
                  <a:schemeClr val="bg1"/>
                </a:solidFill>
              </a:endParaRPr>
            </a:p>
          </p:txBody>
        </p:sp>
        <p:sp>
          <p:nvSpPr>
            <p:cNvPr id="75" name="Скругленный прямоугольник 74"/>
            <p:cNvSpPr/>
            <p:nvPr/>
          </p:nvSpPr>
          <p:spPr>
            <a:xfrm>
              <a:off x="214282" y="857232"/>
              <a:ext cx="928694" cy="285752"/>
            </a:xfrm>
            <a:prstGeom prst="roundRect">
              <a:avLst>
                <a:gd name="adj" fmla="val 37650"/>
              </a:avLst>
            </a:prstGeom>
            <a:solidFill>
              <a:srgbClr val="003E88"/>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r>
                <a:rPr lang="ru-RU" sz="1000" b="1" dirty="0" smtClean="0">
                  <a:solidFill>
                    <a:schemeClr val="bg1"/>
                  </a:solidFill>
                </a:rPr>
                <a:t>Модель</a:t>
              </a:r>
            </a:p>
          </p:txBody>
        </p:sp>
        <p:sp>
          <p:nvSpPr>
            <p:cNvPr id="76" name="Прямоугольник 75"/>
            <p:cNvSpPr/>
            <p:nvPr/>
          </p:nvSpPr>
          <p:spPr>
            <a:xfrm>
              <a:off x="1142975" y="857232"/>
              <a:ext cx="725371" cy="285752"/>
            </a:xfrm>
            <a:prstGeom prst="rect">
              <a:avLst/>
            </a:prstGeom>
            <a:solidFill>
              <a:srgbClr val="003E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chemeClr val="bg1"/>
                  </a:solidFill>
                </a:rPr>
                <a:t>Масса створки, кг</a:t>
              </a:r>
            </a:p>
          </p:txBody>
        </p:sp>
        <p:sp>
          <p:nvSpPr>
            <p:cNvPr id="77" name="Скругленный прямоугольник 76"/>
            <p:cNvSpPr/>
            <p:nvPr/>
          </p:nvSpPr>
          <p:spPr>
            <a:xfrm>
              <a:off x="214282" y="1142984"/>
              <a:ext cx="928694"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r>
                <a:rPr lang="en-US" sz="1000" b="1" dirty="0" smtClean="0">
                  <a:solidFill>
                    <a:srgbClr val="003E88"/>
                  </a:solidFill>
                </a:rPr>
                <a:t>LINEAR 300</a:t>
              </a:r>
              <a:endParaRPr lang="ru-RU" sz="1000" b="1" dirty="0" smtClean="0">
                <a:solidFill>
                  <a:srgbClr val="003E88"/>
                </a:solidFill>
              </a:endParaRPr>
            </a:p>
          </p:txBody>
        </p:sp>
        <p:sp>
          <p:nvSpPr>
            <p:cNvPr id="78" name="Прямоугольник 77"/>
            <p:cNvSpPr/>
            <p:nvPr/>
          </p:nvSpPr>
          <p:spPr>
            <a:xfrm>
              <a:off x="1071538" y="1142984"/>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rgbClr val="003E88"/>
                  </a:solidFill>
                </a:rPr>
                <a:t>40</a:t>
              </a:r>
              <a:r>
                <a:rPr lang="en-US" sz="1000" b="1" dirty="0" smtClean="0">
                  <a:solidFill>
                    <a:srgbClr val="003E88"/>
                  </a:solidFill>
                </a:rPr>
                <a:t>00</a:t>
              </a:r>
              <a:endParaRPr lang="ru-RU" sz="1000" b="1" dirty="0" smtClean="0">
                <a:solidFill>
                  <a:srgbClr val="003E88"/>
                </a:solidFill>
              </a:endParaRPr>
            </a:p>
          </p:txBody>
        </p:sp>
        <p:sp>
          <p:nvSpPr>
            <p:cNvPr id="79" name="Прямоугольник 78"/>
            <p:cNvSpPr/>
            <p:nvPr/>
          </p:nvSpPr>
          <p:spPr>
            <a:xfrm>
              <a:off x="1071538" y="1357298"/>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400</a:t>
              </a:r>
              <a:r>
                <a:rPr lang="ru-RU" sz="1000" b="1" dirty="0" smtClean="0">
                  <a:solidFill>
                    <a:srgbClr val="003E88"/>
                  </a:solidFill>
                </a:rPr>
                <a:t>0</a:t>
              </a:r>
            </a:p>
          </p:txBody>
        </p:sp>
        <p:sp>
          <p:nvSpPr>
            <p:cNvPr id="80" name="Скругленный прямоугольник 79"/>
            <p:cNvSpPr/>
            <p:nvPr/>
          </p:nvSpPr>
          <p:spPr>
            <a:xfrm>
              <a:off x="214282" y="1357298"/>
              <a:ext cx="928694"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r>
                <a:rPr lang="en-US" sz="1000" b="1" dirty="0" smtClean="0">
                  <a:solidFill>
                    <a:srgbClr val="003E88"/>
                  </a:solidFill>
                </a:rPr>
                <a:t>LINEAR 400</a:t>
              </a:r>
              <a:endParaRPr lang="ru-RU" sz="1000" b="1" dirty="0" smtClean="0">
                <a:solidFill>
                  <a:srgbClr val="003E88"/>
                </a:solidFill>
              </a:endParaRPr>
            </a:p>
          </p:txBody>
        </p:sp>
        <p:sp>
          <p:nvSpPr>
            <p:cNvPr id="81" name="Прямоугольник 80"/>
            <p:cNvSpPr/>
            <p:nvPr/>
          </p:nvSpPr>
          <p:spPr>
            <a:xfrm>
              <a:off x="1857356" y="857232"/>
              <a:ext cx="785818" cy="285752"/>
            </a:xfrm>
            <a:prstGeom prst="rect">
              <a:avLst/>
            </a:prstGeom>
            <a:solidFill>
              <a:srgbClr val="003E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chemeClr val="bg1"/>
                  </a:solidFill>
                </a:rPr>
                <a:t>Длина створки, м</a:t>
              </a:r>
            </a:p>
          </p:txBody>
        </p:sp>
        <p:sp>
          <p:nvSpPr>
            <p:cNvPr id="82" name="Прямоугольник 81"/>
            <p:cNvSpPr/>
            <p:nvPr/>
          </p:nvSpPr>
          <p:spPr>
            <a:xfrm>
              <a:off x="2643174" y="857232"/>
              <a:ext cx="1000132" cy="285752"/>
            </a:xfrm>
            <a:prstGeom prst="rect">
              <a:avLst/>
            </a:prstGeom>
            <a:solidFill>
              <a:srgbClr val="003E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chemeClr val="bg1"/>
                  </a:solidFill>
                </a:rPr>
                <a:t>Интенсивность, циклов в час</a:t>
              </a:r>
            </a:p>
          </p:txBody>
        </p:sp>
        <p:sp>
          <p:nvSpPr>
            <p:cNvPr id="83" name="Скругленный прямоугольник 82"/>
            <p:cNvSpPr/>
            <p:nvPr/>
          </p:nvSpPr>
          <p:spPr>
            <a:xfrm>
              <a:off x="214282" y="1571612"/>
              <a:ext cx="928694"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r>
                <a:rPr lang="en-US" sz="1000" b="1" dirty="0" smtClean="0">
                  <a:solidFill>
                    <a:srgbClr val="003E88"/>
                  </a:solidFill>
                </a:rPr>
                <a:t>LINEAR 324</a:t>
              </a:r>
              <a:endParaRPr lang="ru-RU" sz="1000" b="1" dirty="0" smtClean="0">
                <a:solidFill>
                  <a:srgbClr val="003E88"/>
                </a:solidFill>
              </a:endParaRPr>
            </a:p>
          </p:txBody>
        </p:sp>
        <p:sp>
          <p:nvSpPr>
            <p:cNvPr id="84" name="Скругленный прямоугольник 83"/>
            <p:cNvSpPr/>
            <p:nvPr/>
          </p:nvSpPr>
          <p:spPr>
            <a:xfrm>
              <a:off x="214282" y="1785926"/>
              <a:ext cx="928694"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r>
                <a:rPr lang="en-US" sz="1000" b="1" dirty="0" smtClean="0">
                  <a:solidFill>
                    <a:srgbClr val="003E88"/>
                  </a:solidFill>
                </a:rPr>
                <a:t>LINEAR 424</a:t>
              </a:r>
              <a:endParaRPr lang="ru-RU" sz="1000" b="1" dirty="0" smtClean="0">
                <a:solidFill>
                  <a:srgbClr val="003E88"/>
                </a:solidFill>
              </a:endParaRPr>
            </a:p>
          </p:txBody>
        </p:sp>
        <p:sp>
          <p:nvSpPr>
            <p:cNvPr id="85" name="Прямоугольник 84"/>
            <p:cNvSpPr/>
            <p:nvPr/>
          </p:nvSpPr>
          <p:spPr>
            <a:xfrm>
              <a:off x="1071538" y="1571612"/>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300</a:t>
              </a:r>
              <a:r>
                <a:rPr lang="ru-RU" sz="1000" b="1" dirty="0" smtClean="0">
                  <a:solidFill>
                    <a:srgbClr val="003E88"/>
                  </a:solidFill>
                </a:rPr>
                <a:t>0</a:t>
              </a:r>
            </a:p>
          </p:txBody>
        </p:sp>
        <p:sp>
          <p:nvSpPr>
            <p:cNvPr id="86" name="Прямоугольник 85"/>
            <p:cNvSpPr/>
            <p:nvPr/>
          </p:nvSpPr>
          <p:spPr>
            <a:xfrm>
              <a:off x="1071538" y="1785926"/>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rgbClr val="003E88"/>
                  </a:solidFill>
                </a:rPr>
                <a:t>300</a:t>
              </a:r>
              <a:r>
                <a:rPr lang="en-US" sz="1000" b="1" dirty="0" smtClean="0">
                  <a:solidFill>
                    <a:srgbClr val="003E88"/>
                  </a:solidFill>
                </a:rPr>
                <a:t>0</a:t>
              </a:r>
              <a:endParaRPr lang="ru-RU" sz="1000" b="1" dirty="0" smtClean="0">
                <a:solidFill>
                  <a:srgbClr val="003E88"/>
                </a:solidFill>
              </a:endParaRPr>
            </a:p>
          </p:txBody>
        </p:sp>
        <p:sp>
          <p:nvSpPr>
            <p:cNvPr id="87" name="Прямоугольник 86"/>
            <p:cNvSpPr/>
            <p:nvPr/>
          </p:nvSpPr>
          <p:spPr>
            <a:xfrm>
              <a:off x="1857356" y="1142984"/>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3</a:t>
              </a:r>
              <a:endParaRPr lang="ru-RU" sz="1000" b="1" dirty="0" smtClean="0">
                <a:solidFill>
                  <a:srgbClr val="003E88"/>
                </a:solidFill>
              </a:endParaRPr>
            </a:p>
          </p:txBody>
        </p:sp>
        <p:sp>
          <p:nvSpPr>
            <p:cNvPr id="88" name="Прямоугольник 87"/>
            <p:cNvSpPr/>
            <p:nvPr/>
          </p:nvSpPr>
          <p:spPr>
            <a:xfrm>
              <a:off x="1857356" y="1357298"/>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4</a:t>
              </a:r>
              <a:endParaRPr lang="ru-RU" sz="1000" b="1" dirty="0" smtClean="0">
                <a:solidFill>
                  <a:srgbClr val="003E88"/>
                </a:solidFill>
              </a:endParaRPr>
            </a:p>
          </p:txBody>
        </p:sp>
        <p:sp>
          <p:nvSpPr>
            <p:cNvPr id="89" name="Прямоугольник 88"/>
            <p:cNvSpPr/>
            <p:nvPr/>
          </p:nvSpPr>
          <p:spPr>
            <a:xfrm>
              <a:off x="1857356" y="1571612"/>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3</a:t>
              </a:r>
              <a:endParaRPr lang="ru-RU" sz="1000" b="1" dirty="0" smtClean="0">
                <a:solidFill>
                  <a:srgbClr val="003E88"/>
                </a:solidFill>
              </a:endParaRPr>
            </a:p>
          </p:txBody>
        </p:sp>
        <p:sp>
          <p:nvSpPr>
            <p:cNvPr id="90" name="Прямоугольник 89"/>
            <p:cNvSpPr/>
            <p:nvPr/>
          </p:nvSpPr>
          <p:spPr>
            <a:xfrm>
              <a:off x="1857356" y="1785926"/>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4</a:t>
              </a:r>
              <a:endParaRPr lang="ru-RU" sz="1000" b="1" dirty="0" smtClean="0">
                <a:solidFill>
                  <a:srgbClr val="003E88"/>
                </a:solidFill>
              </a:endParaRPr>
            </a:p>
          </p:txBody>
        </p:sp>
        <p:sp>
          <p:nvSpPr>
            <p:cNvPr id="91" name="Прямоугольник 90"/>
            <p:cNvSpPr/>
            <p:nvPr/>
          </p:nvSpPr>
          <p:spPr>
            <a:xfrm>
              <a:off x="2643174" y="1142984"/>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&gt;30</a:t>
              </a:r>
              <a:endParaRPr lang="ru-RU" sz="1000" b="1" dirty="0" smtClean="0">
                <a:solidFill>
                  <a:srgbClr val="003E88"/>
                </a:solidFill>
              </a:endParaRPr>
            </a:p>
          </p:txBody>
        </p:sp>
        <p:sp>
          <p:nvSpPr>
            <p:cNvPr id="92" name="Прямоугольник 91"/>
            <p:cNvSpPr/>
            <p:nvPr/>
          </p:nvSpPr>
          <p:spPr>
            <a:xfrm>
              <a:off x="2643174" y="1357298"/>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&gt;24</a:t>
              </a:r>
              <a:endParaRPr lang="ru-RU" sz="1000" b="1" dirty="0" smtClean="0">
                <a:solidFill>
                  <a:srgbClr val="003E88"/>
                </a:solidFill>
              </a:endParaRPr>
            </a:p>
          </p:txBody>
        </p:sp>
        <p:sp>
          <p:nvSpPr>
            <p:cNvPr id="93" name="Прямоугольник 92"/>
            <p:cNvSpPr/>
            <p:nvPr/>
          </p:nvSpPr>
          <p:spPr>
            <a:xfrm>
              <a:off x="2643174" y="1571612"/>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&gt;100</a:t>
              </a:r>
              <a:endParaRPr lang="ru-RU" sz="1000" b="1" dirty="0" smtClean="0">
                <a:solidFill>
                  <a:srgbClr val="003E88"/>
                </a:solidFill>
              </a:endParaRPr>
            </a:p>
          </p:txBody>
        </p:sp>
        <p:sp>
          <p:nvSpPr>
            <p:cNvPr id="94" name="Прямоугольник 93"/>
            <p:cNvSpPr/>
            <p:nvPr/>
          </p:nvSpPr>
          <p:spPr>
            <a:xfrm>
              <a:off x="2643174" y="1785926"/>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&gt;75</a:t>
              </a:r>
              <a:endParaRPr lang="ru-RU" sz="1000" b="1" dirty="0" smtClean="0">
                <a:solidFill>
                  <a:srgbClr val="003E88"/>
                </a:solidFill>
              </a:endParaRPr>
            </a:p>
          </p:txBody>
        </p:sp>
        <p:grpSp>
          <p:nvGrpSpPr>
            <p:cNvPr id="4" name="Группа 84"/>
            <p:cNvGrpSpPr/>
            <p:nvPr/>
          </p:nvGrpSpPr>
          <p:grpSpPr>
            <a:xfrm>
              <a:off x="1071538" y="857232"/>
              <a:ext cx="2" cy="1143008"/>
              <a:chOff x="1357290" y="3857628"/>
              <a:chExt cx="2" cy="1143008"/>
            </a:xfrm>
          </p:grpSpPr>
          <p:cxnSp>
            <p:nvCxnSpPr>
              <p:cNvPr id="102" name="Прямая соединительная линия 101"/>
              <p:cNvCxnSpPr/>
              <p:nvPr/>
            </p:nvCxnSpPr>
            <p:spPr>
              <a:xfrm rot="5400000">
                <a:off x="928663" y="4572007"/>
                <a:ext cx="857256" cy="2"/>
              </a:xfrm>
              <a:prstGeom prst="line">
                <a:avLst/>
              </a:prstGeom>
              <a:ln>
                <a:solidFill>
                  <a:srgbClr val="003E88"/>
                </a:solidFill>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p:cNvCxnSpPr/>
              <p:nvPr/>
            </p:nvCxnSpPr>
            <p:spPr>
              <a:xfrm rot="5400000">
                <a:off x="1214414" y="4000504"/>
                <a:ext cx="285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Группа 84"/>
            <p:cNvGrpSpPr/>
            <p:nvPr/>
          </p:nvGrpSpPr>
          <p:grpSpPr>
            <a:xfrm>
              <a:off x="1857356" y="857232"/>
              <a:ext cx="2" cy="1143008"/>
              <a:chOff x="1214414" y="3857628"/>
              <a:chExt cx="2" cy="1143008"/>
            </a:xfrm>
          </p:grpSpPr>
          <p:cxnSp>
            <p:nvCxnSpPr>
              <p:cNvPr id="100" name="Прямая соединительная линия 99"/>
              <p:cNvCxnSpPr/>
              <p:nvPr/>
            </p:nvCxnSpPr>
            <p:spPr>
              <a:xfrm rot="5400000">
                <a:off x="785787" y="4572007"/>
                <a:ext cx="857256" cy="2"/>
              </a:xfrm>
              <a:prstGeom prst="line">
                <a:avLst/>
              </a:prstGeom>
              <a:ln>
                <a:solidFill>
                  <a:srgbClr val="003E88"/>
                </a:solidFill>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rot="5400000">
                <a:off x="1071538" y="4000504"/>
                <a:ext cx="285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Группа 84"/>
            <p:cNvGrpSpPr/>
            <p:nvPr/>
          </p:nvGrpSpPr>
          <p:grpSpPr>
            <a:xfrm>
              <a:off x="2643174" y="857232"/>
              <a:ext cx="2" cy="1143008"/>
              <a:chOff x="785786" y="3857628"/>
              <a:chExt cx="2" cy="1143008"/>
            </a:xfrm>
          </p:grpSpPr>
          <p:cxnSp>
            <p:nvCxnSpPr>
              <p:cNvPr id="98" name="Прямая соединительная линия 97"/>
              <p:cNvCxnSpPr/>
              <p:nvPr/>
            </p:nvCxnSpPr>
            <p:spPr>
              <a:xfrm rot="5400000">
                <a:off x="357159" y="4572007"/>
                <a:ext cx="857256" cy="2"/>
              </a:xfrm>
              <a:prstGeom prst="line">
                <a:avLst/>
              </a:prstGeom>
              <a:ln>
                <a:solidFill>
                  <a:srgbClr val="003E88"/>
                </a:solidFill>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p:cNvCxnSpPr/>
              <p:nvPr/>
            </p:nvCxnSpPr>
            <p:spPr>
              <a:xfrm rot="5400000">
                <a:off x="642910" y="4000504"/>
                <a:ext cx="285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78" descr="compas"/>
          <p:cNvPicPr>
            <a:picLocks noGrp="1" noChangeAspect="1" noChangeArrowheads="1"/>
          </p:cNvPicPr>
          <p:nvPr>
            <p:ph idx="1"/>
          </p:nvPr>
        </p:nvPicPr>
        <p:blipFill>
          <a:blip r:embed="rId2" cstate="print"/>
          <a:srcRect/>
          <a:stretch>
            <a:fillRect/>
          </a:stretch>
        </p:blipFill>
        <p:spPr>
          <a:xfrm>
            <a:off x="4826345" y="357166"/>
            <a:ext cx="4317687" cy="4786346"/>
          </a:xfrm>
          <a:noFill/>
        </p:spPr>
      </p:pic>
      <p:grpSp>
        <p:nvGrpSpPr>
          <p:cNvPr id="2" name="Группа 37"/>
          <p:cNvGrpSpPr/>
          <p:nvPr/>
        </p:nvGrpSpPr>
        <p:grpSpPr>
          <a:xfrm>
            <a:off x="0" y="71414"/>
            <a:ext cx="9144000" cy="214314"/>
            <a:chOff x="0" y="71414"/>
            <a:chExt cx="9144000" cy="214314"/>
          </a:xfrm>
        </p:grpSpPr>
        <p:cxnSp>
          <p:nvCxnSpPr>
            <p:cNvPr id="23" name="Прямая соединительная линия 22"/>
            <p:cNvCxnSpPr/>
            <p:nvPr/>
          </p:nvCxnSpPr>
          <p:spPr>
            <a:xfrm>
              <a:off x="0" y="178559"/>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ЗАГОЛОВОК"/>
            <p:cNvSpPr/>
            <p:nvPr/>
          </p:nvSpPr>
          <p:spPr>
            <a:xfrm>
              <a:off x="2035951" y="71414"/>
              <a:ext cx="5072098" cy="214314"/>
            </a:xfrm>
            <a:prstGeom prst="roundRect">
              <a:avLst>
                <a:gd name="adj" fmla="val 37650"/>
              </a:avLst>
            </a:prstGeom>
            <a:solidFill>
              <a:srgbClr val="EE7F00"/>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lstStyle/>
            <a:p>
              <a:pPr algn="ctr"/>
              <a:r>
                <a:rPr lang="ru-RU" b="1" dirty="0" smtClean="0">
                  <a:solidFill>
                    <a:schemeClr val="bg1"/>
                  </a:solidFill>
                </a:rPr>
                <a:t>Привод  </a:t>
              </a:r>
              <a:r>
                <a:rPr lang="en-US" b="1" dirty="0" smtClean="0">
                  <a:solidFill>
                    <a:schemeClr val="bg1"/>
                  </a:solidFill>
                </a:rPr>
                <a:t>Compas</a:t>
              </a:r>
              <a:endParaRPr lang="ru-RU" b="1" dirty="0">
                <a:solidFill>
                  <a:schemeClr val="bg1"/>
                </a:solidFill>
              </a:endParaRPr>
            </a:p>
          </p:txBody>
        </p:sp>
      </p:grpSp>
      <p:sp>
        <p:nvSpPr>
          <p:cNvPr id="62" name="TextBox 61"/>
          <p:cNvSpPr txBox="1"/>
          <p:nvPr/>
        </p:nvSpPr>
        <p:spPr>
          <a:xfrm>
            <a:off x="357158" y="571480"/>
            <a:ext cx="4071966" cy="1323439"/>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2000" b="1" dirty="0" smtClean="0">
                <a:solidFill>
                  <a:srgbClr val="EE7F00"/>
                </a:solidFill>
              </a:rPr>
              <a:t>Бытовой</a:t>
            </a:r>
          </a:p>
          <a:p>
            <a:r>
              <a:rPr lang="ru-RU" sz="1200" dirty="0" smtClean="0">
                <a:solidFill>
                  <a:srgbClr val="003E88"/>
                </a:solidFill>
              </a:rPr>
              <a:t>Сочетание комфортного управления, повышенной безопасности, обеспеченных встроенным блоком управления, и следование принципу «все в одном», ставит </a:t>
            </a:r>
            <a:r>
              <a:rPr lang="en-US" sz="1200" dirty="0" smtClean="0">
                <a:solidFill>
                  <a:srgbClr val="003E88"/>
                </a:solidFill>
              </a:rPr>
              <a:t>Compas</a:t>
            </a:r>
            <a:r>
              <a:rPr lang="ru-RU" sz="1200" dirty="0" smtClean="0">
                <a:solidFill>
                  <a:srgbClr val="003E88"/>
                </a:solidFill>
              </a:rPr>
              <a:t> в линейку приводов для ворот частного пользования</a:t>
            </a:r>
          </a:p>
        </p:txBody>
      </p:sp>
      <p:sp>
        <p:nvSpPr>
          <p:cNvPr id="61" name="TextBox 60"/>
          <p:cNvSpPr txBox="1"/>
          <p:nvPr/>
        </p:nvSpPr>
        <p:spPr>
          <a:xfrm>
            <a:off x="357158" y="1785926"/>
            <a:ext cx="4143404" cy="1323439"/>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2000" b="1" dirty="0" smtClean="0">
                <a:solidFill>
                  <a:srgbClr val="EE7F00"/>
                </a:solidFill>
              </a:rPr>
              <a:t>Неприхотливый</a:t>
            </a:r>
          </a:p>
          <a:p>
            <a:r>
              <a:rPr lang="ru-RU" sz="1200" dirty="0" smtClean="0">
                <a:solidFill>
                  <a:srgbClr val="003E88"/>
                </a:solidFill>
              </a:rPr>
              <a:t>Привод неприхотлив к монтажным условиям, установка его очень проста, настройка встроенного блока управления элементарна. Имеет  встроенные упоры для ограничения угла хода створок ворот. При установке внутрь корпуса аккумуляторов может  долго работать без сетевого питания</a:t>
            </a:r>
          </a:p>
        </p:txBody>
      </p:sp>
      <p:sp>
        <p:nvSpPr>
          <p:cNvPr id="65" name="TextBox 64"/>
          <p:cNvSpPr txBox="1"/>
          <p:nvPr/>
        </p:nvSpPr>
        <p:spPr>
          <a:xfrm>
            <a:off x="357158" y="3349655"/>
            <a:ext cx="3929090" cy="1508105"/>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2000" b="1" dirty="0" smtClean="0">
                <a:solidFill>
                  <a:srgbClr val="EE7F00"/>
                </a:solidFill>
              </a:rPr>
              <a:t>Сверхбезопасный</a:t>
            </a:r>
          </a:p>
          <a:p>
            <a:r>
              <a:rPr lang="ru-RU" sz="1200" dirty="0" smtClean="0">
                <a:solidFill>
                  <a:srgbClr val="003E88"/>
                </a:solidFill>
              </a:rPr>
              <a:t>Принцип «виртуального </a:t>
            </a:r>
            <a:r>
              <a:rPr lang="ru-RU" sz="1200" dirty="0" err="1" smtClean="0">
                <a:solidFill>
                  <a:srgbClr val="003E88"/>
                </a:solidFill>
              </a:rPr>
              <a:t>энкодера</a:t>
            </a:r>
            <a:r>
              <a:rPr lang="ru-RU" sz="1200" dirty="0" smtClean="0">
                <a:solidFill>
                  <a:srgbClr val="003E88"/>
                </a:solidFill>
              </a:rPr>
              <a:t>» позволяет реагировать  на самые  незначительные препятствия в створках ворот.  Применение фотоэлементов с технологией </a:t>
            </a:r>
            <a:r>
              <a:rPr lang="en-US" sz="1200" dirty="0" smtClean="0">
                <a:solidFill>
                  <a:srgbClr val="003E88"/>
                </a:solidFill>
              </a:rPr>
              <a:t>G-WAY </a:t>
            </a:r>
            <a:r>
              <a:rPr lang="ru-RU" sz="1200" dirty="0" smtClean="0">
                <a:solidFill>
                  <a:srgbClr val="003E88"/>
                </a:solidFill>
              </a:rPr>
              <a:t>повышает уровень безопасности и значительно увеличивает срок работы от аккумуляторных батарей</a:t>
            </a:r>
          </a:p>
        </p:txBody>
      </p:sp>
      <p:grpSp>
        <p:nvGrpSpPr>
          <p:cNvPr id="3" name="Группа 117"/>
          <p:cNvGrpSpPr/>
          <p:nvPr/>
        </p:nvGrpSpPr>
        <p:grpSpPr>
          <a:xfrm>
            <a:off x="5000628" y="5468795"/>
            <a:ext cx="3714776" cy="960601"/>
            <a:chOff x="5000628" y="5286388"/>
            <a:chExt cx="3714776" cy="960601"/>
          </a:xfrm>
        </p:grpSpPr>
        <p:grpSp>
          <p:nvGrpSpPr>
            <p:cNvPr id="4" name="Группа 67"/>
            <p:cNvGrpSpPr/>
            <p:nvPr/>
          </p:nvGrpSpPr>
          <p:grpSpPr>
            <a:xfrm>
              <a:off x="5000628" y="5286388"/>
              <a:ext cx="3714776" cy="714380"/>
              <a:chOff x="71406" y="857232"/>
              <a:chExt cx="3714776" cy="714380"/>
            </a:xfrm>
          </p:grpSpPr>
          <p:sp>
            <p:nvSpPr>
              <p:cNvPr id="82" name="Скругленный прямоугольник 81"/>
              <p:cNvSpPr/>
              <p:nvPr/>
            </p:nvSpPr>
            <p:spPr>
              <a:xfrm>
                <a:off x="2786050" y="857232"/>
                <a:ext cx="928694" cy="285752"/>
              </a:xfrm>
              <a:prstGeom prst="roundRect">
                <a:avLst>
                  <a:gd name="adj" fmla="val 37650"/>
                </a:avLst>
              </a:prstGeom>
              <a:solidFill>
                <a:srgbClr val="003E88"/>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smtClean="0">
                  <a:solidFill>
                    <a:schemeClr val="bg1"/>
                  </a:solidFill>
                </a:endParaRPr>
              </a:p>
            </p:txBody>
          </p:sp>
          <p:sp>
            <p:nvSpPr>
              <p:cNvPr id="83" name="Скругленный прямоугольник 82"/>
              <p:cNvSpPr/>
              <p:nvPr/>
            </p:nvSpPr>
            <p:spPr>
              <a:xfrm>
                <a:off x="71406" y="1357298"/>
                <a:ext cx="3714776" cy="214314"/>
              </a:xfrm>
              <a:prstGeom prst="roundRect">
                <a:avLst>
                  <a:gd name="adj" fmla="val 37650"/>
                </a:avLst>
              </a:prstGeom>
              <a:solidFill>
                <a:srgbClr val="E7E8F2"/>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a:solidFill>
                    <a:srgbClr val="003E88"/>
                  </a:solidFill>
                </a:endParaRPr>
              </a:p>
            </p:txBody>
          </p:sp>
          <p:sp>
            <p:nvSpPr>
              <p:cNvPr id="84" name="Скругленный прямоугольник 83"/>
              <p:cNvSpPr/>
              <p:nvPr/>
            </p:nvSpPr>
            <p:spPr>
              <a:xfrm>
                <a:off x="642910" y="857232"/>
                <a:ext cx="3143272" cy="285752"/>
              </a:xfrm>
              <a:prstGeom prst="roundRect">
                <a:avLst>
                  <a:gd name="adj" fmla="val 37650"/>
                </a:avLst>
              </a:prstGeom>
              <a:solidFill>
                <a:srgbClr val="003E88"/>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a:solidFill>
                    <a:schemeClr val="bg1"/>
                  </a:solidFill>
                </a:endParaRPr>
              </a:p>
            </p:txBody>
          </p:sp>
          <p:sp>
            <p:nvSpPr>
              <p:cNvPr id="85" name="Скругленный прямоугольник 84"/>
              <p:cNvSpPr/>
              <p:nvPr/>
            </p:nvSpPr>
            <p:spPr>
              <a:xfrm>
                <a:off x="71406" y="857232"/>
                <a:ext cx="928694" cy="285752"/>
              </a:xfrm>
              <a:prstGeom prst="roundRect">
                <a:avLst>
                  <a:gd name="adj" fmla="val 37650"/>
                </a:avLst>
              </a:prstGeom>
              <a:solidFill>
                <a:srgbClr val="003E88"/>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r>
                  <a:rPr lang="ru-RU" sz="1000" b="1" dirty="0" smtClean="0">
                    <a:solidFill>
                      <a:schemeClr val="bg1"/>
                    </a:solidFill>
                  </a:rPr>
                  <a:t>Модель</a:t>
                </a:r>
              </a:p>
            </p:txBody>
          </p:sp>
          <p:sp>
            <p:nvSpPr>
              <p:cNvPr id="86" name="Прямоугольник 85"/>
              <p:cNvSpPr/>
              <p:nvPr/>
            </p:nvSpPr>
            <p:spPr>
              <a:xfrm>
                <a:off x="928663" y="857232"/>
                <a:ext cx="939684" cy="285752"/>
              </a:xfrm>
              <a:prstGeom prst="rect">
                <a:avLst/>
              </a:prstGeom>
              <a:solidFill>
                <a:srgbClr val="003E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chemeClr val="bg1"/>
                    </a:solidFill>
                  </a:rPr>
                  <a:t>Масса створки, кг</a:t>
                </a:r>
              </a:p>
            </p:txBody>
          </p:sp>
          <p:sp>
            <p:nvSpPr>
              <p:cNvPr id="87" name="Скругленный прямоугольник 86"/>
              <p:cNvSpPr/>
              <p:nvPr/>
            </p:nvSpPr>
            <p:spPr>
              <a:xfrm>
                <a:off x="71406" y="1142984"/>
                <a:ext cx="928694"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r>
                  <a:rPr lang="en-US" sz="1000" b="1" dirty="0" smtClean="0">
                    <a:solidFill>
                      <a:srgbClr val="003E88"/>
                    </a:solidFill>
                  </a:rPr>
                  <a:t>COMPAS 24 C</a:t>
                </a:r>
                <a:endParaRPr lang="ru-RU" sz="1000" b="1" dirty="0" smtClean="0">
                  <a:solidFill>
                    <a:srgbClr val="003E88"/>
                  </a:solidFill>
                </a:endParaRPr>
              </a:p>
            </p:txBody>
          </p:sp>
          <p:sp>
            <p:nvSpPr>
              <p:cNvPr id="88" name="Прямоугольник 87"/>
              <p:cNvSpPr/>
              <p:nvPr/>
            </p:nvSpPr>
            <p:spPr>
              <a:xfrm>
                <a:off x="928662" y="1142984"/>
                <a:ext cx="928694"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rgbClr val="003E88"/>
                    </a:solidFill>
                  </a:rPr>
                  <a:t>до 310</a:t>
                </a:r>
              </a:p>
            </p:txBody>
          </p:sp>
          <p:sp>
            <p:nvSpPr>
              <p:cNvPr id="89" name="Прямоугольник 88"/>
              <p:cNvSpPr/>
              <p:nvPr/>
            </p:nvSpPr>
            <p:spPr>
              <a:xfrm>
                <a:off x="928662" y="1357298"/>
                <a:ext cx="928694"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rgbClr val="003E88"/>
                    </a:solidFill>
                  </a:rPr>
                  <a:t>до 310</a:t>
                </a:r>
              </a:p>
            </p:txBody>
          </p:sp>
          <p:sp>
            <p:nvSpPr>
              <p:cNvPr id="90" name="Скругленный прямоугольник 89"/>
              <p:cNvSpPr/>
              <p:nvPr/>
            </p:nvSpPr>
            <p:spPr>
              <a:xfrm>
                <a:off x="71406" y="1357298"/>
                <a:ext cx="928694"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r>
                  <a:rPr lang="en-US" sz="1000" b="1" dirty="0" smtClean="0">
                    <a:solidFill>
                      <a:srgbClr val="003E88"/>
                    </a:solidFill>
                  </a:rPr>
                  <a:t>COMPAS 24</a:t>
                </a:r>
                <a:endParaRPr lang="ru-RU" sz="1000" b="1" dirty="0" smtClean="0">
                  <a:solidFill>
                    <a:srgbClr val="003E88"/>
                  </a:solidFill>
                </a:endParaRPr>
              </a:p>
            </p:txBody>
          </p:sp>
          <p:sp>
            <p:nvSpPr>
              <p:cNvPr id="91" name="Прямоугольник 90"/>
              <p:cNvSpPr/>
              <p:nvPr/>
            </p:nvSpPr>
            <p:spPr>
              <a:xfrm>
                <a:off x="1857356" y="857232"/>
                <a:ext cx="785818" cy="285752"/>
              </a:xfrm>
              <a:prstGeom prst="rect">
                <a:avLst/>
              </a:prstGeom>
              <a:solidFill>
                <a:srgbClr val="003E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chemeClr val="bg1"/>
                    </a:solidFill>
                  </a:rPr>
                  <a:t>Длина створки, м</a:t>
                </a:r>
              </a:p>
            </p:txBody>
          </p:sp>
          <p:sp>
            <p:nvSpPr>
              <p:cNvPr id="92" name="Прямоугольник 91"/>
              <p:cNvSpPr/>
              <p:nvPr/>
            </p:nvSpPr>
            <p:spPr>
              <a:xfrm>
                <a:off x="2643174" y="857232"/>
                <a:ext cx="1000132" cy="285752"/>
              </a:xfrm>
              <a:prstGeom prst="rect">
                <a:avLst/>
              </a:prstGeom>
              <a:solidFill>
                <a:srgbClr val="003E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chemeClr val="bg1"/>
                    </a:solidFill>
                  </a:rPr>
                  <a:t>Интенсивность, циклов в день</a:t>
                </a:r>
              </a:p>
            </p:txBody>
          </p:sp>
          <p:sp>
            <p:nvSpPr>
              <p:cNvPr id="97" name="Прямоугольник 96"/>
              <p:cNvSpPr/>
              <p:nvPr/>
            </p:nvSpPr>
            <p:spPr>
              <a:xfrm>
                <a:off x="1857356" y="1142984"/>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rgbClr val="003E88"/>
                    </a:solidFill>
                  </a:rPr>
                  <a:t>до 2,5</a:t>
                </a:r>
              </a:p>
            </p:txBody>
          </p:sp>
          <p:sp>
            <p:nvSpPr>
              <p:cNvPr id="98" name="Прямоугольник 97"/>
              <p:cNvSpPr/>
              <p:nvPr/>
            </p:nvSpPr>
            <p:spPr>
              <a:xfrm>
                <a:off x="1857356" y="1357298"/>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rgbClr val="003E88"/>
                    </a:solidFill>
                  </a:rPr>
                  <a:t>до 2,5</a:t>
                </a:r>
              </a:p>
            </p:txBody>
          </p:sp>
          <p:sp>
            <p:nvSpPr>
              <p:cNvPr id="101" name="Прямоугольник 100"/>
              <p:cNvSpPr/>
              <p:nvPr/>
            </p:nvSpPr>
            <p:spPr>
              <a:xfrm>
                <a:off x="2643174" y="1142984"/>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a:t>
                </a:r>
                <a:r>
                  <a:rPr lang="ru-RU" sz="1000" b="1" dirty="0" smtClean="0">
                    <a:solidFill>
                      <a:srgbClr val="003E88"/>
                    </a:solidFill>
                  </a:rPr>
                  <a:t>8</a:t>
                </a:r>
                <a:r>
                  <a:rPr lang="en-US" sz="1000" b="1" dirty="0" smtClean="0">
                    <a:solidFill>
                      <a:srgbClr val="003E88"/>
                    </a:solidFill>
                  </a:rPr>
                  <a:t>0</a:t>
                </a:r>
                <a:endParaRPr lang="ru-RU" sz="1000" b="1" dirty="0" smtClean="0">
                  <a:solidFill>
                    <a:srgbClr val="003E88"/>
                  </a:solidFill>
                </a:endParaRPr>
              </a:p>
            </p:txBody>
          </p:sp>
          <p:sp>
            <p:nvSpPr>
              <p:cNvPr id="102" name="Прямоугольник 101"/>
              <p:cNvSpPr/>
              <p:nvPr/>
            </p:nvSpPr>
            <p:spPr>
              <a:xfrm>
                <a:off x="2643174" y="1357298"/>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a:t>
                </a:r>
                <a:r>
                  <a:rPr lang="ru-RU" sz="1000" b="1" dirty="0" smtClean="0">
                    <a:solidFill>
                      <a:srgbClr val="003E88"/>
                    </a:solidFill>
                  </a:rPr>
                  <a:t>8</a:t>
                </a:r>
                <a:r>
                  <a:rPr lang="en-US" sz="1000" b="1" dirty="0" smtClean="0">
                    <a:solidFill>
                      <a:srgbClr val="003E88"/>
                    </a:solidFill>
                  </a:rPr>
                  <a:t>0</a:t>
                </a:r>
                <a:endParaRPr lang="ru-RU" sz="1000" b="1" dirty="0" smtClean="0">
                  <a:solidFill>
                    <a:srgbClr val="003E88"/>
                  </a:solidFill>
                </a:endParaRPr>
              </a:p>
            </p:txBody>
          </p:sp>
          <p:grpSp>
            <p:nvGrpSpPr>
              <p:cNvPr id="5" name="Группа 84"/>
              <p:cNvGrpSpPr/>
              <p:nvPr/>
            </p:nvGrpSpPr>
            <p:grpSpPr>
              <a:xfrm>
                <a:off x="928662" y="857232"/>
                <a:ext cx="2" cy="714380"/>
                <a:chOff x="1214414" y="3857628"/>
                <a:chExt cx="2" cy="714380"/>
              </a:xfrm>
            </p:grpSpPr>
            <p:cxnSp>
              <p:nvCxnSpPr>
                <p:cNvPr id="112" name="Прямая соединительная линия 111"/>
                <p:cNvCxnSpPr/>
                <p:nvPr/>
              </p:nvCxnSpPr>
              <p:spPr>
                <a:xfrm rot="5400000">
                  <a:off x="1000101" y="4357693"/>
                  <a:ext cx="428628" cy="2"/>
                </a:xfrm>
                <a:prstGeom prst="line">
                  <a:avLst/>
                </a:prstGeom>
                <a:ln>
                  <a:solidFill>
                    <a:srgbClr val="003E88"/>
                  </a:solidFill>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p:cNvCxnSpPr/>
                <p:nvPr/>
              </p:nvCxnSpPr>
              <p:spPr>
                <a:xfrm rot="5400000">
                  <a:off x="1071538" y="4000504"/>
                  <a:ext cx="285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Группа 84"/>
              <p:cNvGrpSpPr/>
              <p:nvPr/>
            </p:nvGrpSpPr>
            <p:grpSpPr>
              <a:xfrm>
                <a:off x="1857356" y="857232"/>
                <a:ext cx="2" cy="714380"/>
                <a:chOff x="1214414" y="3857628"/>
                <a:chExt cx="2" cy="714380"/>
              </a:xfrm>
            </p:grpSpPr>
            <p:cxnSp>
              <p:nvCxnSpPr>
                <p:cNvPr id="110" name="Прямая соединительная линия 109"/>
                <p:cNvCxnSpPr/>
                <p:nvPr/>
              </p:nvCxnSpPr>
              <p:spPr>
                <a:xfrm rot="5400000">
                  <a:off x="1000101" y="4357693"/>
                  <a:ext cx="428628" cy="2"/>
                </a:xfrm>
                <a:prstGeom prst="line">
                  <a:avLst/>
                </a:prstGeom>
                <a:ln>
                  <a:solidFill>
                    <a:srgbClr val="003E88"/>
                  </a:solidFill>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p:cNvCxnSpPr/>
                <p:nvPr/>
              </p:nvCxnSpPr>
              <p:spPr>
                <a:xfrm rot="5400000">
                  <a:off x="1071538" y="4000504"/>
                  <a:ext cx="285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Группа 84"/>
              <p:cNvGrpSpPr/>
              <p:nvPr/>
            </p:nvGrpSpPr>
            <p:grpSpPr>
              <a:xfrm>
                <a:off x="2643174" y="857232"/>
                <a:ext cx="2" cy="714380"/>
                <a:chOff x="785786" y="3857628"/>
                <a:chExt cx="2" cy="714380"/>
              </a:xfrm>
            </p:grpSpPr>
            <p:cxnSp>
              <p:nvCxnSpPr>
                <p:cNvPr id="108" name="Прямая соединительная линия 107"/>
                <p:cNvCxnSpPr/>
                <p:nvPr/>
              </p:nvCxnSpPr>
              <p:spPr>
                <a:xfrm rot="5400000">
                  <a:off x="571473" y="4357693"/>
                  <a:ext cx="428628" cy="2"/>
                </a:xfrm>
                <a:prstGeom prst="line">
                  <a:avLst/>
                </a:prstGeom>
                <a:ln>
                  <a:solidFill>
                    <a:srgbClr val="003E88"/>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rot="5400000">
                  <a:off x="642910" y="4000504"/>
                  <a:ext cx="285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17" name="TextBox 116"/>
            <p:cNvSpPr txBox="1"/>
            <p:nvPr/>
          </p:nvSpPr>
          <p:spPr>
            <a:xfrm>
              <a:off x="5000628" y="6000768"/>
              <a:ext cx="3429056" cy="246221"/>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1000" b="1" dirty="0" smtClean="0">
                  <a:solidFill>
                    <a:srgbClr val="003E88"/>
                  </a:solidFill>
                </a:rPr>
                <a:t>* С </a:t>
              </a:r>
              <a:r>
                <a:rPr lang="en-US" sz="1000" b="1" dirty="0" smtClean="0">
                  <a:solidFill>
                    <a:srgbClr val="003E88"/>
                  </a:solidFill>
                </a:rPr>
                <a:t>– </a:t>
              </a:r>
              <a:r>
                <a:rPr lang="ru-RU" sz="1000" b="1" dirty="0" smtClean="0">
                  <a:solidFill>
                    <a:srgbClr val="003E88"/>
                  </a:solidFill>
                </a:rPr>
                <a:t>встроенный блок управления</a:t>
              </a:r>
              <a:endParaRPr lang="ru-RU" sz="1000" dirty="0" smtClean="0">
                <a:solidFill>
                  <a:srgbClr val="003E8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152" descr="trigon"/>
          <p:cNvPicPr>
            <a:picLocks noGrp="1" noChangeAspect="1" noChangeArrowheads="1"/>
          </p:cNvPicPr>
          <p:nvPr>
            <p:ph sz="quarter" idx="4294967295"/>
          </p:nvPr>
        </p:nvPicPr>
        <p:blipFill>
          <a:blip r:embed="rId2" cstate="print"/>
          <a:srcRect/>
          <a:stretch>
            <a:fillRect/>
          </a:stretch>
        </p:blipFill>
        <p:spPr>
          <a:xfrm>
            <a:off x="2285984" y="1643025"/>
            <a:ext cx="6609847" cy="5214999"/>
          </a:xfrm>
          <a:prstGeom prst="rect">
            <a:avLst/>
          </a:prstGeom>
          <a:noFill/>
        </p:spPr>
      </p:pic>
      <p:grpSp>
        <p:nvGrpSpPr>
          <p:cNvPr id="2" name="Группа 37"/>
          <p:cNvGrpSpPr/>
          <p:nvPr/>
        </p:nvGrpSpPr>
        <p:grpSpPr>
          <a:xfrm>
            <a:off x="0" y="71414"/>
            <a:ext cx="9144000" cy="214314"/>
            <a:chOff x="0" y="71414"/>
            <a:chExt cx="9144000" cy="214314"/>
          </a:xfrm>
        </p:grpSpPr>
        <p:cxnSp>
          <p:nvCxnSpPr>
            <p:cNvPr id="23" name="Прямая соединительная линия 22"/>
            <p:cNvCxnSpPr/>
            <p:nvPr/>
          </p:nvCxnSpPr>
          <p:spPr>
            <a:xfrm>
              <a:off x="0" y="178559"/>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ЗАГОЛОВОК"/>
            <p:cNvSpPr/>
            <p:nvPr/>
          </p:nvSpPr>
          <p:spPr>
            <a:xfrm>
              <a:off x="2035951" y="71414"/>
              <a:ext cx="5072098" cy="214314"/>
            </a:xfrm>
            <a:prstGeom prst="roundRect">
              <a:avLst>
                <a:gd name="adj" fmla="val 37650"/>
              </a:avLst>
            </a:prstGeom>
            <a:solidFill>
              <a:srgbClr val="EE7F00"/>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lstStyle/>
            <a:p>
              <a:pPr algn="ctr"/>
              <a:r>
                <a:rPr lang="ru-RU" b="1" dirty="0" smtClean="0">
                  <a:solidFill>
                    <a:schemeClr val="bg1"/>
                  </a:solidFill>
                </a:rPr>
                <a:t>Привод  </a:t>
              </a:r>
              <a:r>
                <a:rPr lang="en-US" b="1" dirty="0" err="1" smtClean="0">
                  <a:solidFill>
                    <a:schemeClr val="bg1"/>
                  </a:solidFill>
                </a:rPr>
                <a:t>Trigon</a:t>
              </a:r>
              <a:endParaRPr lang="ru-RU" b="1" dirty="0">
                <a:solidFill>
                  <a:schemeClr val="bg1"/>
                </a:solidFill>
              </a:endParaRPr>
            </a:p>
          </p:txBody>
        </p:sp>
      </p:grpSp>
      <p:sp>
        <p:nvSpPr>
          <p:cNvPr id="62" name="TextBox 61"/>
          <p:cNvSpPr txBox="1"/>
          <p:nvPr/>
        </p:nvSpPr>
        <p:spPr>
          <a:xfrm>
            <a:off x="357158" y="571480"/>
            <a:ext cx="4643470" cy="1323439"/>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2000" b="1" dirty="0" smtClean="0">
                <a:solidFill>
                  <a:srgbClr val="EE7F00"/>
                </a:solidFill>
              </a:rPr>
              <a:t>…если другие решения немыслимы</a:t>
            </a:r>
          </a:p>
          <a:p>
            <a:r>
              <a:rPr lang="ru-RU" sz="1200" dirty="0" smtClean="0">
                <a:solidFill>
                  <a:srgbClr val="003E88"/>
                </a:solidFill>
              </a:rPr>
              <a:t>из-за неудобных монтажных условий, и при этом ворота массивны, имеют большую парусность и работают на ветру,  если имеют широкий угол открывания, и если есть множество других «если»,  есть решение – привод </a:t>
            </a:r>
            <a:r>
              <a:rPr lang="en-US" sz="1200" dirty="0" err="1" smtClean="0">
                <a:solidFill>
                  <a:srgbClr val="003E88"/>
                </a:solidFill>
              </a:rPr>
              <a:t>Trigon</a:t>
            </a:r>
            <a:r>
              <a:rPr lang="ru-RU" sz="1200" dirty="0" smtClean="0">
                <a:solidFill>
                  <a:srgbClr val="003E88"/>
                </a:solidFill>
              </a:rPr>
              <a:t>.</a:t>
            </a:r>
          </a:p>
          <a:p>
            <a:endParaRPr lang="ru-RU" sz="1200" dirty="0" smtClean="0">
              <a:solidFill>
                <a:srgbClr val="003E88"/>
              </a:solidFill>
            </a:endParaRPr>
          </a:p>
        </p:txBody>
      </p:sp>
      <p:grpSp>
        <p:nvGrpSpPr>
          <p:cNvPr id="3" name="Группа 67"/>
          <p:cNvGrpSpPr/>
          <p:nvPr/>
        </p:nvGrpSpPr>
        <p:grpSpPr>
          <a:xfrm>
            <a:off x="5357818" y="714356"/>
            <a:ext cx="3571900" cy="714382"/>
            <a:chOff x="214282" y="857232"/>
            <a:chExt cx="3571900" cy="714382"/>
          </a:xfrm>
        </p:grpSpPr>
        <p:sp>
          <p:nvSpPr>
            <p:cNvPr id="72" name="Скругленный прямоугольник 71"/>
            <p:cNvSpPr/>
            <p:nvPr/>
          </p:nvSpPr>
          <p:spPr>
            <a:xfrm>
              <a:off x="2786050" y="857232"/>
              <a:ext cx="928694" cy="285752"/>
            </a:xfrm>
            <a:prstGeom prst="roundRect">
              <a:avLst>
                <a:gd name="adj" fmla="val 37650"/>
              </a:avLst>
            </a:prstGeom>
            <a:solidFill>
              <a:srgbClr val="003E88"/>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smtClean="0">
                <a:solidFill>
                  <a:schemeClr val="bg1"/>
                </a:solidFill>
              </a:endParaRPr>
            </a:p>
          </p:txBody>
        </p:sp>
        <p:sp>
          <p:nvSpPr>
            <p:cNvPr id="73" name="Скругленный прямоугольник 72"/>
            <p:cNvSpPr/>
            <p:nvPr/>
          </p:nvSpPr>
          <p:spPr>
            <a:xfrm>
              <a:off x="214282" y="1357298"/>
              <a:ext cx="3571900" cy="214314"/>
            </a:xfrm>
            <a:prstGeom prst="roundRect">
              <a:avLst>
                <a:gd name="adj" fmla="val 37650"/>
              </a:avLst>
            </a:prstGeom>
            <a:solidFill>
              <a:srgbClr val="E7E8F2"/>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a:solidFill>
                  <a:srgbClr val="003E88"/>
                </a:solidFill>
              </a:endParaRPr>
            </a:p>
          </p:txBody>
        </p:sp>
        <p:sp>
          <p:nvSpPr>
            <p:cNvPr id="74" name="Скругленный прямоугольник 73"/>
            <p:cNvSpPr/>
            <p:nvPr/>
          </p:nvSpPr>
          <p:spPr>
            <a:xfrm>
              <a:off x="642910" y="857232"/>
              <a:ext cx="3143272" cy="285752"/>
            </a:xfrm>
            <a:prstGeom prst="roundRect">
              <a:avLst>
                <a:gd name="adj" fmla="val 37650"/>
              </a:avLst>
            </a:prstGeom>
            <a:solidFill>
              <a:srgbClr val="003E88"/>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a:solidFill>
                  <a:schemeClr val="bg1"/>
                </a:solidFill>
              </a:endParaRPr>
            </a:p>
          </p:txBody>
        </p:sp>
        <p:sp>
          <p:nvSpPr>
            <p:cNvPr id="75" name="Скругленный прямоугольник 74"/>
            <p:cNvSpPr/>
            <p:nvPr/>
          </p:nvSpPr>
          <p:spPr>
            <a:xfrm>
              <a:off x="214282" y="857232"/>
              <a:ext cx="928694" cy="285752"/>
            </a:xfrm>
            <a:prstGeom prst="roundRect">
              <a:avLst>
                <a:gd name="adj" fmla="val 37650"/>
              </a:avLst>
            </a:prstGeom>
            <a:solidFill>
              <a:srgbClr val="003E88"/>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r>
                <a:rPr lang="ru-RU" sz="1000" b="1" dirty="0" smtClean="0">
                  <a:solidFill>
                    <a:schemeClr val="bg1"/>
                  </a:solidFill>
                </a:rPr>
                <a:t>Модель</a:t>
              </a:r>
            </a:p>
          </p:txBody>
        </p:sp>
        <p:sp>
          <p:nvSpPr>
            <p:cNvPr id="76" name="Прямоугольник 75"/>
            <p:cNvSpPr/>
            <p:nvPr/>
          </p:nvSpPr>
          <p:spPr>
            <a:xfrm>
              <a:off x="1071539" y="857232"/>
              <a:ext cx="796808" cy="285752"/>
            </a:xfrm>
            <a:prstGeom prst="rect">
              <a:avLst/>
            </a:prstGeom>
            <a:solidFill>
              <a:srgbClr val="003E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chemeClr val="bg1"/>
                  </a:solidFill>
                </a:rPr>
                <a:t>Крутящий момент, </a:t>
              </a:r>
              <a:r>
                <a:rPr lang="ru-RU" sz="1000" b="1" dirty="0" err="1" smtClean="0">
                  <a:solidFill>
                    <a:schemeClr val="bg1"/>
                  </a:solidFill>
                </a:rPr>
                <a:t>н</a:t>
              </a:r>
              <a:r>
                <a:rPr lang="ru-RU" sz="1000" b="1" dirty="0" smtClean="0">
                  <a:solidFill>
                    <a:schemeClr val="bg1"/>
                  </a:solidFill>
                </a:rPr>
                <a:t>*м</a:t>
              </a:r>
            </a:p>
          </p:txBody>
        </p:sp>
        <p:sp>
          <p:nvSpPr>
            <p:cNvPr id="77" name="Скругленный прямоугольник 76"/>
            <p:cNvSpPr/>
            <p:nvPr/>
          </p:nvSpPr>
          <p:spPr>
            <a:xfrm>
              <a:off x="214282" y="1142984"/>
              <a:ext cx="857256" cy="214316"/>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r>
                <a:rPr lang="en-US" sz="1000" b="1" dirty="0" smtClean="0">
                  <a:solidFill>
                    <a:srgbClr val="003E88"/>
                  </a:solidFill>
                </a:rPr>
                <a:t>TRIGON</a:t>
              </a:r>
              <a:endParaRPr lang="ru-RU" sz="1000" b="1" dirty="0" smtClean="0">
                <a:solidFill>
                  <a:srgbClr val="003E88"/>
                </a:solidFill>
              </a:endParaRPr>
            </a:p>
          </p:txBody>
        </p:sp>
        <p:sp>
          <p:nvSpPr>
            <p:cNvPr id="78" name="Прямоугольник 77"/>
            <p:cNvSpPr/>
            <p:nvPr/>
          </p:nvSpPr>
          <p:spPr>
            <a:xfrm>
              <a:off x="1071538" y="1142984"/>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rgbClr val="003E88"/>
                  </a:solidFill>
                </a:rPr>
                <a:t>250</a:t>
              </a:r>
            </a:p>
          </p:txBody>
        </p:sp>
        <p:sp>
          <p:nvSpPr>
            <p:cNvPr id="79" name="Прямоугольник 78"/>
            <p:cNvSpPr/>
            <p:nvPr/>
          </p:nvSpPr>
          <p:spPr>
            <a:xfrm>
              <a:off x="1071538" y="1357298"/>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rgbClr val="003E88"/>
                  </a:solidFill>
                </a:rPr>
                <a:t>2</a:t>
              </a:r>
              <a:r>
                <a:rPr lang="en-US" sz="1000" b="1" dirty="0" smtClean="0">
                  <a:solidFill>
                    <a:srgbClr val="003E88"/>
                  </a:solidFill>
                </a:rPr>
                <a:t>00</a:t>
              </a:r>
              <a:endParaRPr lang="ru-RU" sz="1000" b="1" dirty="0" smtClean="0">
                <a:solidFill>
                  <a:srgbClr val="003E88"/>
                </a:solidFill>
              </a:endParaRPr>
            </a:p>
          </p:txBody>
        </p:sp>
        <p:sp>
          <p:nvSpPr>
            <p:cNvPr id="80" name="Скругленный прямоугольник 79"/>
            <p:cNvSpPr/>
            <p:nvPr/>
          </p:nvSpPr>
          <p:spPr>
            <a:xfrm>
              <a:off x="214282" y="1357298"/>
              <a:ext cx="857256" cy="214316"/>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r>
                <a:rPr lang="en-US" sz="1000" b="1" dirty="0" smtClean="0">
                  <a:solidFill>
                    <a:srgbClr val="003E88"/>
                  </a:solidFill>
                </a:rPr>
                <a:t>TRIGON 24</a:t>
              </a:r>
              <a:endParaRPr lang="ru-RU" sz="1000" b="1" dirty="0" smtClean="0">
                <a:solidFill>
                  <a:srgbClr val="003E88"/>
                </a:solidFill>
              </a:endParaRPr>
            </a:p>
          </p:txBody>
        </p:sp>
        <p:sp>
          <p:nvSpPr>
            <p:cNvPr id="81" name="Прямоугольник 80"/>
            <p:cNvSpPr/>
            <p:nvPr/>
          </p:nvSpPr>
          <p:spPr>
            <a:xfrm>
              <a:off x="1857356" y="857232"/>
              <a:ext cx="785818" cy="285752"/>
            </a:xfrm>
            <a:prstGeom prst="rect">
              <a:avLst/>
            </a:prstGeom>
            <a:solidFill>
              <a:srgbClr val="003E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chemeClr val="bg1"/>
                  </a:solidFill>
                </a:rPr>
                <a:t>Длина створки, м</a:t>
              </a:r>
            </a:p>
          </p:txBody>
        </p:sp>
        <p:sp>
          <p:nvSpPr>
            <p:cNvPr id="82" name="Прямоугольник 81"/>
            <p:cNvSpPr/>
            <p:nvPr/>
          </p:nvSpPr>
          <p:spPr>
            <a:xfrm>
              <a:off x="2643174" y="857232"/>
              <a:ext cx="1000132" cy="285752"/>
            </a:xfrm>
            <a:prstGeom prst="rect">
              <a:avLst/>
            </a:prstGeom>
            <a:solidFill>
              <a:srgbClr val="003E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chemeClr val="bg1"/>
                  </a:solidFill>
                </a:rPr>
                <a:t>Интенсивность, циклов в час</a:t>
              </a:r>
            </a:p>
          </p:txBody>
        </p:sp>
        <p:sp>
          <p:nvSpPr>
            <p:cNvPr id="87" name="Прямоугольник 86"/>
            <p:cNvSpPr/>
            <p:nvPr/>
          </p:nvSpPr>
          <p:spPr>
            <a:xfrm>
              <a:off x="1857356" y="1142984"/>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3</a:t>
              </a:r>
              <a:endParaRPr lang="ru-RU" sz="1000" b="1" dirty="0" smtClean="0">
                <a:solidFill>
                  <a:srgbClr val="003E88"/>
                </a:solidFill>
              </a:endParaRPr>
            </a:p>
          </p:txBody>
        </p:sp>
        <p:sp>
          <p:nvSpPr>
            <p:cNvPr id="88" name="Прямоугольник 87"/>
            <p:cNvSpPr/>
            <p:nvPr/>
          </p:nvSpPr>
          <p:spPr>
            <a:xfrm>
              <a:off x="1857356" y="1357298"/>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3</a:t>
              </a:r>
              <a:endParaRPr lang="ru-RU" sz="1000" b="1" dirty="0" smtClean="0">
                <a:solidFill>
                  <a:srgbClr val="003E88"/>
                </a:solidFill>
              </a:endParaRPr>
            </a:p>
          </p:txBody>
        </p:sp>
        <p:sp>
          <p:nvSpPr>
            <p:cNvPr id="91" name="Прямоугольник 90"/>
            <p:cNvSpPr/>
            <p:nvPr/>
          </p:nvSpPr>
          <p:spPr>
            <a:xfrm>
              <a:off x="2643174" y="1142984"/>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&gt;30</a:t>
              </a:r>
              <a:endParaRPr lang="ru-RU" sz="1000" b="1" dirty="0" smtClean="0">
                <a:solidFill>
                  <a:srgbClr val="003E88"/>
                </a:solidFill>
              </a:endParaRPr>
            </a:p>
          </p:txBody>
        </p:sp>
        <p:sp>
          <p:nvSpPr>
            <p:cNvPr id="92" name="Прямоугольник 91"/>
            <p:cNvSpPr/>
            <p:nvPr/>
          </p:nvSpPr>
          <p:spPr>
            <a:xfrm>
              <a:off x="2643174" y="1357298"/>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&gt;100</a:t>
              </a:r>
              <a:endParaRPr lang="ru-RU" sz="1000" b="1" dirty="0" smtClean="0">
                <a:solidFill>
                  <a:srgbClr val="003E88"/>
                </a:solidFill>
              </a:endParaRPr>
            </a:p>
          </p:txBody>
        </p:sp>
        <p:grpSp>
          <p:nvGrpSpPr>
            <p:cNvPr id="4" name="Группа 84"/>
            <p:cNvGrpSpPr/>
            <p:nvPr/>
          </p:nvGrpSpPr>
          <p:grpSpPr>
            <a:xfrm>
              <a:off x="1071538" y="857232"/>
              <a:ext cx="2" cy="714380"/>
              <a:chOff x="1357290" y="3857628"/>
              <a:chExt cx="2" cy="714380"/>
            </a:xfrm>
          </p:grpSpPr>
          <p:cxnSp>
            <p:nvCxnSpPr>
              <p:cNvPr id="102" name="Прямая соединительная линия 101"/>
              <p:cNvCxnSpPr/>
              <p:nvPr/>
            </p:nvCxnSpPr>
            <p:spPr>
              <a:xfrm rot="5400000">
                <a:off x="1142977" y="4357693"/>
                <a:ext cx="428628" cy="2"/>
              </a:xfrm>
              <a:prstGeom prst="line">
                <a:avLst/>
              </a:prstGeom>
              <a:ln>
                <a:solidFill>
                  <a:srgbClr val="003E88"/>
                </a:solidFill>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p:cNvCxnSpPr/>
              <p:nvPr/>
            </p:nvCxnSpPr>
            <p:spPr>
              <a:xfrm rot="5400000">
                <a:off x="1214414" y="4000504"/>
                <a:ext cx="285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Группа 84"/>
            <p:cNvGrpSpPr/>
            <p:nvPr/>
          </p:nvGrpSpPr>
          <p:grpSpPr>
            <a:xfrm>
              <a:off x="1857356" y="857232"/>
              <a:ext cx="6" cy="714382"/>
              <a:chOff x="1214414" y="3857628"/>
              <a:chExt cx="6" cy="714382"/>
            </a:xfrm>
          </p:grpSpPr>
          <p:cxnSp>
            <p:nvCxnSpPr>
              <p:cNvPr id="100" name="Прямая соединительная линия 99"/>
              <p:cNvCxnSpPr/>
              <p:nvPr/>
            </p:nvCxnSpPr>
            <p:spPr>
              <a:xfrm rot="5400000">
                <a:off x="1000102" y="4357692"/>
                <a:ext cx="428631" cy="5"/>
              </a:xfrm>
              <a:prstGeom prst="line">
                <a:avLst/>
              </a:prstGeom>
              <a:ln>
                <a:solidFill>
                  <a:srgbClr val="003E88"/>
                </a:solidFill>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rot="5400000">
                <a:off x="1071538" y="4000504"/>
                <a:ext cx="285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Группа 84"/>
            <p:cNvGrpSpPr/>
            <p:nvPr/>
          </p:nvGrpSpPr>
          <p:grpSpPr>
            <a:xfrm>
              <a:off x="2643174" y="857232"/>
              <a:ext cx="2" cy="714380"/>
              <a:chOff x="785786" y="3857628"/>
              <a:chExt cx="2" cy="714380"/>
            </a:xfrm>
          </p:grpSpPr>
          <p:cxnSp>
            <p:nvCxnSpPr>
              <p:cNvPr id="98" name="Прямая соединительная линия 97"/>
              <p:cNvCxnSpPr/>
              <p:nvPr/>
            </p:nvCxnSpPr>
            <p:spPr>
              <a:xfrm rot="5400000">
                <a:off x="571473" y="4357693"/>
                <a:ext cx="428628" cy="2"/>
              </a:xfrm>
              <a:prstGeom prst="line">
                <a:avLst/>
              </a:prstGeom>
              <a:ln>
                <a:solidFill>
                  <a:srgbClr val="003E88"/>
                </a:solidFill>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p:cNvCxnSpPr/>
              <p:nvPr/>
            </p:nvCxnSpPr>
            <p:spPr>
              <a:xfrm rot="5400000">
                <a:off x="642910" y="4000504"/>
                <a:ext cx="285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3" name="Группа 23"/>
          <p:cNvGrpSpPr/>
          <p:nvPr/>
        </p:nvGrpSpPr>
        <p:grpSpPr>
          <a:xfrm>
            <a:off x="285720" y="2000240"/>
            <a:ext cx="5357850" cy="1867216"/>
            <a:chOff x="285720" y="3500438"/>
            <a:chExt cx="5357850" cy="1867216"/>
          </a:xfrm>
        </p:grpSpPr>
        <p:sp>
          <p:nvSpPr>
            <p:cNvPr id="34" name="Овал 33"/>
            <p:cNvSpPr/>
            <p:nvPr/>
          </p:nvSpPr>
          <p:spPr>
            <a:xfrm>
              <a:off x="285720" y="3500438"/>
              <a:ext cx="1285884" cy="1285884"/>
            </a:xfrm>
            <a:prstGeom prst="ellipse">
              <a:avLst/>
            </a:prstGeom>
            <a:blipFill dpi="0" rotWithShape="1">
              <a:blip r:embed="rId3" cstate="print"/>
              <a:srcRect/>
              <a:stretch>
                <a:fillRect/>
              </a:stretch>
            </a:blipFill>
            <a:ln>
              <a:solidFill>
                <a:srgbClr val="E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TextBox 34"/>
            <p:cNvSpPr txBox="1"/>
            <p:nvPr/>
          </p:nvSpPr>
          <p:spPr>
            <a:xfrm>
              <a:off x="1571604" y="3822616"/>
              <a:ext cx="4071966" cy="1545038"/>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pPr>
                <a:lnSpc>
                  <a:spcPct val="70000"/>
                </a:lnSpc>
              </a:pPr>
              <a:r>
                <a:rPr lang="ru-RU" sz="2000" b="1" dirty="0" smtClean="0">
                  <a:solidFill>
                    <a:srgbClr val="EE7F00"/>
                  </a:solidFill>
                </a:rPr>
                <a:t>Концевые выключатели</a:t>
              </a:r>
            </a:p>
            <a:p>
              <a:pPr>
                <a:lnSpc>
                  <a:spcPct val="70000"/>
                </a:lnSpc>
              </a:pPr>
              <a:endParaRPr lang="ru-RU" sz="1200" dirty="0" smtClean="0">
                <a:solidFill>
                  <a:srgbClr val="003E88"/>
                </a:solidFill>
              </a:endParaRPr>
            </a:p>
            <a:p>
              <a:r>
                <a:rPr lang="en-US" sz="1200" b="1" dirty="0" smtClean="0">
                  <a:solidFill>
                    <a:srgbClr val="003E88"/>
                  </a:solidFill>
                </a:rPr>
                <a:t>KIT LS</a:t>
              </a:r>
              <a:r>
                <a:rPr lang="ru-RU" sz="1200" b="1" dirty="0" smtClean="0">
                  <a:solidFill>
                    <a:srgbClr val="003E88"/>
                  </a:solidFill>
                </a:rPr>
                <a:t> (опция)</a:t>
              </a:r>
            </a:p>
            <a:p>
              <a:r>
                <a:rPr lang="ru-RU" sz="1200" dirty="0" smtClean="0">
                  <a:solidFill>
                    <a:srgbClr val="003E88"/>
                  </a:solidFill>
                </a:rPr>
                <a:t>Концевой выключатель для приводов серии </a:t>
              </a:r>
              <a:r>
                <a:rPr lang="en-US" sz="1200" dirty="0" err="1" smtClean="0">
                  <a:solidFill>
                    <a:srgbClr val="003E88"/>
                  </a:solidFill>
                </a:rPr>
                <a:t>Trigon</a:t>
              </a:r>
              <a:endParaRPr lang="en-US" sz="1200" dirty="0" smtClean="0">
                <a:solidFill>
                  <a:srgbClr val="003E88"/>
                </a:solidFill>
              </a:endParaRPr>
            </a:p>
            <a:p>
              <a:r>
                <a:rPr lang="ru-RU" sz="1200" dirty="0" smtClean="0">
                  <a:solidFill>
                    <a:srgbClr val="003E88"/>
                  </a:solidFill>
                </a:rPr>
                <a:t>По ситуации применяют 1 или 2 концевых выключателя на 1 привод</a:t>
              </a:r>
              <a:endParaRPr lang="en-US" sz="1200" dirty="0" smtClean="0">
                <a:solidFill>
                  <a:srgbClr val="003E88"/>
                </a:solidFill>
              </a:endParaRPr>
            </a:p>
            <a:p>
              <a:endParaRPr lang="en-US" sz="1200" b="1" dirty="0" smtClean="0">
                <a:solidFill>
                  <a:srgbClr val="003E88"/>
                </a:solidFill>
              </a:endParaRPr>
            </a:p>
            <a:p>
              <a:endParaRPr lang="ru-RU" sz="1200" dirty="0" smtClean="0">
                <a:solidFill>
                  <a:srgbClr val="003E88"/>
                </a:solidFill>
              </a:endParaRPr>
            </a:p>
          </p:txBody>
        </p:sp>
        <p:cxnSp>
          <p:nvCxnSpPr>
            <p:cNvPr id="36" name="Прямая соединительная линия 35"/>
            <p:cNvCxnSpPr>
              <a:stCxn id="34" idx="6"/>
            </p:cNvCxnSpPr>
            <p:nvPr/>
          </p:nvCxnSpPr>
          <p:spPr>
            <a:xfrm>
              <a:off x="1571604" y="4143380"/>
              <a:ext cx="2786082" cy="0"/>
            </a:xfrm>
            <a:prstGeom prst="line">
              <a:avLst/>
            </a:prstGeom>
            <a:ln>
              <a:solidFill>
                <a:srgbClr val="EE7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7"/>
          <p:cNvGrpSpPr/>
          <p:nvPr/>
        </p:nvGrpSpPr>
        <p:grpSpPr>
          <a:xfrm>
            <a:off x="0" y="71414"/>
            <a:ext cx="9144000" cy="214314"/>
            <a:chOff x="0" y="71414"/>
            <a:chExt cx="9144000" cy="214314"/>
          </a:xfrm>
        </p:grpSpPr>
        <p:cxnSp>
          <p:nvCxnSpPr>
            <p:cNvPr id="23" name="Прямая соединительная линия 22"/>
            <p:cNvCxnSpPr/>
            <p:nvPr/>
          </p:nvCxnSpPr>
          <p:spPr>
            <a:xfrm>
              <a:off x="0" y="178559"/>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ЗАГОЛОВОК"/>
            <p:cNvSpPr/>
            <p:nvPr/>
          </p:nvSpPr>
          <p:spPr>
            <a:xfrm>
              <a:off x="2035951" y="71414"/>
              <a:ext cx="5072098" cy="214314"/>
            </a:xfrm>
            <a:prstGeom prst="roundRect">
              <a:avLst>
                <a:gd name="adj" fmla="val 37650"/>
              </a:avLst>
            </a:prstGeom>
            <a:solidFill>
              <a:srgbClr val="EE7F00"/>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lstStyle/>
            <a:p>
              <a:pPr algn="ctr"/>
              <a:r>
                <a:rPr lang="ru-RU" b="1" dirty="0" smtClean="0">
                  <a:solidFill>
                    <a:schemeClr val="bg1"/>
                  </a:solidFill>
                </a:rPr>
                <a:t>Привод  </a:t>
              </a:r>
              <a:r>
                <a:rPr lang="en-US" b="1" dirty="0" smtClean="0">
                  <a:solidFill>
                    <a:schemeClr val="bg1"/>
                  </a:solidFill>
                </a:rPr>
                <a:t>Roller</a:t>
              </a:r>
              <a:endParaRPr lang="ru-RU" b="1" dirty="0">
                <a:solidFill>
                  <a:schemeClr val="bg1"/>
                </a:solidFill>
              </a:endParaRPr>
            </a:p>
          </p:txBody>
        </p:sp>
      </p:grpSp>
      <p:sp>
        <p:nvSpPr>
          <p:cNvPr id="62" name="TextBox 61"/>
          <p:cNvSpPr txBox="1"/>
          <p:nvPr/>
        </p:nvSpPr>
        <p:spPr>
          <a:xfrm>
            <a:off x="357158" y="575715"/>
            <a:ext cx="4071966" cy="1138773"/>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2000" b="1" dirty="0" smtClean="0">
                <a:solidFill>
                  <a:srgbClr val="EE7F00"/>
                </a:solidFill>
              </a:rPr>
              <a:t>Ловкий</a:t>
            </a:r>
          </a:p>
          <a:p>
            <a:r>
              <a:rPr lang="ru-RU" sz="1200" dirty="0" smtClean="0">
                <a:solidFill>
                  <a:srgbClr val="003E88"/>
                </a:solidFill>
              </a:rPr>
              <a:t>«Ловкость рук и никакого мошенничества» - так говорят  про фокусников. Про </a:t>
            </a:r>
            <a:r>
              <a:rPr lang="en-US" sz="1200" dirty="0" smtClean="0">
                <a:solidFill>
                  <a:srgbClr val="003E88"/>
                </a:solidFill>
              </a:rPr>
              <a:t>Roller </a:t>
            </a:r>
            <a:r>
              <a:rPr lang="ru-RU" sz="1200" dirty="0" smtClean="0">
                <a:solidFill>
                  <a:srgbClr val="003E88"/>
                </a:solidFill>
              </a:rPr>
              <a:t>можно сказать «Ловкость рычагов и никакого мошенничества!», он умеет открывать створку на 180</a:t>
            </a:r>
            <a:r>
              <a:rPr lang="ru-RU" sz="1200" dirty="0" smtClean="0">
                <a:solidFill>
                  <a:srgbClr val="003E88"/>
                </a:solidFill>
                <a:latin typeface="Times New Roman"/>
                <a:cs typeface="Times New Roman"/>
              </a:rPr>
              <a:t>°</a:t>
            </a:r>
            <a:endParaRPr lang="ru-RU" sz="1200" dirty="0" smtClean="0">
              <a:solidFill>
                <a:srgbClr val="003E88"/>
              </a:solidFill>
            </a:endParaRPr>
          </a:p>
        </p:txBody>
      </p:sp>
      <p:sp>
        <p:nvSpPr>
          <p:cNvPr id="61" name="TextBox 60"/>
          <p:cNvSpPr txBox="1"/>
          <p:nvPr/>
        </p:nvSpPr>
        <p:spPr>
          <a:xfrm>
            <a:off x="357158" y="2143116"/>
            <a:ext cx="4143404" cy="1323439"/>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2000" b="1" dirty="0" smtClean="0">
                <a:solidFill>
                  <a:srgbClr val="EE7F00"/>
                </a:solidFill>
              </a:rPr>
              <a:t>Деликатный</a:t>
            </a:r>
          </a:p>
          <a:p>
            <a:r>
              <a:rPr lang="ru-RU" sz="1200" dirty="0" smtClean="0">
                <a:solidFill>
                  <a:srgbClr val="003E88"/>
                </a:solidFill>
              </a:rPr>
              <a:t>во всех отношениях. Подземная установка привода исключает влияние на эстетическую составляющую ворот и окружающего пространства.  Элементы  системы безопасности и функционал блока управления  пощадят самое нежное препятствие в створках ворот</a:t>
            </a:r>
          </a:p>
        </p:txBody>
      </p:sp>
      <p:sp>
        <p:nvSpPr>
          <p:cNvPr id="65" name="TextBox 64"/>
          <p:cNvSpPr txBox="1"/>
          <p:nvPr/>
        </p:nvSpPr>
        <p:spPr>
          <a:xfrm>
            <a:off x="357158" y="3903653"/>
            <a:ext cx="3929090" cy="954107"/>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2000" b="1" dirty="0" smtClean="0">
                <a:solidFill>
                  <a:srgbClr val="EE7F00"/>
                </a:solidFill>
              </a:rPr>
              <a:t>Надежный</a:t>
            </a:r>
          </a:p>
          <a:p>
            <a:r>
              <a:rPr lang="ru-RU" sz="1200" dirty="0" smtClean="0">
                <a:solidFill>
                  <a:srgbClr val="003E88"/>
                </a:solidFill>
              </a:rPr>
              <a:t>как никакой другой. Класс защиты привода </a:t>
            </a:r>
            <a:r>
              <a:rPr lang="en-US" sz="1200" dirty="0" smtClean="0">
                <a:solidFill>
                  <a:srgbClr val="003E88"/>
                </a:solidFill>
              </a:rPr>
              <a:t>IP67</a:t>
            </a:r>
            <a:r>
              <a:rPr lang="ru-RU" sz="1200" dirty="0" smtClean="0">
                <a:solidFill>
                  <a:srgbClr val="003E88"/>
                </a:solidFill>
              </a:rPr>
              <a:t> обеспечен конструктивными решениями и позволяет ему буквально жить под водой</a:t>
            </a:r>
          </a:p>
        </p:txBody>
      </p:sp>
      <p:pic>
        <p:nvPicPr>
          <p:cNvPr id="43" name="Picture 69" descr="roller"/>
          <p:cNvPicPr>
            <a:picLocks noGrp="1" noChangeAspect="1" noChangeArrowheads="1"/>
          </p:cNvPicPr>
          <p:nvPr>
            <p:ph sz="half" idx="4294967295"/>
          </p:nvPr>
        </p:nvPicPr>
        <p:blipFill>
          <a:blip r:embed="rId2" cstate="print"/>
          <a:srcRect/>
          <a:stretch>
            <a:fillRect/>
          </a:stretch>
        </p:blipFill>
        <p:spPr>
          <a:xfrm>
            <a:off x="4683125" y="455623"/>
            <a:ext cx="4460875" cy="4402137"/>
          </a:xfrm>
          <a:prstGeom prst="rect">
            <a:avLst/>
          </a:prstGeom>
          <a:noFill/>
        </p:spPr>
      </p:pic>
      <p:grpSp>
        <p:nvGrpSpPr>
          <p:cNvPr id="60" name="Группа 117"/>
          <p:cNvGrpSpPr/>
          <p:nvPr/>
        </p:nvGrpSpPr>
        <p:grpSpPr>
          <a:xfrm>
            <a:off x="5000628" y="5468795"/>
            <a:ext cx="3714776" cy="960601"/>
            <a:chOff x="5000628" y="5286388"/>
            <a:chExt cx="3714776" cy="960601"/>
          </a:xfrm>
        </p:grpSpPr>
        <p:grpSp>
          <p:nvGrpSpPr>
            <p:cNvPr id="68" name="Группа 67"/>
            <p:cNvGrpSpPr/>
            <p:nvPr/>
          </p:nvGrpSpPr>
          <p:grpSpPr>
            <a:xfrm>
              <a:off x="5000628" y="5286388"/>
              <a:ext cx="3714776" cy="714380"/>
              <a:chOff x="71406" y="857232"/>
              <a:chExt cx="3714776" cy="714380"/>
            </a:xfrm>
          </p:grpSpPr>
          <p:sp>
            <p:nvSpPr>
              <p:cNvPr id="71" name="Скругленный прямоугольник 70"/>
              <p:cNvSpPr/>
              <p:nvPr/>
            </p:nvSpPr>
            <p:spPr>
              <a:xfrm>
                <a:off x="2786050" y="857232"/>
                <a:ext cx="928694" cy="285752"/>
              </a:xfrm>
              <a:prstGeom prst="roundRect">
                <a:avLst>
                  <a:gd name="adj" fmla="val 37650"/>
                </a:avLst>
              </a:prstGeom>
              <a:solidFill>
                <a:srgbClr val="003E88"/>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smtClean="0">
                  <a:solidFill>
                    <a:schemeClr val="bg1"/>
                  </a:solidFill>
                </a:endParaRPr>
              </a:p>
            </p:txBody>
          </p:sp>
          <p:sp>
            <p:nvSpPr>
              <p:cNvPr id="72" name="Скругленный прямоугольник 71"/>
              <p:cNvSpPr/>
              <p:nvPr/>
            </p:nvSpPr>
            <p:spPr>
              <a:xfrm>
                <a:off x="71406" y="1357298"/>
                <a:ext cx="3714776" cy="214314"/>
              </a:xfrm>
              <a:prstGeom prst="roundRect">
                <a:avLst>
                  <a:gd name="adj" fmla="val 37650"/>
                </a:avLst>
              </a:prstGeom>
              <a:solidFill>
                <a:srgbClr val="E7E8F2"/>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a:solidFill>
                    <a:srgbClr val="003E88"/>
                  </a:solidFill>
                </a:endParaRPr>
              </a:p>
            </p:txBody>
          </p:sp>
          <p:sp>
            <p:nvSpPr>
              <p:cNvPr id="73" name="Скругленный прямоугольник 72"/>
              <p:cNvSpPr/>
              <p:nvPr/>
            </p:nvSpPr>
            <p:spPr>
              <a:xfrm>
                <a:off x="642910" y="857232"/>
                <a:ext cx="3143272" cy="285752"/>
              </a:xfrm>
              <a:prstGeom prst="roundRect">
                <a:avLst>
                  <a:gd name="adj" fmla="val 37650"/>
                </a:avLst>
              </a:prstGeom>
              <a:solidFill>
                <a:srgbClr val="003E88"/>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endParaRPr lang="ru-RU" sz="1000" b="1" dirty="0">
                  <a:solidFill>
                    <a:schemeClr val="bg1"/>
                  </a:solidFill>
                </a:endParaRPr>
              </a:p>
            </p:txBody>
          </p:sp>
          <p:sp>
            <p:nvSpPr>
              <p:cNvPr id="74" name="Скругленный прямоугольник 73"/>
              <p:cNvSpPr/>
              <p:nvPr/>
            </p:nvSpPr>
            <p:spPr>
              <a:xfrm>
                <a:off x="71406" y="857232"/>
                <a:ext cx="928694" cy="285752"/>
              </a:xfrm>
              <a:prstGeom prst="roundRect">
                <a:avLst>
                  <a:gd name="adj" fmla="val 37650"/>
                </a:avLst>
              </a:prstGeom>
              <a:solidFill>
                <a:srgbClr val="003E88"/>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pPr algn="ctr"/>
                <a:r>
                  <a:rPr lang="ru-RU" sz="1000" b="1" dirty="0" smtClean="0">
                    <a:solidFill>
                      <a:schemeClr val="bg1"/>
                    </a:solidFill>
                  </a:rPr>
                  <a:t>Модель</a:t>
                </a:r>
              </a:p>
            </p:txBody>
          </p:sp>
          <p:sp>
            <p:nvSpPr>
              <p:cNvPr id="75" name="Прямоугольник 74"/>
              <p:cNvSpPr/>
              <p:nvPr/>
            </p:nvSpPr>
            <p:spPr>
              <a:xfrm>
                <a:off x="928663" y="857232"/>
                <a:ext cx="939684" cy="285752"/>
              </a:xfrm>
              <a:prstGeom prst="rect">
                <a:avLst/>
              </a:prstGeom>
              <a:solidFill>
                <a:srgbClr val="003E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chemeClr val="bg1"/>
                    </a:solidFill>
                  </a:rPr>
                  <a:t>Крутящий момент, </a:t>
                </a:r>
                <a:r>
                  <a:rPr lang="ru-RU" sz="1000" b="1" dirty="0" err="1" smtClean="0">
                    <a:solidFill>
                      <a:schemeClr val="bg1"/>
                    </a:solidFill>
                  </a:rPr>
                  <a:t>н</a:t>
                </a:r>
                <a:r>
                  <a:rPr lang="ru-RU" sz="1000" b="1" dirty="0" smtClean="0">
                    <a:solidFill>
                      <a:schemeClr val="bg1"/>
                    </a:solidFill>
                  </a:rPr>
                  <a:t>*м</a:t>
                </a:r>
              </a:p>
            </p:txBody>
          </p:sp>
          <p:sp>
            <p:nvSpPr>
              <p:cNvPr id="76" name="Скругленный прямоугольник 75"/>
              <p:cNvSpPr/>
              <p:nvPr/>
            </p:nvSpPr>
            <p:spPr>
              <a:xfrm>
                <a:off x="71406" y="1142984"/>
                <a:ext cx="928694"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r>
                  <a:rPr lang="en-US" sz="1000" b="1" dirty="0" smtClean="0">
                    <a:solidFill>
                      <a:srgbClr val="003E88"/>
                    </a:solidFill>
                  </a:rPr>
                  <a:t>ROLLER</a:t>
                </a:r>
                <a:endParaRPr lang="ru-RU" sz="1000" b="1" dirty="0" smtClean="0">
                  <a:solidFill>
                    <a:srgbClr val="003E88"/>
                  </a:solidFill>
                </a:endParaRPr>
              </a:p>
            </p:txBody>
          </p:sp>
          <p:sp>
            <p:nvSpPr>
              <p:cNvPr id="77" name="Прямоугольник 76"/>
              <p:cNvSpPr/>
              <p:nvPr/>
            </p:nvSpPr>
            <p:spPr>
              <a:xfrm>
                <a:off x="928662" y="1142984"/>
                <a:ext cx="928694"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rgbClr val="003E88"/>
                    </a:solidFill>
                  </a:rPr>
                  <a:t>330</a:t>
                </a:r>
              </a:p>
            </p:txBody>
          </p:sp>
          <p:sp>
            <p:nvSpPr>
              <p:cNvPr id="78" name="Прямоугольник 77"/>
              <p:cNvSpPr/>
              <p:nvPr/>
            </p:nvSpPr>
            <p:spPr>
              <a:xfrm>
                <a:off x="928662" y="1357298"/>
                <a:ext cx="928694"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30</a:t>
                </a:r>
                <a:r>
                  <a:rPr lang="ru-RU" sz="1000" b="1" dirty="0" smtClean="0">
                    <a:solidFill>
                      <a:srgbClr val="003E88"/>
                    </a:solidFill>
                  </a:rPr>
                  <a:t>0</a:t>
                </a:r>
              </a:p>
            </p:txBody>
          </p:sp>
          <p:sp>
            <p:nvSpPr>
              <p:cNvPr id="79" name="Скругленный прямоугольник 78"/>
              <p:cNvSpPr/>
              <p:nvPr/>
            </p:nvSpPr>
            <p:spPr>
              <a:xfrm>
                <a:off x="71406" y="1357298"/>
                <a:ext cx="928694" cy="214314"/>
              </a:xfrm>
              <a:prstGeom prst="roundRect">
                <a:avLst>
                  <a:gd name="adj" fmla="val 3765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noAutofit/>
              </a:bodyPr>
              <a:lstStyle/>
              <a:p>
                <a:r>
                  <a:rPr lang="en-US" sz="1000" b="1" dirty="0" smtClean="0">
                    <a:solidFill>
                      <a:srgbClr val="003E88"/>
                    </a:solidFill>
                  </a:rPr>
                  <a:t>ROLLER 24</a:t>
                </a:r>
                <a:endParaRPr lang="ru-RU" sz="1000" b="1" dirty="0" smtClean="0">
                  <a:solidFill>
                    <a:srgbClr val="003E88"/>
                  </a:solidFill>
                </a:endParaRPr>
              </a:p>
            </p:txBody>
          </p:sp>
          <p:sp>
            <p:nvSpPr>
              <p:cNvPr id="80" name="Прямоугольник 79"/>
              <p:cNvSpPr/>
              <p:nvPr/>
            </p:nvSpPr>
            <p:spPr>
              <a:xfrm>
                <a:off x="1857356" y="857232"/>
                <a:ext cx="785818" cy="285752"/>
              </a:xfrm>
              <a:prstGeom prst="rect">
                <a:avLst/>
              </a:prstGeom>
              <a:solidFill>
                <a:srgbClr val="003E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chemeClr val="bg1"/>
                    </a:solidFill>
                  </a:rPr>
                  <a:t>Длина створки, м</a:t>
                </a:r>
              </a:p>
            </p:txBody>
          </p:sp>
          <p:sp>
            <p:nvSpPr>
              <p:cNvPr id="81" name="Прямоугольник 80"/>
              <p:cNvSpPr/>
              <p:nvPr/>
            </p:nvSpPr>
            <p:spPr>
              <a:xfrm>
                <a:off x="2643174" y="857232"/>
                <a:ext cx="1000132" cy="285752"/>
              </a:xfrm>
              <a:prstGeom prst="rect">
                <a:avLst/>
              </a:prstGeom>
              <a:solidFill>
                <a:srgbClr val="003E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ru-RU" sz="1000" b="1" dirty="0" smtClean="0">
                    <a:solidFill>
                      <a:schemeClr val="bg1"/>
                    </a:solidFill>
                  </a:rPr>
                  <a:t>Интенсивность, циклов в день</a:t>
                </a:r>
              </a:p>
            </p:txBody>
          </p:sp>
          <p:sp>
            <p:nvSpPr>
              <p:cNvPr id="82" name="Прямоугольник 81"/>
              <p:cNvSpPr/>
              <p:nvPr/>
            </p:nvSpPr>
            <p:spPr>
              <a:xfrm>
                <a:off x="1857356" y="1142984"/>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3</a:t>
                </a:r>
                <a:r>
                  <a:rPr lang="ru-RU" sz="1000" b="1" dirty="0" smtClean="0">
                    <a:solidFill>
                      <a:srgbClr val="003E88"/>
                    </a:solidFill>
                  </a:rPr>
                  <a:t>,5</a:t>
                </a:r>
              </a:p>
            </p:txBody>
          </p:sp>
          <p:sp>
            <p:nvSpPr>
              <p:cNvPr id="83" name="Прямоугольник 82"/>
              <p:cNvSpPr/>
              <p:nvPr/>
            </p:nvSpPr>
            <p:spPr>
              <a:xfrm>
                <a:off x="1857356" y="1357298"/>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3</a:t>
                </a:r>
                <a:r>
                  <a:rPr lang="ru-RU" sz="1000" b="1" dirty="0" smtClean="0">
                    <a:solidFill>
                      <a:srgbClr val="003E88"/>
                    </a:solidFill>
                  </a:rPr>
                  <a:t>,5</a:t>
                </a:r>
              </a:p>
            </p:txBody>
          </p:sp>
          <p:sp>
            <p:nvSpPr>
              <p:cNvPr id="84" name="Прямоугольник 83"/>
              <p:cNvSpPr/>
              <p:nvPr/>
            </p:nvSpPr>
            <p:spPr>
              <a:xfrm>
                <a:off x="2643174" y="1142984"/>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&gt;50</a:t>
                </a:r>
                <a:endParaRPr lang="ru-RU" sz="1000" b="1" dirty="0" smtClean="0">
                  <a:solidFill>
                    <a:srgbClr val="003E88"/>
                  </a:solidFill>
                </a:endParaRPr>
              </a:p>
            </p:txBody>
          </p:sp>
          <p:sp>
            <p:nvSpPr>
              <p:cNvPr id="85" name="Прямоугольник 84"/>
              <p:cNvSpPr/>
              <p:nvPr/>
            </p:nvSpPr>
            <p:spPr>
              <a:xfrm>
                <a:off x="2643174" y="1357298"/>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en-US" sz="1000" b="1" dirty="0" smtClean="0">
                    <a:solidFill>
                      <a:srgbClr val="003E88"/>
                    </a:solidFill>
                  </a:rPr>
                  <a:t>&gt;170</a:t>
                </a:r>
                <a:endParaRPr lang="ru-RU" sz="1000" b="1" dirty="0" smtClean="0">
                  <a:solidFill>
                    <a:srgbClr val="003E88"/>
                  </a:solidFill>
                </a:endParaRPr>
              </a:p>
            </p:txBody>
          </p:sp>
          <p:grpSp>
            <p:nvGrpSpPr>
              <p:cNvPr id="86" name="Группа 84"/>
              <p:cNvGrpSpPr/>
              <p:nvPr/>
            </p:nvGrpSpPr>
            <p:grpSpPr>
              <a:xfrm>
                <a:off x="928662" y="857232"/>
                <a:ext cx="2" cy="714380"/>
                <a:chOff x="1214414" y="3857628"/>
                <a:chExt cx="2" cy="714380"/>
              </a:xfrm>
            </p:grpSpPr>
            <p:cxnSp>
              <p:nvCxnSpPr>
                <p:cNvPr id="93" name="Прямая соединительная линия 92"/>
                <p:cNvCxnSpPr/>
                <p:nvPr/>
              </p:nvCxnSpPr>
              <p:spPr>
                <a:xfrm rot="5400000">
                  <a:off x="1000101" y="4357693"/>
                  <a:ext cx="428628" cy="2"/>
                </a:xfrm>
                <a:prstGeom prst="line">
                  <a:avLst/>
                </a:prstGeom>
                <a:ln>
                  <a:solidFill>
                    <a:srgbClr val="003E88"/>
                  </a:solidFill>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p:cNvCxnSpPr/>
                <p:nvPr/>
              </p:nvCxnSpPr>
              <p:spPr>
                <a:xfrm rot="5400000">
                  <a:off x="1071538" y="4000504"/>
                  <a:ext cx="285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7" name="Группа 84"/>
              <p:cNvGrpSpPr/>
              <p:nvPr/>
            </p:nvGrpSpPr>
            <p:grpSpPr>
              <a:xfrm>
                <a:off x="1857356" y="857232"/>
                <a:ext cx="2" cy="714380"/>
                <a:chOff x="1214414" y="3857628"/>
                <a:chExt cx="2" cy="714380"/>
              </a:xfrm>
            </p:grpSpPr>
            <p:cxnSp>
              <p:nvCxnSpPr>
                <p:cNvPr id="91" name="Прямая соединительная линия 90"/>
                <p:cNvCxnSpPr/>
                <p:nvPr/>
              </p:nvCxnSpPr>
              <p:spPr>
                <a:xfrm rot="5400000">
                  <a:off x="1000101" y="4357693"/>
                  <a:ext cx="428628" cy="2"/>
                </a:xfrm>
                <a:prstGeom prst="line">
                  <a:avLst/>
                </a:prstGeom>
                <a:ln>
                  <a:solidFill>
                    <a:srgbClr val="003E88"/>
                  </a:solidFill>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rot="5400000">
                  <a:off x="1071538" y="4000504"/>
                  <a:ext cx="285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8" name="Группа 84"/>
              <p:cNvGrpSpPr/>
              <p:nvPr/>
            </p:nvGrpSpPr>
            <p:grpSpPr>
              <a:xfrm>
                <a:off x="2643174" y="857232"/>
                <a:ext cx="2" cy="714380"/>
                <a:chOff x="785786" y="3857628"/>
                <a:chExt cx="2" cy="714380"/>
              </a:xfrm>
            </p:grpSpPr>
            <p:cxnSp>
              <p:nvCxnSpPr>
                <p:cNvPr id="89" name="Прямая соединительная линия 88"/>
                <p:cNvCxnSpPr/>
                <p:nvPr/>
              </p:nvCxnSpPr>
              <p:spPr>
                <a:xfrm rot="5400000">
                  <a:off x="571473" y="4357693"/>
                  <a:ext cx="428628" cy="2"/>
                </a:xfrm>
                <a:prstGeom prst="line">
                  <a:avLst/>
                </a:prstGeom>
                <a:ln>
                  <a:solidFill>
                    <a:srgbClr val="003E88"/>
                  </a:solidFill>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rot="5400000">
                  <a:off x="642910" y="4000504"/>
                  <a:ext cx="285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0" name="TextBox 69"/>
            <p:cNvSpPr txBox="1"/>
            <p:nvPr/>
          </p:nvSpPr>
          <p:spPr>
            <a:xfrm>
              <a:off x="5000628" y="6000768"/>
              <a:ext cx="3429056" cy="246221"/>
            </a:xfrm>
            <a:custGeom>
              <a:avLst/>
              <a:gdLst>
                <a:gd name="connsiteX0" fmla="*/ 0 w 2643206"/>
                <a:gd name="connsiteY0" fmla="*/ 0 h 2862322"/>
                <a:gd name="connsiteX1" fmla="*/ 2643206 w 2643206"/>
                <a:gd name="connsiteY1" fmla="*/ 0 h 2862322"/>
                <a:gd name="connsiteX2" fmla="*/ 2643206 w 2643206"/>
                <a:gd name="connsiteY2" fmla="*/ 2862322 h 2862322"/>
                <a:gd name="connsiteX3" fmla="*/ 0 w 2643206"/>
                <a:gd name="connsiteY3" fmla="*/ 2862322 h 2862322"/>
                <a:gd name="connsiteX4" fmla="*/ 0 w 2643206"/>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06" h="2862322">
                  <a:moveTo>
                    <a:pt x="0" y="0"/>
                  </a:moveTo>
                  <a:lnTo>
                    <a:pt x="2643206" y="0"/>
                  </a:lnTo>
                  <a:lnTo>
                    <a:pt x="2643206" y="2862322"/>
                  </a:lnTo>
                  <a:lnTo>
                    <a:pt x="0" y="2862322"/>
                  </a:lnTo>
                  <a:lnTo>
                    <a:pt x="0" y="0"/>
                  </a:lnTo>
                  <a:close/>
                </a:path>
              </a:pathLst>
            </a:custGeom>
            <a:noFill/>
          </p:spPr>
          <p:txBody>
            <a:bodyPr wrap="square" rtlCol="0">
              <a:spAutoFit/>
            </a:bodyPr>
            <a:lstStyle/>
            <a:p>
              <a:r>
                <a:rPr lang="ru-RU" sz="1000" b="1" dirty="0" smtClean="0">
                  <a:solidFill>
                    <a:srgbClr val="003E88"/>
                  </a:solidFill>
                </a:rPr>
                <a:t>* С </a:t>
              </a:r>
              <a:r>
                <a:rPr lang="en-US" sz="1000" b="1" dirty="0" smtClean="0">
                  <a:solidFill>
                    <a:srgbClr val="003E88"/>
                  </a:solidFill>
                </a:rPr>
                <a:t>– </a:t>
              </a:r>
              <a:r>
                <a:rPr lang="ru-RU" sz="1000" b="1" dirty="0" smtClean="0">
                  <a:solidFill>
                    <a:srgbClr val="003E88"/>
                  </a:solidFill>
                </a:rPr>
                <a:t>встроенный блок управления</a:t>
              </a:r>
              <a:endParaRPr lang="ru-RU" sz="1000" dirty="0" smtClean="0">
                <a:solidFill>
                  <a:srgbClr val="003E8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126356" y="-24"/>
            <a:ext cx="8946238" cy="6286544"/>
          </a:xfrm>
          <a:prstGeom prst="rect">
            <a:avLst/>
          </a:prstGeom>
          <a:noFill/>
          <a:ln w="9525">
            <a:noFill/>
            <a:miter lim="800000"/>
            <a:headEnd/>
            <a:tailEnd/>
          </a:ln>
        </p:spPr>
      </p:pic>
      <p:grpSp>
        <p:nvGrpSpPr>
          <p:cNvPr id="6" name="Группа 37"/>
          <p:cNvGrpSpPr/>
          <p:nvPr/>
        </p:nvGrpSpPr>
        <p:grpSpPr>
          <a:xfrm>
            <a:off x="0" y="71414"/>
            <a:ext cx="9144000" cy="214314"/>
            <a:chOff x="0" y="71414"/>
            <a:chExt cx="9144000" cy="214314"/>
          </a:xfrm>
        </p:grpSpPr>
        <p:cxnSp>
          <p:nvCxnSpPr>
            <p:cNvPr id="7" name="Прямая соединительная линия 6"/>
            <p:cNvCxnSpPr/>
            <p:nvPr/>
          </p:nvCxnSpPr>
          <p:spPr>
            <a:xfrm>
              <a:off x="0" y="178559"/>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ЗАГОЛОВОК"/>
            <p:cNvSpPr/>
            <p:nvPr/>
          </p:nvSpPr>
          <p:spPr>
            <a:xfrm>
              <a:off x="2035951" y="71414"/>
              <a:ext cx="5072098" cy="214314"/>
            </a:xfrm>
            <a:prstGeom prst="roundRect">
              <a:avLst>
                <a:gd name="adj" fmla="val 37650"/>
              </a:avLst>
            </a:prstGeom>
            <a:solidFill>
              <a:srgbClr val="EE7F00"/>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lstStyle/>
            <a:p>
              <a:pPr algn="ctr"/>
              <a:r>
                <a:rPr lang="ru-RU" b="1" dirty="0" smtClean="0">
                  <a:solidFill>
                    <a:schemeClr val="bg1"/>
                  </a:solidFill>
                </a:rPr>
                <a:t>Привод  </a:t>
              </a:r>
              <a:r>
                <a:rPr lang="en-US" b="1" dirty="0" smtClean="0">
                  <a:solidFill>
                    <a:schemeClr val="bg1"/>
                  </a:solidFill>
                </a:rPr>
                <a:t>ACTION</a:t>
              </a:r>
              <a:endParaRPr lang="ru-RU" b="1" dirty="0">
                <a:solidFill>
                  <a:schemeClr val="bg1"/>
                </a:solidFill>
              </a:endParaRPr>
            </a:p>
          </p:txBody>
        </p:sp>
      </p:grpSp>
      <p:sp>
        <p:nvSpPr>
          <p:cNvPr id="9" name="Прямоугольник 8"/>
          <p:cNvSpPr/>
          <p:nvPr/>
        </p:nvSpPr>
        <p:spPr>
          <a:xfrm>
            <a:off x="214282" y="428604"/>
            <a:ext cx="3571900"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3" cstate="print"/>
          <a:srcRect/>
          <a:stretch>
            <a:fillRect/>
          </a:stretch>
        </p:blipFill>
        <p:spPr bwMode="auto">
          <a:xfrm>
            <a:off x="-32" y="-24"/>
            <a:ext cx="9031922" cy="5929354"/>
          </a:xfrm>
          <a:prstGeom prst="rect">
            <a:avLst/>
          </a:prstGeom>
          <a:noFill/>
          <a:ln w="9525">
            <a:noFill/>
            <a:miter lim="800000"/>
            <a:headEnd/>
            <a:tailEnd/>
          </a:ln>
        </p:spPr>
      </p:pic>
      <p:grpSp>
        <p:nvGrpSpPr>
          <p:cNvPr id="12" name="Группа 37"/>
          <p:cNvGrpSpPr/>
          <p:nvPr/>
        </p:nvGrpSpPr>
        <p:grpSpPr>
          <a:xfrm>
            <a:off x="0" y="71414"/>
            <a:ext cx="9144000" cy="214314"/>
            <a:chOff x="0" y="71414"/>
            <a:chExt cx="9144000" cy="214314"/>
          </a:xfrm>
        </p:grpSpPr>
        <p:cxnSp>
          <p:nvCxnSpPr>
            <p:cNvPr id="13" name="Прямая соединительная линия 12"/>
            <p:cNvCxnSpPr/>
            <p:nvPr/>
          </p:nvCxnSpPr>
          <p:spPr>
            <a:xfrm>
              <a:off x="0" y="178559"/>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ЗАГОЛОВОК"/>
            <p:cNvSpPr/>
            <p:nvPr/>
          </p:nvSpPr>
          <p:spPr>
            <a:xfrm>
              <a:off x="2035951" y="71414"/>
              <a:ext cx="5072098" cy="214314"/>
            </a:xfrm>
            <a:prstGeom prst="roundRect">
              <a:avLst>
                <a:gd name="adj" fmla="val 37650"/>
              </a:avLst>
            </a:prstGeom>
            <a:solidFill>
              <a:srgbClr val="EE7F00"/>
            </a:solid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nchorCtr="0"/>
            <a:lstStyle/>
            <a:p>
              <a:pPr algn="ctr"/>
              <a:r>
                <a:rPr lang="ru-RU" b="1" dirty="0" smtClean="0">
                  <a:solidFill>
                    <a:schemeClr val="bg1"/>
                  </a:solidFill>
                </a:rPr>
                <a:t>Привод  </a:t>
              </a:r>
              <a:r>
                <a:rPr lang="en-US" b="1" smtClean="0">
                  <a:solidFill>
                    <a:schemeClr val="bg1"/>
                  </a:solidFill>
                </a:rPr>
                <a:t>FOLD</a:t>
              </a:r>
              <a:endParaRPr lang="ru-RU" b="1" dirty="0">
                <a:solidFill>
                  <a:schemeClr val="bg1"/>
                </a:solidFill>
              </a:endParaRPr>
            </a:p>
          </p:txBody>
        </p:sp>
      </p:grpSp>
      <p:sp>
        <p:nvSpPr>
          <p:cNvPr id="15" name="Прямоугольник 14"/>
          <p:cNvSpPr/>
          <p:nvPr/>
        </p:nvSpPr>
        <p:spPr>
          <a:xfrm>
            <a:off x="5572100" y="285728"/>
            <a:ext cx="3571900"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8752</TotalTime>
  <Words>1345</Words>
  <Application>Microsoft Office PowerPoint</Application>
  <PresentationFormat>Экран (4:3)</PresentationFormat>
  <Paragraphs>405</Paragraphs>
  <Slides>14</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usr_borisov</cp:lastModifiedBy>
  <cp:revision>1031</cp:revision>
  <dcterms:modified xsi:type="dcterms:W3CDTF">2010-07-07T12:24:43Z</dcterms:modified>
</cp:coreProperties>
</file>